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40"/>
  </p:notesMasterIdLst>
  <p:sldIdLst>
    <p:sldId id="256" r:id="rId2"/>
    <p:sldId id="1069" r:id="rId3"/>
    <p:sldId id="1066" r:id="rId4"/>
    <p:sldId id="1070" r:id="rId5"/>
    <p:sldId id="1068" r:id="rId6"/>
    <p:sldId id="257" r:id="rId7"/>
    <p:sldId id="258" r:id="rId8"/>
    <p:sldId id="259" r:id="rId9"/>
    <p:sldId id="260" r:id="rId10"/>
    <p:sldId id="359" r:id="rId11"/>
    <p:sldId id="1076" r:id="rId12"/>
    <p:sldId id="1077" r:id="rId13"/>
    <p:sldId id="1078" r:id="rId14"/>
    <p:sldId id="1079" r:id="rId15"/>
    <p:sldId id="262" r:id="rId16"/>
    <p:sldId id="1071" r:id="rId17"/>
    <p:sldId id="263" r:id="rId18"/>
    <p:sldId id="265" r:id="rId19"/>
    <p:sldId id="268" r:id="rId20"/>
    <p:sldId id="339" r:id="rId21"/>
    <p:sldId id="340" r:id="rId22"/>
    <p:sldId id="341" r:id="rId23"/>
    <p:sldId id="342" r:id="rId24"/>
    <p:sldId id="343" r:id="rId25"/>
    <p:sldId id="344" r:id="rId26"/>
    <p:sldId id="345" r:id="rId27"/>
    <p:sldId id="346" r:id="rId28"/>
    <p:sldId id="347" r:id="rId29"/>
    <p:sldId id="348" r:id="rId30"/>
    <p:sldId id="349" r:id="rId31"/>
    <p:sldId id="350" r:id="rId32"/>
    <p:sldId id="351" r:id="rId33"/>
    <p:sldId id="269" r:id="rId34"/>
    <p:sldId id="271" r:id="rId35"/>
    <p:sldId id="272" r:id="rId36"/>
    <p:sldId id="362" r:id="rId37"/>
    <p:sldId id="363" r:id="rId38"/>
    <p:sldId id="386" r:id="rId39"/>
    <p:sldId id="1039" r:id="rId40"/>
    <p:sldId id="273" r:id="rId41"/>
    <p:sldId id="274" r:id="rId42"/>
    <p:sldId id="275" r:id="rId43"/>
    <p:sldId id="378" r:id="rId44"/>
    <p:sldId id="276" r:id="rId45"/>
    <p:sldId id="277" r:id="rId46"/>
    <p:sldId id="278" r:id="rId47"/>
    <p:sldId id="279" r:id="rId48"/>
    <p:sldId id="280" r:id="rId49"/>
    <p:sldId id="281" r:id="rId50"/>
    <p:sldId id="282" r:id="rId51"/>
    <p:sldId id="283" r:id="rId52"/>
    <p:sldId id="284" r:id="rId53"/>
    <p:sldId id="285" r:id="rId54"/>
    <p:sldId id="286" r:id="rId55"/>
    <p:sldId id="287" r:id="rId56"/>
    <p:sldId id="288" r:id="rId57"/>
    <p:sldId id="289" r:id="rId58"/>
    <p:sldId id="290" r:id="rId59"/>
    <p:sldId id="291" r:id="rId60"/>
    <p:sldId id="292" r:id="rId61"/>
    <p:sldId id="293" r:id="rId62"/>
    <p:sldId id="294" r:id="rId63"/>
    <p:sldId id="295" r:id="rId64"/>
    <p:sldId id="296" r:id="rId65"/>
    <p:sldId id="297" r:id="rId66"/>
    <p:sldId id="298" r:id="rId67"/>
    <p:sldId id="299" r:id="rId68"/>
    <p:sldId id="300" r:id="rId69"/>
    <p:sldId id="301" r:id="rId70"/>
    <p:sldId id="302" r:id="rId71"/>
    <p:sldId id="303" r:id="rId72"/>
    <p:sldId id="304" r:id="rId73"/>
    <p:sldId id="305" r:id="rId74"/>
    <p:sldId id="306" r:id="rId75"/>
    <p:sldId id="307" r:id="rId76"/>
    <p:sldId id="308" r:id="rId77"/>
    <p:sldId id="309" r:id="rId78"/>
    <p:sldId id="310" r:id="rId79"/>
    <p:sldId id="311" r:id="rId80"/>
    <p:sldId id="312" r:id="rId81"/>
    <p:sldId id="313" r:id="rId82"/>
    <p:sldId id="314" r:id="rId83"/>
    <p:sldId id="315" r:id="rId84"/>
    <p:sldId id="316" r:id="rId85"/>
    <p:sldId id="317" r:id="rId86"/>
    <p:sldId id="318" r:id="rId87"/>
    <p:sldId id="319" r:id="rId88"/>
    <p:sldId id="320" r:id="rId89"/>
    <p:sldId id="321" r:id="rId90"/>
    <p:sldId id="322" r:id="rId91"/>
    <p:sldId id="323" r:id="rId92"/>
    <p:sldId id="324" r:id="rId93"/>
    <p:sldId id="325" r:id="rId94"/>
    <p:sldId id="326" r:id="rId95"/>
    <p:sldId id="327" r:id="rId96"/>
    <p:sldId id="428" r:id="rId97"/>
    <p:sldId id="1040" r:id="rId98"/>
    <p:sldId id="429" r:id="rId99"/>
    <p:sldId id="1036" r:id="rId100"/>
    <p:sldId id="1042" r:id="rId101"/>
    <p:sldId id="432" r:id="rId102"/>
    <p:sldId id="435" r:id="rId103"/>
    <p:sldId id="1041" r:id="rId104"/>
    <p:sldId id="1038" r:id="rId105"/>
    <p:sldId id="1035" r:id="rId106"/>
    <p:sldId id="1043" r:id="rId107"/>
    <p:sldId id="1044" r:id="rId108"/>
    <p:sldId id="1045" r:id="rId109"/>
    <p:sldId id="1046" r:id="rId110"/>
    <p:sldId id="1049" r:id="rId111"/>
    <p:sldId id="1048" r:id="rId112"/>
    <p:sldId id="1047" r:id="rId113"/>
    <p:sldId id="1051" r:id="rId114"/>
    <p:sldId id="1054" r:id="rId115"/>
    <p:sldId id="1061" r:id="rId116"/>
    <p:sldId id="1060" r:id="rId117"/>
    <p:sldId id="1059" r:id="rId118"/>
    <p:sldId id="1058" r:id="rId119"/>
    <p:sldId id="1057" r:id="rId120"/>
    <p:sldId id="1056" r:id="rId121"/>
    <p:sldId id="1055" r:id="rId122"/>
    <p:sldId id="1053" r:id="rId123"/>
    <p:sldId id="1052" r:id="rId124"/>
    <p:sldId id="1064" r:id="rId125"/>
    <p:sldId id="328" r:id="rId126"/>
    <p:sldId id="329" r:id="rId127"/>
    <p:sldId id="330" r:id="rId128"/>
    <p:sldId id="331" r:id="rId129"/>
    <p:sldId id="332" r:id="rId130"/>
    <p:sldId id="1067" r:id="rId131"/>
    <p:sldId id="1073" r:id="rId132"/>
    <p:sldId id="1074" r:id="rId133"/>
    <p:sldId id="1075" r:id="rId134"/>
    <p:sldId id="333" r:id="rId135"/>
    <p:sldId id="334" r:id="rId136"/>
    <p:sldId id="335" r:id="rId137"/>
    <p:sldId id="336" r:id="rId138"/>
    <p:sldId id="337" r:id="rId1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1" roundtripDataSignature="AMtx7mj/VHDIJLrW/e2HqCtCm0LivvymY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eeba  Kazim" initials="AK" lastIdx="3" clrIdx="0">
    <p:extLst>
      <p:ext uri="{19B8F6BF-5375-455C-9EA6-DF929625EA0E}">
        <p15:presenceInfo xmlns:p15="http://schemas.microsoft.com/office/powerpoint/2012/main" userId="Areeba  Kazi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BF7176-352F-4F98-BEA2-798AF6EE9B45}">
  <a:tblStyle styleId="{F0BF7176-352F-4F98-BEA2-798AF6EE9B4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3B7B887-4A2D-4436-8D37-56B795723F1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1500" y="52"/>
      </p:cViewPr>
      <p:guideLst>
        <p:guide orient="horz" pos="2160"/>
        <p:guide pos="2880"/>
      </p:guideLst>
    </p:cSldViewPr>
  </p:slideViewPr>
  <p:notesTextViewPr>
    <p:cViewPr>
      <p:scale>
        <a:sx n="100" d="100"/>
        <a:sy n="100" d="100"/>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customschemas.google.com/relationships/presentationmetadata" Target="metadata"/><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anna" userId="58800b1c-5b9f-4417-9e7c-90ffec793d3b" providerId="ADAL" clId="{50ECE8B4-48E3-41DD-A26D-706B42589973}"/>
    <pc:docChg chg="custSel addSld delSld modSld">
      <pc:chgData name="Tamanna" userId="58800b1c-5b9f-4417-9e7c-90ffec793d3b" providerId="ADAL" clId="{50ECE8B4-48E3-41DD-A26D-706B42589973}" dt="2022-06-23T06:44:41.753" v="63" actId="14100"/>
      <pc:docMkLst>
        <pc:docMk/>
      </pc:docMkLst>
      <pc:sldChg chg="delSp modSp del mod">
        <pc:chgData name="Tamanna" userId="58800b1c-5b9f-4417-9e7c-90ffec793d3b" providerId="ADAL" clId="{50ECE8B4-48E3-41DD-A26D-706B42589973}" dt="2022-06-21T04:13:00.107" v="5" actId="2696"/>
        <pc:sldMkLst>
          <pc:docMk/>
          <pc:sldMk cId="0" sldId="261"/>
        </pc:sldMkLst>
        <pc:graphicFrameChg chg="del modGraphic">
          <ac:chgData name="Tamanna" userId="58800b1c-5b9f-4417-9e7c-90ffec793d3b" providerId="ADAL" clId="{50ECE8B4-48E3-41DD-A26D-706B42589973}" dt="2022-06-21T04:12:29.128" v="1" actId="478"/>
          <ac:graphicFrameMkLst>
            <pc:docMk/>
            <pc:sldMk cId="0" sldId="261"/>
            <ac:graphicFrameMk id="149" creationId="{00000000-0000-0000-0000-000000000000}"/>
          </ac:graphicFrameMkLst>
        </pc:graphicFrameChg>
      </pc:sldChg>
      <pc:sldChg chg="modSp mod">
        <pc:chgData name="Tamanna" userId="58800b1c-5b9f-4417-9e7c-90ffec793d3b" providerId="ADAL" clId="{50ECE8B4-48E3-41DD-A26D-706B42589973}" dt="2022-06-21T04:19:09.240" v="55" actId="113"/>
        <pc:sldMkLst>
          <pc:docMk/>
          <pc:sldMk cId="0" sldId="262"/>
        </pc:sldMkLst>
        <pc:graphicFrameChg chg="mod modGraphic">
          <ac:chgData name="Tamanna" userId="58800b1c-5b9f-4417-9e7c-90ffec793d3b" providerId="ADAL" clId="{50ECE8B4-48E3-41DD-A26D-706B42589973}" dt="2022-06-21T04:18:12.360" v="33"/>
          <ac:graphicFrameMkLst>
            <pc:docMk/>
            <pc:sldMk cId="0" sldId="262"/>
            <ac:graphicFrameMk id="159" creationId="{00000000-0000-0000-0000-000000000000}"/>
          </ac:graphicFrameMkLst>
        </pc:graphicFrameChg>
        <pc:graphicFrameChg chg="mod modGraphic">
          <ac:chgData name="Tamanna" userId="58800b1c-5b9f-4417-9e7c-90ffec793d3b" providerId="ADAL" clId="{50ECE8B4-48E3-41DD-A26D-706B42589973}" dt="2022-06-21T04:19:09.240" v="55" actId="113"/>
          <ac:graphicFrameMkLst>
            <pc:docMk/>
            <pc:sldMk cId="0" sldId="262"/>
            <ac:graphicFrameMk id="167" creationId="{00000000-0000-0000-0000-000000000000}"/>
          </ac:graphicFrameMkLst>
        </pc:graphicFrameChg>
      </pc:sldChg>
      <pc:sldChg chg="modSp add del">
        <pc:chgData name="Tamanna" userId="58800b1c-5b9f-4417-9e7c-90ffec793d3b" providerId="ADAL" clId="{50ECE8B4-48E3-41DD-A26D-706B42589973}" dt="2022-06-21T04:12:42.454" v="4"/>
        <pc:sldMkLst>
          <pc:docMk/>
          <pc:sldMk cId="3010435126" sldId="359"/>
        </pc:sldMkLst>
        <pc:graphicFrameChg chg="mod">
          <ac:chgData name="Tamanna" userId="58800b1c-5b9f-4417-9e7c-90ffec793d3b" providerId="ADAL" clId="{50ECE8B4-48E3-41DD-A26D-706B42589973}" dt="2022-06-21T04:12:42.454" v="4"/>
          <ac:graphicFrameMkLst>
            <pc:docMk/>
            <pc:sldMk cId="3010435126" sldId="359"/>
            <ac:graphicFrameMk id="149" creationId="{00000000-0000-0000-0000-000000000000}"/>
          </ac:graphicFrameMkLst>
        </pc:graphicFrameChg>
      </pc:sldChg>
      <pc:sldChg chg="addSp delSp modSp mod">
        <pc:chgData name="Tamanna" userId="58800b1c-5b9f-4417-9e7c-90ffec793d3b" providerId="ADAL" clId="{50ECE8B4-48E3-41DD-A26D-706B42589973}" dt="2022-06-23T06:44:41.753" v="63" actId="14100"/>
        <pc:sldMkLst>
          <pc:docMk/>
          <pc:sldMk cId="1228314813" sldId="429"/>
        </pc:sldMkLst>
        <pc:picChg chg="add mod">
          <ac:chgData name="Tamanna" userId="58800b1c-5b9f-4417-9e7c-90ffec793d3b" providerId="ADAL" clId="{50ECE8B4-48E3-41DD-A26D-706B42589973}" dt="2022-06-23T06:44:41.753" v="63" actId="14100"/>
          <ac:picMkLst>
            <pc:docMk/>
            <pc:sldMk cId="1228314813" sldId="429"/>
            <ac:picMk id="9" creationId="{0687F745-E13D-4C62-100C-4B08140261DE}"/>
          </ac:picMkLst>
        </pc:picChg>
        <pc:picChg chg="del">
          <ac:chgData name="Tamanna" userId="58800b1c-5b9f-4417-9e7c-90ffec793d3b" providerId="ADAL" clId="{50ECE8B4-48E3-41DD-A26D-706B42589973}" dt="2022-06-23T06:44:21.366" v="56" actId="478"/>
          <ac:picMkLst>
            <pc:docMk/>
            <pc:sldMk cId="1228314813" sldId="429"/>
            <ac:picMk id="1026" creationId="{DE18CF9E-D49D-4A42-AAFF-2231EBC0BE2B}"/>
          </ac:picMkLst>
        </pc:picChg>
        <pc:inkChg chg="del">
          <ac:chgData name="Tamanna" userId="58800b1c-5b9f-4417-9e7c-90ffec793d3b" providerId="ADAL" clId="{50ECE8B4-48E3-41DD-A26D-706B42589973}" dt="2022-06-23T06:44:27.173" v="57" actId="478"/>
          <ac:inkMkLst>
            <pc:docMk/>
            <pc:sldMk cId="1228314813" sldId="429"/>
            <ac:inkMk id="2" creationId="{6FEEA4EC-4172-45A1-B107-C506F9BC6D4C}"/>
          </ac:inkMkLst>
        </pc:inkChg>
      </pc:sldChg>
      <pc:sldChg chg="add">
        <pc:chgData name="Tamanna" userId="58800b1c-5b9f-4417-9e7c-90ffec793d3b" providerId="ADAL" clId="{50ECE8B4-48E3-41DD-A26D-706B42589973}" dt="2022-06-21T04:14:04.092" v="6"/>
        <pc:sldMkLst>
          <pc:docMk/>
          <pc:sldMk cId="1262353100" sldId="1076"/>
        </pc:sldMkLst>
      </pc:sldChg>
      <pc:sldChg chg="add">
        <pc:chgData name="Tamanna" userId="58800b1c-5b9f-4417-9e7c-90ffec793d3b" providerId="ADAL" clId="{50ECE8B4-48E3-41DD-A26D-706B42589973}" dt="2022-06-21T04:14:39.574" v="7"/>
        <pc:sldMkLst>
          <pc:docMk/>
          <pc:sldMk cId="3019343917" sldId="1077"/>
        </pc:sldMkLst>
      </pc:sldChg>
      <pc:sldChg chg="add">
        <pc:chgData name="Tamanna" userId="58800b1c-5b9f-4417-9e7c-90ffec793d3b" providerId="ADAL" clId="{50ECE8B4-48E3-41DD-A26D-706B42589973}" dt="2022-06-21T04:14:59.070" v="8"/>
        <pc:sldMkLst>
          <pc:docMk/>
          <pc:sldMk cId="1039509154" sldId="1078"/>
        </pc:sldMkLst>
      </pc:sldChg>
      <pc:sldChg chg="add">
        <pc:chgData name="Tamanna" userId="58800b1c-5b9f-4417-9e7c-90ffec793d3b" providerId="ADAL" clId="{50ECE8B4-48E3-41DD-A26D-706B42589973}" dt="2022-06-21T04:15:43.171" v="9"/>
        <pc:sldMkLst>
          <pc:docMk/>
          <pc:sldMk cId="1078455172" sldId="1079"/>
        </pc:sldMkLst>
      </pc:sldChg>
    </pc:docChg>
  </pc:docChgLst>
  <pc:docChgLst>
    <pc:chgData name="Tamanna" userId="58800b1c-5b9f-4417-9e7c-90ffec793d3b" providerId="ADAL" clId="{B5F8AE59-6721-40AF-B2FC-68C417648A75}"/>
    <pc:docChg chg="modSld">
      <pc:chgData name="Tamanna" userId="58800b1c-5b9f-4417-9e7c-90ffec793d3b" providerId="ADAL" clId="{B5F8AE59-6721-40AF-B2FC-68C417648A75}" dt="2022-08-02T05:26:50.475" v="0" actId="1076"/>
      <pc:docMkLst>
        <pc:docMk/>
      </pc:docMkLst>
      <pc:sldChg chg="modSp mod">
        <pc:chgData name="Tamanna" userId="58800b1c-5b9f-4417-9e7c-90ffec793d3b" providerId="ADAL" clId="{B5F8AE59-6721-40AF-B2FC-68C417648A75}" dt="2022-08-02T05:26:50.475" v="0" actId="1076"/>
        <pc:sldMkLst>
          <pc:docMk/>
          <pc:sldMk cId="0" sldId="278"/>
        </pc:sldMkLst>
        <pc:picChg chg="mod">
          <ac:chgData name="Tamanna" userId="58800b1c-5b9f-4417-9e7c-90ffec793d3b" providerId="ADAL" clId="{B5F8AE59-6721-40AF-B2FC-68C417648A75}" dt="2022-08-02T05:26:50.475" v="0" actId="1076"/>
          <ac:picMkLst>
            <pc:docMk/>
            <pc:sldMk cId="0" sldId="278"/>
            <ac:picMk id="334" creationId="{00000000-0000-0000-0000-00000000000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10-21T10:38:25.341" idx="2">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0-21T10:38:25.341" idx="3">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13</a:t>
            </a:fld>
            <a:endParaRPr/>
          </a:p>
        </p:txBody>
      </p:sp>
    </p:spTree>
    <p:extLst>
      <p:ext uri="{BB962C8B-B14F-4D97-AF65-F5344CB8AC3E}">
        <p14:creationId xmlns:p14="http://schemas.microsoft.com/office/powerpoint/2010/main" val="110846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5391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7" name="Google Shape;15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261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eb779e359d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eb779e359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b779e359d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eb779e359d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eb779e359d_0_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geb779e359d_0_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eb779e359d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geb779e359d_0_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5" name="Google Shape;115;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eb779e359d_0_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geb779e359d_0_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eb779e359d_0_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geb779e359d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eb779e359d_0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geb779e359d_0_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42" name="Google Shape;542;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67</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4" name="Google Shape;584;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6" name="Google Shape;126;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5" name="Google Shape;605;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6" name="Google Shape;626;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7" name="Google Shape;667;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7" name="Google Shape;677;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 name="Google Shape;687;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eb779e359d_0_1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9" name="Google Shape;709;geb779e359d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geb779e359d_0_10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83</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eb779e359d_0_1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0" name="Google Shape;720;geb779e359d_0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eb779e359d_0_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0" name="Google Shape;730;geb779e359d_0_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eb779e359d_0_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geb779e359d_0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eb779e359d_0_1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geb779e359d_0_1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b779e359d_0_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2" name="Google Shape;762;geb779e359d_0_1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eb779e359d_0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2" name="Google Shape;772;geb779e359d_0_1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eb779e359d_0_1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geb779e359d_0_1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eb779e359d_0_1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2" name="Google Shape;792;geb779e359d_0_1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69372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eb779e359d_0_1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2" name="Google Shape;802;geb779e359d_0_1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eb779e359d_0_2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2" name="Google Shape;812;geb779e359d_0_2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eb779e359d_0_2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2" name="Google Shape;822;geb779e359d_0_2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eb779e359d_0_2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2" name="Google Shape;832;geb779e359d_0_2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eb779e359d_0_2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2" name="Google Shape;842;geb779e359d_0_2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3" name="Google Shape;843;geb779e359d_0_2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125</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eb779e359d_0_2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geb779e359d_0_2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5" name="Google Shape;855;geb779e359d_0_2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126</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6" name="Google Shape;866;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6" name="Google Shape;886;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6" name="Google Shape;896;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6461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11</a:t>
            </a:fld>
            <a:endParaRPr/>
          </a:p>
        </p:txBody>
      </p:sp>
    </p:spTree>
    <p:extLst>
      <p:ext uri="{BB962C8B-B14F-4D97-AF65-F5344CB8AC3E}">
        <p14:creationId xmlns:p14="http://schemas.microsoft.com/office/powerpoint/2010/main" val="15642047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6" name="Google Shape;896;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6" name="Google Shape;906;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6" name="Google Shape;916;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6" name="Google Shape;926;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6" name="Google Shape;936;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426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4E46-FA74-A81C-8EB2-3C9A405A7079}"/>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9672C722-EFD5-7045-5E9E-2D4B5D6FA2B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C8827FD-F28E-E830-FC35-0631E656D511}"/>
              </a:ext>
            </a:extLst>
          </p:cNvPr>
          <p:cNvSpPr>
            <a:spLocks noGrp="1"/>
          </p:cNvSpPr>
          <p:nvPr>
            <p:ph type="dt" sz="half" idx="10"/>
          </p:nvPr>
        </p:nvSpPr>
        <p:spPr/>
        <p:txBody>
          <a:bodyPr/>
          <a:lstStyle/>
          <a:p>
            <a:fld id="{FC1B95B9-CECE-4288-A262-D38C9296C179}" type="datetime1">
              <a:rPr lang="en-US" smtClean="0"/>
              <a:t>8/2/2022</a:t>
            </a:fld>
            <a:endParaRPr lang="en-US"/>
          </a:p>
        </p:txBody>
      </p:sp>
      <p:sp>
        <p:nvSpPr>
          <p:cNvPr id="5" name="Footer Placeholder 4">
            <a:extLst>
              <a:ext uri="{FF2B5EF4-FFF2-40B4-BE49-F238E27FC236}">
                <a16:creationId xmlns:a16="http://schemas.microsoft.com/office/drawing/2014/main" id="{ACAF6308-C3A6-7468-7B3A-4241292A71AF}"/>
              </a:ext>
            </a:extLst>
          </p:cNvPr>
          <p:cNvSpPr>
            <a:spLocks noGrp="1"/>
          </p:cNvSpPr>
          <p:nvPr>
            <p:ph type="ftr" sz="quarter" idx="11"/>
          </p:nvPr>
        </p:nvSpPr>
        <p:spPr/>
        <p:txBody>
          <a:bodyPr/>
          <a:lstStyle/>
          <a:p>
            <a:r>
              <a:rPr lang="en-US"/>
              <a:t>Tamanna       ACSE-0301 and DS               Unit -1</a:t>
            </a:r>
          </a:p>
        </p:txBody>
      </p:sp>
      <p:sp>
        <p:nvSpPr>
          <p:cNvPr id="6" name="Slide Number Placeholder 5">
            <a:extLst>
              <a:ext uri="{FF2B5EF4-FFF2-40B4-BE49-F238E27FC236}">
                <a16:creationId xmlns:a16="http://schemas.microsoft.com/office/drawing/2014/main" id="{9318815F-6B8F-4981-7573-91048D8D9B8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742690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89D9-7572-3F6A-3C4C-6A375C216FA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DECB20-EE0A-62E7-FF82-86BAE0D379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019208-BB4F-80E2-F7C2-324695B36889}"/>
              </a:ext>
            </a:extLst>
          </p:cNvPr>
          <p:cNvSpPr>
            <a:spLocks noGrp="1"/>
          </p:cNvSpPr>
          <p:nvPr>
            <p:ph type="dt" sz="half" idx="10"/>
          </p:nvPr>
        </p:nvSpPr>
        <p:spPr/>
        <p:txBody>
          <a:bodyPr/>
          <a:lstStyle/>
          <a:p>
            <a:fld id="{303F5134-0778-4D14-9E42-5DEF959C3375}" type="datetime1">
              <a:rPr lang="en-US" smtClean="0"/>
              <a:t>8/2/2022</a:t>
            </a:fld>
            <a:endParaRPr lang="en-US"/>
          </a:p>
        </p:txBody>
      </p:sp>
      <p:sp>
        <p:nvSpPr>
          <p:cNvPr id="5" name="Footer Placeholder 4">
            <a:extLst>
              <a:ext uri="{FF2B5EF4-FFF2-40B4-BE49-F238E27FC236}">
                <a16:creationId xmlns:a16="http://schemas.microsoft.com/office/drawing/2014/main" id="{35FC02B7-F372-B0F7-7323-B8FB5251863D}"/>
              </a:ext>
            </a:extLst>
          </p:cNvPr>
          <p:cNvSpPr>
            <a:spLocks noGrp="1"/>
          </p:cNvSpPr>
          <p:nvPr>
            <p:ph type="ftr" sz="quarter" idx="11"/>
          </p:nvPr>
        </p:nvSpPr>
        <p:spPr/>
        <p:txBody>
          <a:bodyPr/>
          <a:lstStyle/>
          <a:p>
            <a:r>
              <a:rPr lang="en-US"/>
              <a:t>Tamanna       ACSE-0301 and DS               Unit -1</a:t>
            </a:r>
          </a:p>
        </p:txBody>
      </p:sp>
      <p:sp>
        <p:nvSpPr>
          <p:cNvPr id="6" name="Slide Number Placeholder 5">
            <a:extLst>
              <a:ext uri="{FF2B5EF4-FFF2-40B4-BE49-F238E27FC236}">
                <a16:creationId xmlns:a16="http://schemas.microsoft.com/office/drawing/2014/main" id="{C52F7530-0CBF-4163-12E3-1ACA844CB49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4081438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6A3CD1-CF38-F7B7-7CC0-F3F74939318E}"/>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537DA6-B567-F3E7-F937-98AABDB0B96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AAF806-F4AF-ED91-ECF2-0440651B7CA7}"/>
              </a:ext>
            </a:extLst>
          </p:cNvPr>
          <p:cNvSpPr>
            <a:spLocks noGrp="1"/>
          </p:cNvSpPr>
          <p:nvPr>
            <p:ph type="dt" sz="half" idx="10"/>
          </p:nvPr>
        </p:nvSpPr>
        <p:spPr/>
        <p:txBody>
          <a:bodyPr/>
          <a:lstStyle/>
          <a:p>
            <a:fld id="{A61B7D08-4FC8-4D6D-9FAE-8C7E0A8F951D}" type="datetime1">
              <a:rPr lang="en-US" smtClean="0"/>
              <a:t>8/2/2022</a:t>
            </a:fld>
            <a:endParaRPr lang="en-US"/>
          </a:p>
        </p:txBody>
      </p:sp>
      <p:sp>
        <p:nvSpPr>
          <p:cNvPr id="5" name="Footer Placeholder 4">
            <a:extLst>
              <a:ext uri="{FF2B5EF4-FFF2-40B4-BE49-F238E27FC236}">
                <a16:creationId xmlns:a16="http://schemas.microsoft.com/office/drawing/2014/main" id="{F94983CF-9AE9-DE6C-B524-6E8853161ADF}"/>
              </a:ext>
            </a:extLst>
          </p:cNvPr>
          <p:cNvSpPr>
            <a:spLocks noGrp="1"/>
          </p:cNvSpPr>
          <p:nvPr>
            <p:ph type="ftr" sz="quarter" idx="11"/>
          </p:nvPr>
        </p:nvSpPr>
        <p:spPr/>
        <p:txBody>
          <a:bodyPr/>
          <a:lstStyle/>
          <a:p>
            <a:r>
              <a:rPr lang="en-US"/>
              <a:t>Tamanna       ACSE-0301 and DS               Unit -1</a:t>
            </a:r>
          </a:p>
        </p:txBody>
      </p:sp>
      <p:sp>
        <p:nvSpPr>
          <p:cNvPr id="6" name="Slide Number Placeholder 5">
            <a:extLst>
              <a:ext uri="{FF2B5EF4-FFF2-40B4-BE49-F238E27FC236}">
                <a16:creationId xmlns:a16="http://schemas.microsoft.com/office/drawing/2014/main" id="{22652276-D00C-6BCB-C5B1-866877FDD8A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3724665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4CC2C-E94D-16EF-7F0B-397AB53BAA2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66D393-69E6-6B0F-7007-0767A9E8CF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B03201-84A1-0FC0-8587-EC52AB8F62C9}"/>
              </a:ext>
            </a:extLst>
          </p:cNvPr>
          <p:cNvSpPr>
            <a:spLocks noGrp="1"/>
          </p:cNvSpPr>
          <p:nvPr>
            <p:ph type="dt" sz="half" idx="10"/>
          </p:nvPr>
        </p:nvSpPr>
        <p:spPr/>
        <p:txBody>
          <a:bodyPr/>
          <a:lstStyle/>
          <a:p>
            <a:fld id="{4676FC27-C71E-449A-A8D1-84083EF6CAB7}" type="datetime1">
              <a:rPr lang="en-US" smtClean="0"/>
              <a:t>8/2/2022</a:t>
            </a:fld>
            <a:endParaRPr lang="en-US"/>
          </a:p>
        </p:txBody>
      </p:sp>
      <p:sp>
        <p:nvSpPr>
          <p:cNvPr id="5" name="Footer Placeholder 4">
            <a:extLst>
              <a:ext uri="{FF2B5EF4-FFF2-40B4-BE49-F238E27FC236}">
                <a16:creationId xmlns:a16="http://schemas.microsoft.com/office/drawing/2014/main" id="{A801A586-0212-CDA0-4C3C-2B50EE5A1CA5}"/>
              </a:ext>
            </a:extLst>
          </p:cNvPr>
          <p:cNvSpPr>
            <a:spLocks noGrp="1"/>
          </p:cNvSpPr>
          <p:nvPr>
            <p:ph type="ftr" sz="quarter" idx="11"/>
          </p:nvPr>
        </p:nvSpPr>
        <p:spPr/>
        <p:txBody>
          <a:bodyPr/>
          <a:lstStyle/>
          <a:p>
            <a:r>
              <a:rPr lang="en-US"/>
              <a:t>Tamanna       ACSE-0301 and DS               Unit -1</a:t>
            </a:r>
          </a:p>
        </p:txBody>
      </p:sp>
      <p:sp>
        <p:nvSpPr>
          <p:cNvPr id="6" name="Slide Number Placeholder 5">
            <a:extLst>
              <a:ext uri="{FF2B5EF4-FFF2-40B4-BE49-F238E27FC236}">
                <a16:creationId xmlns:a16="http://schemas.microsoft.com/office/drawing/2014/main" id="{7C841C1E-C72D-A56F-6CDE-976211FAD3C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93474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CD14A-3ECE-A729-1940-4C9998B0E894}"/>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EBCE6C1-EC0F-FA3E-CB1F-C5AC1243A81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9FD9A2-099F-6680-2893-9050A5C1A8A8}"/>
              </a:ext>
            </a:extLst>
          </p:cNvPr>
          <p:cNvSpPr>
            <a:spLocks noGrp="1"/>
          </p:cNvSpPr>
          <p:nvPr>
            <p:ph type="dt" sz="half" idx="10"/>
          </p:nvPr>
        </p:nvSpPr>
        <p:spPr/>
        <p:txBody>
          <a:bodyPr/>
          <a:lstStyle/>
          <a:p>
            <a:fld id="{7525E905-B76C-46E9-A1C9-ABAC34C6C639}" type="datetime1">
              <a:rPr lang="en-US" smtClean="0"/>
              <a:t>8/2/2022</a:t>
            </a:fld>
            <a:endParaRPr lang="en-US"/>
          </a:p>
        </p:txBody>
      </p:sp>
      <p:sp>
        <p:nvSpPr>
          <p:cNvPr id="5" name="Footer Placeholder 4">
            <a:extLst>
              <a:ext uri="{FF2B5EF4-FFF2-40B4-BE49-F238E27FC236}">
                <a16:creationId xmlns:a16="http://schemas.microsoft.com/office/drawing/2014/main" id="{047ED87D-4115-E071-3C4D-411B04D4E5FF}"/>
              </a:ext>
            </a:extLst>
          </p:cNvPr>
          <p:cNvSpPr>
            <a:spLocks noGrp="1"/>
          </p:cNvSpPr>
          <p:nvPr>
            <p:ph type="ftr" sz="quarter" idx="11"/>
          </p:nvPr>
        </p:nvSpPr>
        <p:spPr/>
        <p:txBody>
          <a:bodyPr/>
          <a:lstStyle/>
          <a:p>
            <a:r>
              <a:rPr lang="en-US"/>
              <a:t>Tamanna       ACSE-0301 and DS               Unit -1</a:t>
            </a:r>
          </a:p>
        </p:txBody>
      </p:sp>
      <p:sp>
        <p:nvSpPr>
          <p:cNvPr id="6" name="Slide Number Placeholder 5">
            <a:extLst>
              <a:ext uri="{FF2B5EF4-FFF2-40B4-BE49-F238E27FC236}">
                <a16:creationId xmlns:a16="http://schemas.microsoft.com/office/drawing/2014/main" id="{ED42F7C7-528F-D8AC-3815-3AAEEAF39EF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3989557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F31CB-AB8B-C20E-580C-D3E08B54DC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61C91B-A1B1-300E-4023-DF1F895B22B1}"/>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8CD39F8-4FEA-B34A-B913-AB140B8C28AE}"/>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7A1B630-3B4C-A187-E891-EF05E8EC31B7}"/>
              </a:ext>
            </a:extLst>
          </p:cNvPr>
          <p:cNvSpPr>
            <a:spLocks noGrp="1"/>
          </p:cNvSpPr>
          <p:nvPr>
            <p:ph type="dt" sz="half" idx="10"/>
          </p:nvPr>
        </p:nvSpPr>
        <p:spPr/>
        <p:txBody>
          <a:bodyPr/>
          <a:lstStyle/>
          <a:p>
            <a:fld id="{705029C1-611F-4B15-8D2F-36A91EA9A846}" type="datetime1">
              <a:rPr lang="en-US" smtClean="0"/>
              <a:t>8/2/2022</a:t>
            </a:fld>
            <a:endParaRPr lang="en-US"/>
          </a:p>
        </p:txBody>
      </p:sp>
      <p:sp>
        <p:nvSpPr>
          <p:cNvPr id="6" name="Footer Placeholder 5">
            <a:extLst>
              <a:ext uri="{FF2B5EF4-FFF2-40B4-BE49-F238E27FC236}">
                <a16:creationId xmlns:a16="http://schemas.microsoft.com/office/drawing/2014/main" id="{D43B274B-C91C-269C-BABB-49C244C187F0}"/>
              </a:ext>
            </a:extLst>
          </p:cNvPr>
          <p:cNvSpPr>
            <a:spLocks noGrp="1"/>
          </p:cNvSpPr>
          <p:nvPr>
            <p:ph type="ftr" sz="quarter" idx="11"/>
          </p:nvPr>
        </p:nvSpPr>
        <p:spPr/>
        <p:txBody>
          <a:bodyPr/>
          <a:lstStyle/>
          <a:p>
            <a:r>
              <a:rPr lang="en-US"/>
              <a:t>Tamanna       ACSE-0301 and DS               Unit -1</a:t>
            </a:r>
          </a:p>
        </p:txBody>
      </p:sp>
      <p:sp>
        <p:nvSpPr>
          <p:cNvPr id="7" name="Slide Number Placeholder 6">
            <a:extLst>
              <a:ext uri="{FF2B5EF4-FFF2-40B4-BE49-F238E27FC236}">
                <a16:creationId xmlns:a16="http://schemas.microsoft.com/office/drawing/2014/main" id="{6B29DFDD-79A8-9942-D01A-C425F79BAE2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2701231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EB28-141F-2E3C-E817-4340B94AADFA}"/>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9C219AF-FA59-75DD-1DBE-E20484DB42F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D340B38-6DCD-6788-1464-FBD3C18DE205}"/>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5CA0D39-6098-C214-E2F7-EC6DA27249A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78FE85C-969D-A256-F803-6CC1D99B6A16}"/>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44AA0B1-C935-375B-0415-96CE2E3496AB}"/>
              </a:ext>
            </a:extLst>
          </p:cNvPr>
          <p:cNvSpPr>
            <a:spLocks noGrp="1"/>
          </p:cNvSpPr>
          <p:nvPr>
            <p:ph type="dt" sz="half" idx="10"/>
          </p:nvPr>
        </p:nvSpPr>
        <p:spPr/>
        <p:txBody>
          <a:bodyPr/>
          <a:lstStyle/>
          <a:p>
            <a:fld id="{2945A2A9-275A-4C08-9DA2-4DE0DF918D78}" type="datetime1">
              <a:rPr lang="en-US" smtClean="0"/>
              <a:t>8/2/2022</a:t>
            </a:fld>
            <a:endParaRPr lang="en-US"/>
          </a:p>
        </p:txBody>
      </p:sp>
      <p:sp>
        <p:nvSpPr>
          <p:cNvPr id="8" name="Footer Placeholder 7">
            <a:extLst>
              <a:ext uri="{FF2B5EF4-FFF2-40B4-BE49-F238E27FC236}">
                <a16:creationId xmlns:a16="http://schemas.microsoft.com/office/drawing/2014/main" id="{CC45366D-D3B8-338E-9E12-C45C7B4744D3}"/>
              </a:ext>
            </a:extLst>
          </p:cNvPr>
          <p:cNvSpPr>
            <a:spLocks noGrp="1"/>
          </p:cNvSpPr>
          <p:nvPr>
            <p:ph type="ftr" sz="quarter" idx="11"/>
          </p:nvPr>
        </p:nvSpPr>
        <p:spPr/>
        <p:txBody>
          <a:bodyPr/>
          <a:lstStyle/>
          <a:p>
            <a:r>
              <a:rPr lang="en-US"/>
              <a:t>Tamanna       ACSE-0301 and DS               Unit -1</a:t>
            </a:r>
          </a:p>
        </p:txBody>
      </p:sp>
      <p:sp>
        <p:nvSpPr>
          <p:cNvPr id="9" name="Slide Number Placeholder 8">
            <a:extLst>
              <a:ext uri="{FF2B5EF4-FFF2-40B4-BE49-F238E27FC236}">
                <a16:creationId xmlns:a16="http://schemas.microsoft.com/office/drawing/2014/main" id="{31F5472A-02C1-1881-2EC9-9EAE5A7D48F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2337163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BD07-BAC8-A25B-80A9-C90E5424712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7B0CC38-D85F-5C12-5931-0761FCE2C588}"/>
              </a:ext>
            </a:extLst>
          </p:cNvPr>
          <p:cNvSpPr>
            <a:spLocks noGrp="1"/>
          </p:cNvSpPr>
          <p:nvPr>
            <p:ph type="dt" sz="half" idx="10"/>
          </p:nvPr>
        </p:nvSpPr>
        <p:spPr/>
        <p:txBody>
          <a:bodyPr/>
          <a:lstStyle/>
          <a:p>
            <a:fld id="{D50ECDF9-9063-4BA1-9082-F71E708DE03E}" type="datetime1">
              <a:rPr lang="en-US" smtClean="0"/>
              <a:t>8/2/2022</a:t>
            </a:fld>
            <a:endParaRPr lang="en-US"/>
          </a:p>
        </p:txBody>
      </p:sp>
      <p:sp>
        <p:nvSpPr>
          <p:cNvPr id="4" name="Footer Placeholder 3">
            <a:extLst>
              <a:ext uri="{FF2B5EF4-FFF2-40B4-BE49-F238E27FC236}">
                <a16:creationId xmlns:a16="http://schemas.microsoft.com/office/drawing/2014/main" id="{12C462BF-9A8B-4BCA-BB2B-4CDDBEF88F5F}"/>
              </a:ext>
            </a:extLst>
          </p:cNvPr>
          <p:cNvSpPr>
            <a:spLocks noGrp="1"/>
          </p:cNvSpPr>
          <p:nvPr>
            <p:ph type="ftr" sz="quarter" idx="11"/>
          </p:nvPr>
        </p:nvSpPr>
        <p:spPr/>
        <p:txBody>
          <a:bodyPr/>
          <a:lstStyle/>
          <a:p>
            <a:r>
              <a:rPr lang="en-US"/>
              <a:t>Tamanna       ACSE-0301 and DS               Unit -1</a:t>
            </a:r>
          </a:p>
        </p:txBody>
      </p:sp>
      <p:sp>
        <p:nvSpPr>
          <p:cNvPr id="5" name="Slide Number Placeholder 4">
            <a:extLst>
              <a:ext uri="{FF2B5EF4-FFF2-40B4-BE49-F238E27FC236}">
                <a16:creationId xmlns:a16="http://schemas.microsoft.com/office/drawing/2014/main" id="{BF407870-C033-B35B-F272-E16ED3C269F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3441195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45473B-BBFC-76B8-35AF-D70022079E98}"/>
              </a:ext>
            </a:extLst>
          </p:cNvPr>
          <p:cNvSpPr>
            <a:spLocks noGrp="1"/>
          </p:cNvSpPr>
          <p:nvPr>
            <p:ph type="dt" sz="half" idx="10"/>
          </p:nvPr>
        </p:nvSpPr>
        <p:spPr/>
        <p:txBody>
          <a:bodyPr/>
          <a:lstStyle/>
          <a:p>
            <a:fld id="{B946E4CA-DA7A-4F82-9C99-FDDFD39A05CB}" type="datetime1">
              <a:rPr lang="en-US" smtClean="0"/>
              <a:t>8/2/2022</a:t>
            </a:fld>
            <a:endParaRPr lang="en-US"/>
          </a:p>
        </p:txBody>
      </p:sp>
      <p:sp>
        <p:nvSpPr>
          <p:cNvPr id="3" name="Footer Placeholder 2">
            <a:extLst>
              <a:ext uri="{FF2B5EF4-FFF2-40B4-BE49-F238E27FC236}">
                <a16:creationId xmlns:a16="http://schemas.microsoft.com/office/drawing/2014/main" id="{6A84369B-5868-D051-6CEB-86E2127CAAC1}"/>
              </a:ext>
            </a:extLst>
          </p:cNvPr>
          <p:cNvSpPr>
            <a:spLocks noGrp="1"/>
          </p:cNvSpPr>
          <p:nvPr>
            <p:ph type="ftr" sz="quarter" idx="11"/>
          </p:nvPr>
        </p:nvSpPr>
        <p:spPr/>
        <p:txBody>
          <a:bodyPr/>
          <a:lstStyle/>
          <a:p>
            <a:r>
              <a:rPr lang="en-US"/>
              <a:t>Tamanna       ACSE-0301 and DS               Unit -1</a:t>
            </a:r>
          </a:p>
        </p:txBody>
      </p:sp>
      <p:sp>
        <p:nvSpPr>
          <p:cNvPr id="4" name="Slide Number Placeholder 3">
            <a:extLst>
              <a:ext uri="{FF2B5EF4-FFF2-40B4-BE49-F238E27FC236}">
                <a16:creationId xmlns:a16="http://schemas.microsoft.com/office/drawing/2014/main" id="{D5556C9B-2D26-E03C-F1D5-254C1422C23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517668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40A94-8B96-4575-A5F0-0F49C7C1858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4E5C26B-A0F6-DD65-A776-C47EDA3D1F8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75832B4-E9DD-8DA5-00B5-845EB0E88F8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D0C6DD8-9972-81E8-BF86-B1524B8D603C}"/>
              </a:ext>
            </a:extLst>
          </p:cNvPr>
          <p:cNvSpPr>
            <a:spLocks noGrp="1"/>
          </p:cNvSpPr>
          <p:nvPr>
            <p:ph type="dt" sz="half" idx="10"/>
          </p:nvPr>
        </p:nvSpPr>
        <p:spPr/>
        <p:txBody>
          <a:bodyPr/>
          <a:lstStyle/>
          <a:p>
            <a:fld id="{A04DFB8E-9F4C-42DF-827E-4E894396EF9E}" type="datetime1">
              <a:rPr lang="en-US" smtClean="0"/>
              <a:t>8/2/2022</a:t>
            </a:fld>
            <a:endParaRPr lang="en-US"/>
          </a:p>
        </p:txBody>
      </p:sp>
      <p:sp>
        <p:nvSpPr>
          <p:cNvPr id="6" name="Footer Placeholder 5">
            <a:extLst>
              <a:ext uri="{FF2B5EF4-FFF2-40B4-BE49-F238E27FC236}">
                <a16:creationId xmlns:a16="http://schemas.microsoft.com/office/drawing/2014/main" id="{709245E1-A594-99B4-8446-13ADF5BE8224}"/>
              </a:ext>
            </a:extLst>
          </p:cNvPr>
          <p:cNvSpPr>
            <a:spLocks noGrp="1"/>
          </p:cNvSpPr>
          <p:nvPr>
            <p:ph type="ftr" sz="quarter" idx="11"/>
          </p:nvPr>
        </p:nvSpPr>
        <p:spPr/>
        <p:txBody>
          <a:bodyPr/>
          <a:lstStyle/>
          <a:p>
            <a:r>
              <a:rPr lang="en-US"/>
              <a:t>Tamanna       ACSE-0301 and DS               Unit -1</a:t>
            </a:r>
          </a:p>
        </p:txBody>
      </p:sp>
      <p:sp>
        <p:nvSpPr>
          <p:cNvPr id="7" name="Slide Number Placeholder 6">
            <a:extLst>
              <a:ext uri="{FF2B5EF4-FFF2-40B4-BE49-F238E27FC236}">
                <a16:creationId xmlns:a16="http://schemas.microsoft.com/office/drawing/2014/main" id="{8AC4EF37-0F1A-4282-9C42-05BA5CD0846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4259719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C265-40A2-6453-4896-51B0DD803F5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C562AFB-245B-CC84-C3CD-DBEECD406ED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0A14648A-E347-7E1A-6BE2-EA2490BE66F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ABD4A26-A12C-22D0-36FC-F80A96851A61}"/>
              </a:ext>
            </a:extLst>
          </p:cNvPr>
          <p:cNvSpPr>
            <a:spLocks noGrp="1"/>
          </p:cNvSpPr>
          <p:nvPr>
            <p:ph type="dt" sz="half" idx="10"/>
          </p:nvPr>
        </p:nvSpPr>
        <p:spPr/>
        <p:txBody>
          <a:bodyPr/>
          <a:lstStyle/>
          <a:p>
            <a:fld id="{3684621D-C6BF-40BC-AB0E-6AB083995CE2}" type="datetime1">
              <a:rPr lang="en-US" smtClean="0"/>
              <a:t>8/2/2022</a:t>
            </a:fld>
            <a:endParaRPr lang="en-US"/>
          </a:p>
        </p:txBody>
      </p:sp>
      <p:sp>
        <p:nvSpPr>
          <p:cNvPr id="6" name="Footer Placeholder 5">
            <a:extLst>
              <a:ext uri="{FF2B5EF4-FFF2-40B4-BE49-F238E27FC236}">
                <a16:creationId xmlns:a16="http://schemas.microsoft.com/office/drawing/2014/main" id="{58E53E44-8928-7889-E75E-3FAF02010D6F}"/>
              </a:ext>
            </a:extLst>
          </p:cNvPr>
          <p:cNvSpPr>
            <a:spLocks noGrp="1"/>
          </p:cNvSpPr>
          <p:nvPr>
            <p:ph type="ftr" sz="quarter" idx="11"/>
          </p:nvPr>
        </p:nvSpPr>
        <p:spPr/>
        <p:txBody>
          <a:bodyPr/>
          <a:lstStyle/>
          <a:p>
            <a:r>
              <a:rPr lang="en-US"/>
              <a:t>Tamanna       ACSE-0301 and DS               Unit -1</a:t>
            </a:r>
          </a:p>
        </p:txBody>
      </p:sp>
      <p:sp>
        <p:nvSpPr>
          <p:cNvPr id="7" name="Slide Number Placeholder 6">
            <a:extLst>
              <a:ext uri="{FF2B5EF4-FFF2-40B4-BE49-F238E27FC236}">
                <a16:creationId xmlns:a16="http://schemas.microsoft.com/office/drawing/2014/main" id="{399FC915-649D-FEA3-764F-CE8690D0239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407078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2F989D-C3F3-CAD6-E398-C202C838C37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0B50FB1-FBF2-8647-B63F-44A655E52B5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942E31-AC0D-9FE2-675F-26AC21B0AC0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B092715-F46A-45B4-B72F-A9B89F9C6D10}" type="datetime1">
              <a:rPr lang="en-US" smtClean="0"/>
              <a:t>8/2/2022</a:t>
            </a:fld>
            <a:endParaRPr lang="en-US"/>
          </a:p>
        </p:txBody>
      </p:sp>
      <p:sp>
        <p:nvSpPr>
          <p:cNvPr id="5" name="Footer Placeholder 4">
            <a:extLst>
              <a:ext uri="{FF2B5EF4-FFF2-40B4-BE49-F238E27FC236}">
                <a16:creationId xmlns:a16="http://schemas.microsoft.com/office/drawing/2014/main" id="{B3491448-EF56-7580-F6A2-16DDA39911D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Tamanna       ACSE-0301 and DS               Unit -1</a:t>
            </a:r>
          </a:p>
        </p:txBody>
      </p:sp>
      <p:sp>
        <p:nvSpPr>
          <p:cNvPr id="6" name="Slide Number Placeholder 5">
            <a:extLst>
              <a:ext uri="{FF2B5EF4-FFF2-40B4-BE49-F238E27FC236}">
                <a16:creationId xmlns:a16="http://schemas.microsoft.com/office/drawing/2014/main" id="{4C821F42-29A6-42FC-4A5E-8E63DE8A391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5457715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jpeg"/><Relationship Id="rId4" Type="http://schemas.openxmlformats.org/officeDocument/2006/relationships/image" Target="../media/image33.png"/></Relationships>
</file>

<file path=ppt/slides/_rels/slide10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54.jfif"/></Relationships>
</file>

<file path=ppt/slides/_rels/slide1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5.jfi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6.jfi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hyperlink" Target="https://firstranker.com/fr/frdA290120A1345373/download-aktu-b-tech-3rd-sem-2018-2019-data-structures-rcs-305-question-paper" TargetMode="External"/><Relationship Id="rId3" Type="http://schemas.openxmlformats.org/officeDocument/2006/relationships/hyperlink" Target="http://www.aktuonline.com/papers/btech-cs-3-sem-data-structures-kcs301-2020.html" TargetMode="External"/><Relationship Id="rId7" Type="http://schemas.openxmlformats.org/officeDocument/2006/relationships/hyperlink" Target="https://www.aktuonline.com/papers/btech-cs-3-sem-data-structures-kcs301-2020.html"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hyperlink" Target="http://www.aktuonline.com/papers/btech-cs-3-sem-data-structures-using-c-ncs-301-2016-17.html" TargetMode="External"/><Relationship Id="rId5" Type="http://schemas.openxmlformats.org/officeDocument/2006/relationships/hyperlink" Target="http://www.aktuonline.com/papers/btech-cs-3-sem-data-structures-rcs-305-2017-18.html" TargetMode="External"/><Relationship Id="rId4" Type="http://schemas.openxmlformats.org/officeDocument/2006/relationships/hyperlink" Target="http://www.aktuonline.com/papers/btech-cs-3-sem-data-structures-rcs-305-2018-19.html" TargetMode="External"/><Relationship Id="rId9" Type="http://schemas.openxmlformats.org/officeDocument/2006/relationships/image" Target="../media/image4.jpeg"/></Relationships>
</file>

<file path=ppt/slides/_rels/slide1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youtube.com/watch?v=_t2GVaQasRY"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www.youtube.com/watch?v=C46QfTjVCNU&amp;feature=youtu.be"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5.xml.rels><?xml version="1.0" encoding="UTF-8" standalone="yes"?>
<Relationships xmlns="http://schemas.openxmlformats.org/package/2006/relationships"><Relationship Id="rId3" Type="http://schemas.openxmlformats.org/officeDocument/2006/relationships/hyperlink" Target="https://www.youtube.com/watch?v=V_T5NuccwRA&amp;feature=youtu.be"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1556656" y="1"/>
            <a:ext cx="7587343"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400"/>
              <a:buFont typeface="Calibri"/>
              <a:buNone/>
            </a:pPr>
            <a:r>
              <a:rPr lang="en-US" sz="2400" dirty="0">
                <a:solidFill>
                  <a:schemeClr val="dk1"/>
                </a:solidFill>
                <a:latin typeface="Calibri"/>
                <a:ea typeface="Calibri"/>
                <a:cs typeface="Calibri"/>
                <a:sym typeface="Calibri"/>
              </a:rPr>
              <a:t>Noida Institute of Engineering and Technology, Greater Noida</a:t>
            </a:r>
            <a:endParaRPr sz="2400" dirty="0"/>
          </a:p>
        </p:txBody>
      </p:sp>
      <p:sp>
        <p:nvSpPr>
          <p:cNvPr id="90" name="Google Shape;90;p1"/>
          <p:cNvSpPr txBox="1">
            <a:spLocks noGrp="1"/>
          </p:cNvSpPr>
          <p:nvPr>
            <p:ph type="subTitle" idx="1"/>
          </p:nvPr>
        </p:nvSpPr>
        <p:spPr>
          <a:xfrm>
            <a:off x="1447800" y="914400"/>
            <a:ext cx="6400800" cy="1752600"/>
          </a:xfrm>
          <a:prstGeom prst="rect">
            <a:avLst/>
          </a:prstGeom>
          <a:solidFill>
            <a:schemeClr val="accent2">
              <a:lumMod val="40000"/>
              <a:lumOff val="60000"/>
            </a:schemeClr>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3200"/>
              <a:buNone/>
            </a:pPr>
            <a:r>
              <a:rPr lang="en-US" b="1" dirty="0">
                <a:solidFill>
                  <a:schemeClr val="dk1"/>
                </a:solidFill>
                <a:latin typeface="Calibri"/>
                <a:ea typeface="Calibri"/>
                <a:cs typeface="Calibri"/>
                <a:sym typeface="Calibri"/>
              </a:rPr>
              <a:t>Introduction to Data Structure, Arrays, Searching</a:t>
            </a:r>
            <a:r>
              <a:rPr lang="en-US" b="1" dirty="0">
                <a:solidFill>
                  <a:schemeClr val="dk1"/>
                </a:solidFill>
              </a:rPr>
              <a:t> and </a:t>
            </a:r>
            <a:r>
              <a:rPr lang="en-US" b="1" dirty="0">
                <a:solidFill>
                  <a:schemeClr val="dk1"/>
                </a:solidFill>
                <a:latin typeface="Calibri"/>
                <a:ea typeface="Calibri"/>
                <a:cs typeface="Calibri"/>
                <a:sym typeface="Calibri"/>
              </a:rPr>
              <a:t>Sorting </a:t>
            </a:r>
            <a:endParaRPr dirty="0"/>
          </a:p>
          <a:p>
            <a:pPr marL="0" lvl="0" indent="0" algn="ctr" rtl="0">
              <a:spcBef>
                <a:spcPts val="640"/>
              </a:spcBef>
              <a:spcAft>
                <a:spcPts val="0"/>
              </a:spcAft>
              <a:buClr>
                <a:schemeClr val="dk1"/>
              </a:buClr>
              <a:buSzPts val="3200"/>
              <a:buNone/>
            </a:pPr>
            <a:r>
              <a:rPr lang="en-US" b="1" dirty="0">
                <a:solidFill>
                  <a:schemeClr val="dk1"/>
                </a:solidFill>
                <a:latin typeface="Calibri"/>
                <a:ea typeface="Calibri"/>
                <a:cs typeface="Calibri"/>
                <a:sym typeface="Calibri"/>
              </a:rPr>
              <a:t>UNIT-1</a:t>
            </a:r>
            <a:endParaRPr b="1" dirty="0">
              <a:solidFill>
                <a:schemeClr val="dk1"/>
              </a:solidFill>
            </a:endParaRPr>
          </a:p>
        </p:txBody>
      </p:sp>
      <p:sp>
        <p:nvSpPr>
          <p:cNvPr id="94" name="Google Shape;94;p1"/>
          <p:cNvSpPr txBox="1">
            <a:spLocks noGrp="1"/>
          </p:cNvSpPr>
          <p:nvPr>
            <p:ph type="dt" sz="half" idx="10"/>
          </p:nvPr>
        </p:nvSpPr>
        <p:spPr>
          <a:xfrm>
            <a:off x="381000" y="6492875"/>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26C4605-A3D0-474A-A94D-E6F578159B3F}" type="datetime1">
              <a:rPr lang="en-US" smtClean="0"/>
              <a:t>8/2/2022</a:t>
            </a:fld>
            <a:endParaRPr dirty="0"/>
          </a:p>
        </p:txBody>
      </p:sp>
      <p:sp>
        <p:nvSpPr>
          <p:cNvPr id="98" name="Google Shape;98;p1"/>
          <p:cNvSpPr txBox="1">
            <a:spLocks noGrp="1"/>
          </p:cNvSpPr>
          <p:nvPr>
            <p:ph type="ftr" sz="quarter" idx="11"/>
          </p:nvPr>
        </p:nvSpPr>
        <p:spPr>
          <a:xfrm>
            <a:off x="2286000" y="624840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Tamanna       ACSE-0301 and DS               Unit -1</a:t>
            </a:r>
            <a:endParaRPr dirty="0"/>
          </a:p>
        </p:txBody>
      </p:sp>
      <p:sp>
        <p:nvSpPr>
          <p:cNvPr id="95" name="Google Shape;95;p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a:t>
            </a:fld>
            <a:endParaRPr/>
          </a:p>
        </p:txBody>
      </p:sp>
      <p:sp>
        <p:nvSpPr>
          <p:cNvPr id="92" name="Google Shape;92;p1"/>
          <p:cNvSpPr txBox="1"/>
          <p:nvPr/>
        </p:nvSpPr>
        <p:spPr>
          <a:xfrm>
            <a:off x="5791200" y="3962400"/>
            <a:ext cx="3048000" cy="1752600"/>
          </a:xfrm>
          <a:prstGeom prst="rect">
            <a:avLst/>
          </a:prstGeom>
          <a:solidFill>
            <a:schemeClr val="accent5">
              <a:lumMod val="60000"/>
              <a:lumOff val="40000"/>
            </a:schemeClr>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dk1"/>
              </a:buClr>
              <a:buSzPts val="2400"/>
              <a:buFont typeface="Arial"/>
              <a:buNone/>
            </a:pPr>
            <a:r>
              <a:rPr lang="en-US" sz="2400" dirty="0">
                <a:solidFill>
                  <a:schemeClr val="dk1"/>
                </a:solidFill>
                <a:latin typeface="Calibri"/>
                <a:ea typeface="Calibri"/>
                <a:cs typeface="Calibri"/>
                <a:sym typeface="Calibri"/>
              </a:rPr>
              <a:t>Ms</a:t>
            </a:r>
            <a:r>
              <a:rPr lang="en-US" sz="2400" b="0" i="0" u="none" strike="noStrike" cap="none" dirty="0">
                <a:solidFill>
                  <a:schemeClr val="dk1"/>
                </a:solidFill>
                <a:latin typeface="Calibri"/>
                <a:ea typeface="Calibri"/>
                <a:cs typeface="Calibri"/>
                <a:sym typeface="Calibri"/>
              </a:rPr>
              <a:t>. </a:t>
            </a:r>
            <a:r>
              <a:rPr lang="en-US" sz="2400" dirty="0">
                <a:solidFill>
                  <a:schemeClr val="dk1"/>
                </a:solidFill>
                <a:latin typeface="Calibri"/>
                <a:ea typeface="Calibri"/>
                <a:cs typeface="Calibri"/>
                <a:sym typeface="Calibri"/>
              </a:rPr>
              <a:t>Tamanna</a:t>
            </a:r>
            <a:endParaRPr sz="2400" b="0" i="0" u="none" strike="noStrike" cap="none" dirty="0">
              <a:solidFill>
                <a:schemeClr val="dk1"/>
              </a:solidFill>
              <a:latin typeface="Calibri"/>
              <a:ea typeface="Calibri"/>
              <a:cs typeface="Calibri"/>
              <a:sym typeface="Calibri"/>
            </a:endParaRPr>
          </a:p>
          <a:p>
            <a:pPr marL="0" marR="0" lvl="0" indent="0" algn="ctr" rtl="0">
              <a:lnSpc>
                <a:spcPct val="100000"/>
              </a:lnSpc>
              <a:spcBef>
                <a:spcPts val="480"/>
              </a:spcBef>
              <a:spcAft>
                <a:spcPts val="0"/>
              </a:spcAft>
              <a:buClr>
                <a:schemeClr val="dk1"/>
              </a:buClr>
              <a:buSzPts val="2400"/>
              <a:buFont typeface="Arial"/>
              <a:buNone/>
            </a:pPr>
            <a:r>
              <a:rPr lang="en-US" sz="2400" b="0" i="0" u="none" strike="noStrike" cap="none" dirty="0">
                <a:solidFill>
                  <a:schemeClr val="dk1"/>
                </a:solidFill>
                <a:latin typeface="Calibri"/>
                <a:ea typeface="Calibri"/>
                <a:cs typeface="Calibri"/>
                <a:sym typeface="Calibri"/>
              </a:rPr>
              <a:t>Assistant Professor</a:t>
            </a:r>
            <a:endParaRPr sz="2400" b="0" i="0" u="none" strike="noStrike" cap="none" dirty="0">
              <a:solidFill>
                <a:schemeClr val="dk1"/>
              </a:solidFill>
              <a:latin typeface="Calibri"/>
              <a:ea typeface="Calibri"/>
              <a:cs typeface="Calibri"/>
              <a:sym typeface="Calibri"/>
            </a:endParaRPr>
          </a:p>
          <a:p>
            <a:pPr marL="0" marR="0" lvl="0" indent="0" algn="ctr" rtl="0">
              <a:lnSpc>
                <a:spcPct val="100000"/>
              </a:lnSpc>
              <a:spcBef>
                <a:spcPts val="480"/>
              </a:spcBef>
              <a:spcAft>
                <a:spcPts val="0"/>
              </a:spcAft>
              <a:buClr>
                <a:schemeClr val="dk1"/>
              </a:buClr>
              <a:buSzPts val="2400"/>
              <a:buFont typeface="Arial"/>
              <a:buNone/>
            </a:pPr>
            <a:r>
              <a:rPr lang="en-US" sz="2400" b="0" i="0" u="none" strike="noStrike" cap="none" dirty="0">
                <a:solidFill>
                  <a:schemeClr val="dk1"/>
                </a:solidFill>
                <a:latin typeface="Calibri"/>
                <a:ea typeface="Calibri"/>
                <a:cs typeface="Calibri"/>
                <a:sym typeface="Calibri"/>
              </a:rPr>
              <a:t>(</a:t>
            </a:r>
            <a:r>
              <a:rPr lang="en-US" sz="2400" dirty="0">
                <a:solidFill>
                  <a:schemeClr val="dk1"/>
                </a:solidFill>
                <a:latin typeface="Calibri"/>
                <a:ea typeface="Calibri"/>
                <a:cs typeface="Calibri"/>
                <a:sym typeface="Calibri"/>
              </a:rPr>
              <a:t>CSE</a:t>
            </a:r>
            <a:r>
              <a:rPr lang="en-US" sz="2400" b="0" i="0" u="none" strike="noStrike" cap="none" dirty="0">
                <a:solidFill>
                  <a:schemeClr val="dk1"/>
                </a:solidFill>
                <a:latin typeface="Calibri"/>
                <a:ea typeface="Calibri"/>
                <a:cs typeface="Calibri"/>
                <a:sym typeface="Calibri"/>
              </a:rPr>
              <a:t>)</a:t>
            </a:r>
            <a:endParaRPr sz="2400" b="0" i="0" u="none" strike="noStrike" cap="none" dirty="0">
              <a:solidFill>
                <a:schemeClr val="dk1"/>
              </a:solidFill>
              <a:latin typeface="Calibri"/>
              <a:ea typeface="Calibri"/>
              <a:cs typeface="Calibri"/>
              <a:sym typeface="Calibri"/>
            </a:endParaRPr>
          </a:p>
        </p:txBody>
      </p:sp>
      <p:pic>
        <p:nvPicPr>
          <p:cNvPr id="93" name="Google Shape;93;p1" descr="C:\Users\Manks\Downloads\128_calendar-schedule-credit-mortgage-date-512.png"/>
          <p:cNvPicPr preferRelativeResize="0"/>
          <p:nvPr/>
        </p:nvPicPr>
        <p:blipFill rotWithShape="1">
          <a:blip r:embed="rId3">
            <a:alphaModFix/>
          </a:blip>
          <a:srcRect/>
          <a:stretch/>
        </p:blipFill>
        <p:spPr>
          <a:xfrm flipH="1">
            <a:off x="381000" y="5943600"/>
            <a:ext cx="533400" cy="533400"/>
          </a:xfrm>
          <a:prstGeom prst="rect">
            <a:avLst/>
          </a:prstGeom>
          <a:noFill/>
          <a:ln>
            <a:noFill/>
          </a:ln>
        </p:spPr>
      </p:pic>
      <p:pic>
        <p:nvPicPr>
          <p:cNvPr id="96" name="Google Shape;96;p1" descr="C:\Users\Manks\Downloads\speak.png"/>
          <p:cNvPicPr preferRelativeResize="0"/>
          <p:nvPr/>
        </p:nvPicPr>
        <p:blipFill rotWithShape="1">
          <a:blip r:embed="rId4">
            <a:alphaModFix/>
          </a:blip>
          <a:srcRect/>
          <a:stretch/>
        </p:blipFill>
        <p:spPr>
          <a:xfrm>
            <a:off x="6705602" y="2590800"/>
            <a:ext cx="1524000" cy="1524000"/>
          </a:xfrm>
          <a:prstGeom prst="rect">
            <a:avLst/>
          </a:prstGeom>
          <a:noFill/>
          <a:ln>
            <a:noFill/>
          </a:ln>
        </p:spPr>
      </p:pic>
      <p:sp>
        <p:nvSpPr>
          <p:cNvPr id="97" name="Google Shape;97;p1"/>
          <p:cNvSpPr txBox="1"/>
          <p:nvPr/>
        </p:nvSpPr>
        <p:spPr>
          <a:xfrm>
            <a:off x="152400" y="2971800"/>
            <a:ext cx="2057400" cy="533400"/>
          </a:xfrm>
          <a:prstGeom prst="rect">
            <a:avLst/>
          </a:prstGeom>
          <a:solidFill>
            <a:schemeClr val="accent6">
              <a:lumMod val="75000"/>
            </a:schemeClr>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dk1"/>
              </a:buClr>
              <a:buSzPts val="2500"/>
              <a:buFont typeface="Arial"/>
              <a:buNone/>
            </a:pPr>
            <a:r>
              <a:rPr lang="en-US" sz="2500" b="0" i="0" u="none" strike="noStrike" cap="none" dirty="0">
                <a:solidFill>
                  <a:schemeClr val="dk1"/>
                </a:solidFill>
                <a:latin typeface="Calibri"/>
                <a:ea typeface="Calibri"/>
                <a:cs typeface="Calibri"/>
                <a:sym typeface="Calibri"/>
              </a:rPr>
              <a:t>Unit: 1</a:t>
            </a:r>
            <a:endParaRPr sz="2500" b="0" i="0" u="none" strike="noStrike" cap="none" dirty="0">
              <a:solidFill>
                <a:schemeClr val="dk1"/>
              </a:solidFill>
              <a:latin typeface="Calibri"/>
              <a:ea typeface="Calibri"/>
              <a:cs typeface="Calibri"/>
              <a:sym typeface="Calibri"/>
            </a:endParaRPr>
          </a:p>
        </p:txBody>
      </p:sp>
      <p:sp>
        <p:nvSpPr>
          <p:cNvPr id="99" name="Google Shape;99;p1"/>
          <p:cNvSpPr txBox="1"/>
          <p:nvPr/>
        </p:nvSpPr>
        <p:spPr>
          <a:xfrm>
            <a:off x="152400" y="3810000"/>
            <a:ext cx="4191000" cy="838200"/>
          </a:xfrm>
          <a:prstGeom prst="rect">
            <a:avLst/>
          </a:prstGeom>
          <a:solidFill>
            <a:schemeClr val="accent3">
              <a:lumMod val="75000"/>
            </a:schemeClr>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dirty="0">
                <a:solidFill>
                  <a:schemeClr val="dk1"/>
                </a:solidFill>
                <a:latin typeface="Calibri"/>
                <a:ea typeface="Calibri"/>
                <a:cs typeface="Calibri"/>
                <a:sym typeface="Calibri"/>
              </a:rPr>
              <a:t>Data Structures</a:t>
            </a:r>
            <a:endParaRPr sz="2000" b="0" i="0" u="none" strike="noStrike" cap="none" dirty="0">
              <a:solidFill>
                <a:schemeClr val="dk1"/>
              </a:solidFill>
              <a:latin typeface="Calibri"/>
              <a:ea typeface="Calibri"/>
              <a:cs typeface="Calibri"/>
              <a:sym typeface="Calibri"/>
            </a:endParaRPr>
          </a:p>
        </p:txBody>
      </p:sp>
      <p:sp>
        <p:nvSpPr>
          <p:cNvPr id="100" name="Google Shape;100;p1"/>
          <p:cNvSpPr txBox="1"/>
          <p:nvPr/>
        </p:nvSpPr>
        <p:spPr>
          <a:xfrm>
            <a:off x="152400" y="4876800"/>
            <a:ext cx="4191000" cy="838200"/>
          </a:xfrm>
          <a:prstGeom prst="rect">
            <a:avLst/>
          </a:prstGeom>
          <a:solidFill>
            <a:schemeClr val="tx2">
              <a:lumMod val="90000"/>
            </a:schemeClr>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dirty="0">
                <a:solidFill>
                  <a:schemeClr val="dk1"/>
                </a:solidFill>
                <a:latin typeface="Calibri"/>
                <a:ea typeface="Calibri"/>
                <a:cs typeface="Calibri"/>
                <a:sym typeface="Calibri"/>
              </a:rPr>
              <a:t>Course Details</a:t>
            </a:r>
            <a:br>
              <a:rPr lang="en-US" sz="2000" b="0" i="0" u="none" strike="noStrike" cap="none" dirty="0">
                <a:solidFill>
                  <a:schemeClr val="dk1"/>
                </a:solidFill>
                <a:latin typeface="Calibri"/>
                <a:ea typeface="Calibri"/>
                <a:cs typeface="Calibri"/>
                <a:sym typeface="Calibri"/>
              </a:rPr>
            </a:br>
            <a:r>
              <a:rPr lang="en-US" sz="2000" b="0" i="0" u="none" strike="noStrike" cap="none" dirty="0">
                <a:solidFill>
                  <a:schemeClr val="dk1"/>
                </a:solidFill>
                <a:latin typeface="Calibri"/>
                <a:ea typeface="Calibri"/>
                <a:cs typeface="Calibri"/>
                <a:sym typeface="Calibri"/>
              </a:rPr>
              <a:t>(B Tech 3</a:t>
            </a:r>
            <a:r>
              <a:rPr lang="en-US" sz="2000" b="0" i="0" u="none" strike="noStrike" cap="none" baseline="30000" dirty="0">
                <a:solidFill>
                  <a:schemeClr val="dk1"/>
                </a:solidFill>
                <a:latin typeface="Calibri"/>
                <a:ea typeface="Calibri"/>
                <a:cs typeface="Calibri"/>
                <a:sym typeface="Calibri"/>
              </a:rPr>
              <a:t>rd</a:t>
            </a:r>
            <a:r>
              <a:rPr lang="en-US" sz="2000" b="0" i="0" u="none" strike="noStrike" cap="none" dirty="0">
                <a:solidFill>
                  <a:schemeClr val="dk1"/>
                </a:solidFill>
                <a:latin typeface="Calibri"/>
                <a:ea typeface="Calibri"/>
                <a:cs typeface="Calibri"/>
                <a:sym typeface="Calibri"/>
              </a:rPr>
              <a:t> Sem)</a:t>
            </a:r>
            <a:endParaRPr sz="2000" b="0" i="0" u="none" strike="noStrike" cap="none" dirty="0">
              <a:solidFill>
                <a:schemeClr val="dk1"/>
              </a:solidFill>
              <a:latin typeface="Calibri"/>
              <a:ea typeface="Calibri"/>
              <a:cs typeface="Calibri"/>
              <a:sym typeface="Calibri"/>
            </a:endParaRPr>
          </a:p>
        </p:txBody>
      </p:sp>
      <p:sp>
        <p:nvSpPr>
          <p:cNvPr id="2" name="AutoShape 2">
            <a:extLst>
              <a:ext uri="{FF2B5EF4-FFF2-40B4-BE49-F238E27FC236}">
                <a16:creationId xmlns:a16="http://schemas.microsoft.com/office/drawing/2014/main" id="{86933652-724E-4FF3-B748-8684DB1AF9F5}"/>
              </a:ext>
            </a:extLst>
          </p:cNvPr>
          <p:cNvSpPr>
            <a:spLocks noChangeAspect="1" noChangeArrowheads="1"/>
          </p:cNvSpPr>
          <p:nvPr/>
        </p:nvSpPr>
        <p:spPr bwMode="auto">
          <a:xfrm>
            <a:off x="464820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descr="A person wearing glasses&#10;&#10;Description automatically generated with medium confidence">
            <a:extLst>
              <a:ext uri="{FF2B5EF4-FFF2-40B4-BE49-F238E27FC236}">
                <a16:creationId xmlns:a16="http://schemas.microsoft.com/office/drawing/2014/main" id="{ED33861C-EF10-6510-6A6F-7C166AF230FF}"/>
              </a:ext>
            </a:extLst>
          </p:cNvPr>
          <p:cNvPicPr>
            <a:picLocks noChangeAspect="1"/>
          </p:cNvPicPr>
          <p:nvPr/>
        </p:nvPicPr>
        <p:blipFill>
          <a:blip r:embed="rId5"/>
          <a:stretch>
            <a:fillRect/>
          </a:stretch>
        </p:blipFill>
        <p:spPr>
          <a:xfrm>
            <a:off x="6851289" y="2667000"/>
            <a:ext cx="1378314" cy="1295400"/>
          </a:xfrm>
          <a:prstGeom prst="rect">
            <a:avLst/>
          </a:prstGeom>
        </p:spPr>
      </p:pic>
      <p:pic>
        <p:nvPicPr>
          <p:cNvPr id="6" name="Picture 5">
            <a:extLst>
              <a:ext uri="{FF2B5EF4-FFF2-40B4-BE49-F238E27FC236}">
                <a16:creationId xmlns:a16="http://schemas.microsoft.com/office/drawing/2014/main" id="{B444956D-2206-7F6D-AF15-ADFEEB03D176}"/>
              </a:ext>
            </a:extLst>
          </p:cNvPr>
          <p:cNvPicPr>
            <a:picLocks noChangeAspect="1"/>
          </p:cNvPicPr>
          <p:nvPr/>
        </p:nvPicPr>
        <p:blipFill>
          <a:blip r:embed="rId6"/>
          <a:stretch>
            <a:fillRect/>
          </a:stretch>
        </p:blipFill>
        <p:spPr>
          <a:xfrm>
            <a:off x="0" y="50800"/>
            <a:ext cx="1447800" cy="8477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aphicFrame>
        <p:nvGraphicFramePr>
          <p:cNvPr id="149" name="Google Shape;149;p6"/>
          <p:cNvGraphicFramePr/>
          <p:nvPr/>
        </p:nvGraphicFramePr>
        <p:xfrm>
          <a:off x="457200" y="877096"/>
          <a:ext cx="8229600" cy="5473654"/>
        </p:xfrm>
        <a:graphic>
          <a:graphicData uri="http://schemas.openxmlformats.org/drawingml/2006/table">
            <a:tbl>
              <a:tblPr firstRow="1" bandRow="1">
                <a:noFill/>
                <a:tableStyleId>{F0BF7176-352F-4F98-BEA2-798AF6EE9B45}</a:tableStyleId>
              </a:tblPr>
              <a:tblGrid>
                <a:gridCol w="1126150">
                  <a:extLst>
                    <a:ext uri="{9D8B030D-6E8A-4147-A177-3AD203B41FA5}">
                      <a16:colId xmlns:a16="http://schemas.microsoft.com/office/drawing/2014/main" val="20000"/>
                    </a:ext>
                  </a:extLst>
                </a:gridCol>
                <a:gridCol w="519845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tblGrid>
              <a:tr h="885973">
                <a:tc>
                  <a:txBody>
                    <a:bodyPr/>
                    <a:lstStyle/>
                    <a:p>
                      <a:pPr marL="0" marR="0" lvl="0" indent="0" algn="ctr" rtl="0">
                        <a:lnSpc>
                          <a:spcPct val="115000"/>
                        </a:lnSpc>
                        <a:spcBef>
                          <a:spcPts val="0"/>
                        </a:spcBef>
                        <a:spcAft>
                          <a:spcPts val="0"/>
                        </a:spcAft>
                        <a:buNone/>
                      </a:pPr>
                      <a:endParaRPr sz="2000" b="1" u="none" strike="noStrike" cap="none" dirty="0">
                        <a:solidFill>
                          <a:srgbClr val="000000"/>
                        </a:solidFill>
                        <a:latin typeface="Calibri"/>
                        <a:ea typeface="Calibri"/>
                        <a:cs typeface="Calibri"/>
                        <a:sym typeface="Calibri"/>
                      </a:endParaRPr>
                    </a:p>
                    <a:p>
                      <a:pPr marL="0" marR="0" lvl="0" indent="0" algn="ctr" rtl="0">
                        <a:lnSpc>
                          <a:spcPct val="115000"/>
                        </a:lnSpc>
                        <a:spcBef>
                          <a:spcPts val="0"/>
                        </a:spcBef>
                        <a:spcAft>
                          <a:spcPts val="0"/>
                        </a:spcAft>
                        <a:buNone/>
                      </a:pPr>
                      <a:r>
                        <a:rPr lang="en-US" sz="2000" b="1" u="none" strike="noStrike" cap="none" dirty="0">
                          <a:solidFill>
                            <a:srgbClr val="000000"/>
                          </a:solidFill>
                          <a:latin typeface="Calibri"/>
                          <a:ea typeface="Calibri"/>
                          <a:cs typeface="Calibri"/>
                          <a:sym typeface="Calibri"/>
                        </a:rPr>
                        <a:t>CO</a:t>
                      </a:r>
                      <a:endParaRPr sz="20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2000" b="1" u="none" strike="noStrike" cap="none" dirty="0">
                          <a:solidFill>
                            <a:srgbClr val="000000"/>
                          </a:solidFill>
                          <a:latin typeface="Calibri"/>
                          <a:ea typeface="Calibri"/>
                          <a:cs typeface="Calibri"/>
                          <a:sym typeface="Calibri"/>
                        </a:rPr>
                        <a:t>CO Description</a:t>
                      </a:r>
                      <a:endParaRPr sz="2000" u="none" strike="noStrike" cap="none" dirty="0">
                        <a:latin typeface="Calibri"/>
                        <a:ea typeface="Calibri"/>
                        <a:cs typeface="Calibri"/>
                        <a:sym typeface="Calibri"/>
                      </a:endParaRPr>
                    </a:p>
                  </a:txBody>
                  <a:tcPr marL="68575" marR="68575" marT="0" marB="0" anchor="ctr"/>
                </a:tc>
                <a:tc>
                  <a:txBody>
                    <a:bodyPr/>
                    <a:lstStyle/>
                    <a:p>
                      <a:pPr marL="0" marR="0" lvl="0" indent="0" algn="ctr" rtl="0">
                        <a:spcBef>
                          <a:spcPts val="0"/>
                        </a:spcBef>
                        <a:spcAft>
                          <a:spcPts val="0"/>
                        </a:spcAft>
                        <a:buNone/>
                      </a:pPr>
                      <a:r>
                        <a:rPr lang="en-US" sz="2000" u="none" strike="noStrike" cap="none" dirty="0">
                          <a:solidFill>
                            <a:schemeClr val="dk1"/>
                          </a:solidFill>
                        </a:rPr>
                        <a:t>Bloom’s Knowledge Level (KL)</a:t>
                      </a:r>
                      <a:endParaRPr sz="2000" u="none" strike="noStrike" cap="none" dirty="0">
                        <a:solidFill>
                          <a:schemeClr val="dk1"/>
                        </a:solidFill>
                      </a:endParaRPr>
                    </a:p>
                  </a:txBody>
                  <a:tcPr marL="68575" marR="68575" marT="0" marB="0" anchor="ctr"/>
                </a:tc>
                <a:extLst>
                  <a:ext uri="{0D108BD9-81ED-4DB2-BD59-A6C34878D82A}">
                    <a16:rowId xmlns:a16="http://schemas.microsoft.com/office/drawing/2014/main" val="10000"/>
                  </a:ext>
                </a:extLst>
              </a:tr>
              <a:tr h="903525">
                <a:tc>
                  <a:txBody>
                    <a:bodyPr/>
                    <a:lstStyle/>
                    <a:p>
                      <a:pPr marL="67945" marR="0">
                        <a:lnSpc>
                          <a:spcPts val="1375"/>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CO 1</a:t>
                      </a:r>
                    </a:p>
                  </a:txBody>
                  <a:tcPr marL="0" marR="0" marT="0" marB="0" anchor="ctr">
                    <a:solidFill>
                      <a:schemeClr val="bg1"/>
                    </a:solidFill>
                  </a:tcPr>
                </a:tc>
                <a:tc>
                  <a:txBody>
                    <a:bodyPr/>
                    <a:lstStyle/>
                    <a:p>
                      <a:pPr marL="67945" marR="88900">
                        <a:lnSpc>
                          <a:spcPct val="11500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Describe the need of data structure and algorithms in problem solving and analyze Time space trade-off.</a:t>
                      </a:r>
                    </a:p>
                  </a:txBody>
                  <a:tcPr marL="0" marR="0" marT="0" marB="0" anchor="ctr">
                    <a:solidFill>
                      <a:schemeClr val="bg1"/>
                    </a:solidFill>
                  </a:tcPr>
                </a:tc>
                <a:tc>
                  <a:txBody>
                    <a:bodyPr/>
                    <a:lstStyle/>
                    <a:p>
                      <a:pPr marL="55880" marR="53975" algn="ctr">
                        <a:lnSpc>
                          <a:spcPts val="1375"/>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K2, K4</a:t>
                      </a:r>
                    </a:p>
                  </a:txBody>
                  <a:tcPr marL="0" marR="0" marT="0" marB="0" anchor="ctr">
                    <a:solidFill>
                      <a:schemeClr val="bg1"/>
                    </a:solidFill>
                  </a:tcPr>
                </a:tc>
                <a:extLst>
                  <a:ext uri="{0D108BD9-81ED-4DB2-BD59-A6C34878D82A}">
                    <a16:rowId xmlns:a16="http://schemas.microsoft.com/office/drawing/2014/main" val="10001"/>
                  </a:ext>
                </a:extLst>
              </a:tr>
              <a:tr h="743525">
                <a:tc>
                  <a:txBody>
                    <a:bodyPr/>
                    <a:lstStyle/>
                    <a:p>
                      <a:pPr marL="67945" marR="0">
                        <a:lnSpc>
                          <a:spcPts val="1375"/>
                        </a:lnSpc>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CO 2</a:t>
                      </a:r>
                    </a:p>
                  </a:txBody>
                  <a:tcPr marL="0" marR="0" marT="0" marB="0" anchor="ctr"/>
                </a:tc>
                <a:tc>
                  <a:txBody>
                    <a:bodyPr/>
                    <a:lstStyle/>
                    <a:p>
                      <a:pPr marL="67945" marR="495300">
                        <a:lnSpc>
                          <a:spcPct val="11500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Describe how arrays are represented in memory and how to use them for implementation of matrix operations, searching and sorting along with their computational efficiency.</a:t>
                      </a:r>
                    </a:p>
                  </a:txBody>
                  <a:tcPr marL="0" marR="0" marT="0" marB="0" anchor="ctr"/>
                </a:tc>
                <a:tc>
                  <a:txBody>
                    <a:bodyPr/>
                    <a:lstStyle/>
                    <a:p>
                      <a:pPr marL="55880" marR="53975" algn="ctr">
                        <a:lnSpc>
                          <a:spcPts val="1375"/>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K2, K6</a:t>
                      </a:r>
                    </a:p>
                  </a:txBody>
                  <a:tcPr marL="0" marR="0" marT="0" marB="0" anchor="ctr"/>
                </a:tc>
                <a:extLst>
                  <a:ext uri="{0D108BD9-81ED-4DB2-BD59-A6C34878D82A}">
                    <a16:rowId xmlns:a16="http://schemas.microsoft.com/office/drawing/2014/main" val="10002"/>
                  </a:ext>
                </a:extLst>
              </a:tr>
              <a:tr h="743525">
                <a:tc>
                  <a:txBody>
                    <a:bodyPr/>
                    <a:lstStyle/>
                    <a:p>
                      <a:pPr marL="67945" marR="0">
                        <a:lnSpc>
                          <a:spcPts val="1375"/>
                        </a:lnSpc>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CO 3</a:t>
                      </a:r>
                    </a:p>
                  </a:txBody>
                  <a:tcPr marL="0" marR="0" marT="0" marB="0" anchor="ctr"/>
                </a:tc>
                <a:tc>
                  <a:txBody>
                    <a:bodyPr/>
                    <a:lstStyle/>
                    <a:p>
                      <a:pPr marL="67945" marR="194945">
                        <a:lnSpc>
                          <a:spcPct val="11500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Design, implement and evaluate the real-world applications using stacks, queues and non-linear data structures.</a:t>
                      </a:r>
                    </a:p>
                  </a:txBody>
                  <a:tcPr marL="0" marR="0" marT="0" marB="0" anchor="ctr"/>
                </a:tc>
                <a:tc>
                  <a:txBody>
                    <a:bodyPr/>
                    <a:lstStyle/>
                    <a:p>
                      <a:pPr marL="55880" marR="53975" algn="ctr">
                        <a:lnSpc>
                          <a:spcPts val="1375"/>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K5, K6</a:t>
                      </a:r>
                    </a:p>
                  </a:txBody>
                  <a:tcPr marL="0" marR="0" marT="0" marB="0" anchor="ctr"/>
                </a:tc>
                <a:extLst>
                  <a:ext uri="{0D108BD9-81ED-4DB2-BD59-A6C34878D82A}">
                    <a16:rowId xmlns:a16="http://schemas.microsoft.com/office/drawing/2014/main" val="10003"/>
                  </a:ext>
                </a:extLst>
              </a:tr>
              <a:tr h="903525">
                <a:tc>
                  <a:txBody>
                    <a:bodyPr/>
                    <a:lstStyle/>
                    <a:p>
                      <a:pPr marL="67945" marR="0">
                        <a:lnSpc>
                          <a:spcPts val="1375"/>
                        </a:lnSpc>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CO 4</a:t>
                      </a:r>
                    </a:p>
                  </a:txBody>
                  <a:tcPr marL="0" marR="0" marT="0" marB="0" anchor="ctr"/>
                </a:tc>
                <a:tc>
                  <a:txBody>
                    <a:bodyPr/>
                    <a:lstStyle/>
                    <a:p>
                      <a:pPr marL="67945" marR="0">
                        <a:lnSpc>
                          <a:spcPct val="11500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Compare and contrast the advantages and disadvantages of linked lists over arrays and implement operations on different types of linked list.</a:t>
                      </a:r>
                    </a:p>
                  </a:txBody>
                  <a:tcPr marL="0" marR="0" marT="0" marB="0" anchor="ctr"/>
                </a:tc>
                <a:tc>
                  <a:txBody>
                    <a:bodyPr/>
                    <a:lstStyle/>
                    <a:p>
                      <a:pPr marL="55880" marR="53975" algn="ctr">
                        <a:lnSpc>
                          <a:spcPts val="1375"/>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K4, K6</a:t>
                      </a:r>
                    </a:p>
                  </a:txBody>
                  <a:tcPr marL="0" marR="0" marT="0" marB="0" anchor="ctr"/>
                </a:tc>
                <a:extLst>
                  <a:ext uri="{0D108BD9-81ED-4DB2-BD59-A6C34878D82A}">
                    <a16:rowId xmlns:a16="http://schemas.microsoft.com/office/drawing/2014/main" val="10004"/>
                  </a:ext>
                </a:extLst>
              </a:tr>
              <a:tr h="903525">
                <a:tc>
                  <a:txBody>
                    <a:bodyPr/>
                    <a:lstStyle/>
                    <a:p>
                      <a:pPr marL="67945" marR="0">
                        <a:lnSpc>
                          <a:spcPts val="1375"/>
                        </a:lnSpc>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CO 5</a:t>
                      </a:r>
                    </a:p>
                  </a:txBody>
                  <a:tcPr marL="0" marR="0" marT="0" marB="0" anchor="ctr"/>
                </a:tc>
                <a:tc>
                  <a:txBody>
                    <a:bodyPr/>
                    <a:lstStyle/>
                    <a:p>
                      <a:pPr marL="67945" marR="88900">
                        <a:lnSpc>
                          <a:spcPct val="11500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Identify and develop the alternative implementations of data structures with respect to its performance to solve a real-world problem.</a:t>
                      </a:r>
                    </a:p>
                  </a:txBody>
                  <a:tcPr marL="0" marR="0" marT="0" marB="0" anchor="ctr"/>
                </a:tc>
                <a:tc>
                  <a:txBody>
                    <a:bodyPr/>
                    <a:lstStyle/>
                    <a:p>
                      <a:pPr marL="151130" marR="116205" indent="-18415">
                        <a:lnSpc>
                          <a:spcPct val="11500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K1, K3, K5, K6</a:t>
                      </a:r>
                    </a:p>
                  </a:txBody>
                  <a:tcPr marL="0" marR="0" marT="0" marB="0" anchor="ctr"/>
                </a:tc>
                <a:extLst>
                  <a:ext uri="{0D108BD9-81ED-4DB2-BD59-A6C34878D82A}">
                    <a16:rowId xmlns:a16="http://schemas.microsoft.com/office/drawing/2014/main" val="10005"/>
                  </a:ext>
                </a:extLst>
              </a:tr>
            </a:tbl>
          </a:graphicData>
        </a:graphic>
      </p:graphicFrame>
      <p:sp>
        <p:nvSpPr>
          <p:cNvPr id="150" name="Google Shape;150;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75F14B2-BB86-4EA8-8216-6C261F47AD66}" type="datetime1">
              <a:rPr lang="en-US" smtClean="0"/>
              <a:t>8/2/2022</a:t>
            </a:fld>
            <a:endParaRPr/>
          </a:p>
        </p:txBody>
      </p:sp>
      <p:sp>
        <p:nvSpPr>
          <p:cNvPr id="151" name="Google Shape;151;p6"/>
          <p:cNvSpPr txBox="1">
            <a:spLocks noGrp="1"/>
          </p:cNvSpPr>
          <p:nvPr>
            <p:ph type="ft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dirty="0"/>
          </a:p>
        </p:txBody>
      </p:sp>
      <p:sp>
        <p:nvSpPr>
          <p:cNvPr id="152" name="Google Shape;152;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10</a:t>
            </a:fld>
            <a:endParaRPr/>
          </a:p>
        </p:txBody>
      </p:sp>
      <p:sp>
        <p:nvSpPr>
          <p:cNvPr id="153" name="Google Shape;153;p6"/>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Course Outcome</a:t>
            </a:r>
            <a:endParaRPr sz="3200" b="1" i="0" u="none" strike="noStrike" cap="none">
              <a:solidFill>
                <a:schemeClr val="dk1"/>
              </a:solidFill>
              <a:latin typeface="Calibri"/>
              <a:ea typeface="Calibri"/>
              <a:cs typeface="Calibri"/>
              <a:sym typeface="Calibri"/>
            </a:endParaRPr>
          </a:p>
        </p:txBody>
      </p:sp>
      <p:pic>
        <p:nvPicPr>
          <p:cNvPr id="154" name="Google Shape;154;p6" descr="E:\NIET\Project\xLogo11.png.pagespeed.ic.pydHLuCQEZ.png"/>
          <p:cNvPicPr preferRelativeResize="0"/>
          <p:nvPr/>
        </p:nvPicPr>
        <p:blipFill rotWithShape="1">
          <a:blip r:embed="rId3">
            <a:alphaModFix/>
          </a:blip>
          <a:srcRect/>
          <a:stretch/>
        </p:blipFill>
        <p:spPr>
          <a:xfrm>
            <a:off x="0" y="0"/>
            <a:ext cx="1447800" cy="817163"/>
          </a:xfrm>
          <a:prstGeom prst="rect">
            <a:avLst/>
          </a:prstGeom>
          <a:noFill/>
          <a:ln>
            <a:noFill/>
          </a:ln>
        </p:spPr>
      </p:pic>
    </p:spTree>
    <p:extLst>
      <p:ext uri="{BB962C8B-B14F-4D97-AF65-F5344CB8AC3E}">
        <p14:creationId xmlns:p14="http://schemas.microsoft.com/office/powerpoint/2010/main" val="30104351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52EE03-39F3-4D55-926D-453EED17408E}"/>
              </a:ext>
            </a:extLst>
          </p:cNvPr>
          <p:cNvSpPr>
            <a:spLocks noGrp="1"/>
          </p:cNvSpPr>
          <p:nvPr>
            <p:ph type="dt" sz="half" idx="10"/>
          </p:nvPr>
        </p:nvSpPr>
        <p:spPr>
          <a:xfrm>
            <a:off x="482600" y="6356350"/>
            <a:ext cx="2057400" cy="365125"/>
          </a:xfrm>
        </p:spPr>
        <p:txBody>
          <a:bodyPr vert="horz" lIns="91440" tIns="45720" rIns="91440" bIns="45720" rtlCol="0" anchor="ctr">
            <a:normAutofit/>
          </a:bodyPr>
          <a:lstStyle/>
          <a:p>
            <a:pPr>
              <a:spcAft>
                <a:spcPts val="600"/>
              </a:spcAft>
            </a:pPr>
            <a:fld id="{38A9A85A-B07B-48D8-A8DB-C9AA62BDC08D}" type="datetime1">
              <a:rPr lang="en-US" kern="1200" smtClean="0">
                <a:solidFill>
                  <a:schemeClr val="tx1">
                    <a:tint val="75000"/>
                  </a:schemeClr>
                </a:solidFill>
                <a:latin typeface="+mn-lt"/>
                <a:ea typeface="+mn-ea"/>
                <a:cs typeface="+mn-cs"/>
              </a:rPr>
              <a:t>8/2/2022</a:t>
            </a:fld>
            <a:endParaRPr lang="en-US" kern="1200">
              <a:solidFill>
                <a:schemeClr val="tx1">
                  <a:tint val="75000"/>
                </a:schemeClr>
              </a:solidFill>
              <a:latin typeface="+mn-lt"/>
              <a:ea typeface="+mn-ea"/>
              <a:cs typeface="+mn-cs"/>
            </a:endParaRPr>
          </a:p>
        </p:txBody>
      </p:sp>
      <p:sp>
        <p:nvSpPr>
          <p:cNvPr id="5" name="Footer Placeholder 4">
            <a:extLst>
              <a:ext uri="{FF2B5EF4-FFF2-40B4-BE49-F238E27FC236}">
                <a16:creationId xmlns:a16="http://schemas.microsoft.com/office/drawing/2014/main" id="{CD527BD4-74EE-4062-A7A9-84C9B9A6496D}"/>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900" kern="1200">
                <a:solidFill>
                  <a:schemeClr val="tx1">
                    <a:tint val="75000"/>
                  </a:schemeClr>
                </a:solidFill>
                <a:latin typeface="+mn-lt"/>
                <a:ea typeface="+mn-ea"/>
                <a:cs typeface="+mn-cs"/>
              </a:rPr>
              <a:t>Tamanna       ACSE-0301 and DS               Unit -1</a:t>
            </a:r>
          </a:p>
        </p:txBody>
      </p:sp>
      <p:sp>
        <p:nvSpPr>
          <p:cNvPr id="6" name="Slide Number Placeholder 5">
            <a:extLst>
              <a:ext uri="{FF2B5EF4-FFF2-40B4-BE49-F238E27FC236}">
                <a16:creationId xmlns:a16="http://schemas.microsoft.com/office/drawing/2014/main" id="{036F9E4E-85AB-42EA-A47C-0D662178D25E}"/>
              </a:ext>
            </a:extLst>
          </p:cNvPr>
          <p:cNvSpPr>
            <a:spLocks noGrp="1"/>
          </p:cNvSpPr>
          <p:nvPr>
            <p:ph type="sldNum" sz="quarter" idx="12"/>
          </p:nvPr>
        </p:nvSpPr>
        <p:spPr>
          <a:xfrm>
            <a:off x="6603999"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100</a:t>
            </a:fld>
            <a:endParaRPr lang="en-US" kern="1200">
              <a:solidFill>
                <a:schemeClr val="tx1">
                  <a:tint val="75000"/>
                </a:schemeClr>
              </a:solidFill>
              <a:latin typeface="+mn-lt"/>
              <a:ea typeface="+mn-ea"/>
              <a:cs typeface="+mn-cs"/>
            </a:endParaRPr>
          </a:p>
        </p:txBody>
      </p:sp>
      <p:pic>
        <p:nvPicPr>
          <p:cNvPr id="4098" name="Picture 2" descr="Analysis and Design of Algorithms&#10; Python Code&#10; ">
            <a:extLst>
              <a:ext uri="{FF2B5EF4-FFF2-40B4-BE49-F238E27FC236}">
                <a16:creationId xmlns:a16="http://schemas.microsoft.com/office/drawing/2014/main" id="{6B9280EB-57A3-4C1B-805D-B10C0483D36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600" y="1128712"/>
            <a:ext cx="8178799" cy="460057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Google Shape;838;geb779e359d_0_219">
            <a:extLst>
              <a:ext uri="{FF2B5EF4-FFF2-40B4-BE49-F238E27FC236}">
                <a16:creationId xmlns:a16="http://schemas.microsoft.com/office/drawing/2014/main" id="{567BC4CB-306B-6D3A-39BA-7DF825A2D2DE}"/>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5D2ADAB7-EF64-479D-FEEF-A0613AA4425F}"/>
              </a:ext>
            </a:extLst>
          </p:cNvPr>
          <p:cNvPicPr>
            <a:picLocks noChangeAspect="1"/>
          </p:cNvPicPr>
          <p:nvPr/>
        </p:nvPicPr>
        <p:blipFill>
          <a:blip r:embed="rId3"/>
          <a:stretch>
            <a:fillRect/>
          </a:stretch>
        </p:blipFill>
        <p:spPr>
          <a:xfrm>
            <a:off x="0" y="59531"/>
            <a:ext cx="1371600" cy="847725"/>
          </a:xfrm>
          <a:prstGeom prst="rect">
            <a:avLst/>
          </a:prstGeom>
        </p:spPr>
      </p:pic>
    </p:spTree>
    <p:extLst>
      <p:ext uri="{BB962C8B-B14F-4D97-AF65-F5344CB8AC3E}">
        <p14:creationId xmlns:p14="http://schemas.microsoft.com/office/powerpoint/2010/main" val="2902368553"/>
      </p:ext>
    </p:extLst>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sertion-sort">
            <a:extLst>
              <a:ext uri="{FF2B5EF4-FFF2-40B4-BE49-F238E27FC236}">
                <a16:creationId xmlns:a16="http://schemas.microsoft.com/office/drawing/2014/main" id="{7B0A27E1-F9AC-49DA-A526-BB788F0E77E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990600"/>
            <a:ext cx="7772400" cy="51816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85D13EEB-BD19-4FE6-9553-48B35855F049}"/>
              </a:ext>
            </a:extLst>
          </p:cNvPr>
          <p:cNvSpPr>
            <a:spLocks noGrp="1"/>
          </p:cNvSpPr>
          <p:nvPr>
            <p:ph type="dt" sz="half" idx="10"/>
          </p:nvPr>
        </p:nvSpPr>
        <p:spPr/>
        <p:txBody>
          <a:bodyPr/>
          <a:lstStyle/>
          <a:p>
            <a:fld id="{C06A32F5-44E2-4F42-8249-3E760195354E}" type="datetime1">
              <a:rPr lang="en-US" smtClean="0"/>
              <a:t>8/2/2022</a:t>
            </a:fld>
            <a:endParaRPr lang="en-US"/>
          </a:p>
        </p:txBody>
      </p:sp>
      <p:sp>
        <p:nvSpPr>
          <p:cNvPr id="5" name="Footer Placeholder 4">
            <a:extLst>
              <a:ext uri="{FF2B5EF4-FFF2-40B4-BE49-F238E27FC236}">
                <a16:creationId xmlns:a16="http://schemas.microsoft.com/office/drawing/2014/main" id="{FD44E49B-A72D-422F-98B4-27A97DE5A152}"/>
              </a:ext>
            </a:extLst>
          </p:cNvPr>
          <p:cNvSpPr>
            <a:spLocks noGrp="1"/>
          </p:cNvSpPr>
          <p:nvPr>
            <p:ph type="ftr" sz="quarter" idx="11"/>
          </p:nvPr>
        </p:nvSpPr>
        <p:spPr>
          <a:xfrm>
            <a:off x="3124200" y="6356350"/>
            <a:ext cx="3581400" cy="365125"/>
          </a:xfrm>
        </p:spPr>
        <p:txBody>
          <a:bodyPr/>
          <a:lstStyle/>
          <a:p>
            <a:r>
              <a:rPr lang="en-US"/>
              <a:t>Tamanna       ACSE-0301 and DS               Unit -1</a:t>
            </a:r>
            <a:endParaRPr lang="en-US" dirty="0"/>
          </a:p>
        </p:txBody>
      </p:sp>
      <p:sp>
        <p:nvSpPr>
          <p:cNvPr id="6" name="Slide Number Placeholder 5">
            <a:extLst>
              <a:ext uri="{FF2B5EF4-FFF2-40B4-BE49-F238E27FC236}">
                <a16:creationId xmlns:a16="http://schemas.microsoft.com/office/drawing/2014/main" id="{EDC14038-3EE6-4A01-A921-52D4285A878E}"/>
              </a:ext>
            </a:extLst>
          </p:cNvPr>
          <p:cNvSpPr>
            <a:spLocks noGrp="1"/>
          </p:cNvSpPr>
          <p:nvPr>
            <p:ph type="sldNum" sz="quarter" idx="12"/>
          </p:nvPr>
        </p:nvSpPr>
        <p:spPr/>
        <p:txBody>
          <a:bodyPr/>
          <a:lstStyle/>
          <a:p>
            <a:fld id="{B6F15528-21DE-4FAA-801E-634DDDAF4B2B}" type="slidenum">
              <a:rPr lang="en-US" smtClean="0"/>
              <a:pPr/>
              <a:t>101</a:t>
            </a:fld>
            <a:endParaRPr lang="en-US"/>
          </a:p>
        </p:txBody>
      </p:sp>
      <p:sp>
        <p:nvSpPr>
          <p:cNvPr id="10" name="Google Shape;838;geb779e359d_0_219">
            <a:extLst>
              <a:ext uri="{FF2B5EF4-FFF2-40B4-BE49-F238E27FC236}">
                <a16:creationId xmlns:a16="http://schemas.microsoft.com/office/drawing/2014/main" id="{AD692574-C745-6E41-F481-9B0D1C534F04}"/>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B0224FE8-3C56-D645-D2E6-E9C824A63EF6}"/>
              </a:ext>
            </a:extLst>
          </p:cNvPr>
          <p:cNvPicPr>
            <a:picLocks noChangeAspect="1"/>
          </p:cNvPicPr>
          <p:nvPr/>
        </p:nvPicPr>
        <p:blipFill>
          <a:blip r:embed="rId3"/>
          <a:stretch>
            <a:fillRect/>
          </a:stretch>
        </p:blipFill>
        <p:spPr>
          <a:xfrm>
            <a:off x="0" y="50799"/>
            <a:ext cx="1371600" cy="847725"/>
          </a:xfrm>
          <a:prstGeom prst="rect">
            <a:avLst/>
          </a:prstGeom>
        </p:spPr>
      </p:pic>
    </p:spTree>
    <p:extLst>
      <p:ext uri="{BB962C8B-B14F-4D97-AF65-F5344CB8AC3E}">
        <p14:creationId xmlns:p14="http://schemas.microsoft.com/office/powerpoint/2010/main" val="34086385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B93E1B-6F82-4F3A-80F6-ECC5266079CE}"/>
              </a:ext>
            </a:extLst>
          </p:cNvPr>
          <p:cNvSpPr>
            <a:spLocks noGrp="1"/>
          </p:cNvSpPr>
          <p:nvPr>
            <p:ph idx="1"/>
          </p:nvPr>
        </p:nvSpPr>
        <p:spPr>
          <a:xfrm>
            <a:off x="457200" y="1426989"/>
            <a:ext cx="8229600" cy="4525963"/>
          </a:xfrm>
        </p:spPr>
        <p:txBody>
          <a:bodyPr>
            <a:normAutofit/>
          </a:bodyPr>
          <a:lstStyle/>
          <a:p>
            <a:pPr marL="0" indent="0" fontAlgn="base">
              <a:buNone/>
            </a:pPr>
            <a:r>
              <a:rPr lang="en-US" sz="2200" dirty="0"/>
              <a:t>The selection sort algorithm sorts an array by repeatedly finding the minimum element (considering ascending order) from unsorted part and putting it at the beginning.</a:t>
            </a:r>
          </a:p>
          <a:p>
            <a:pPr marL="0" indent="0" fontAlgn="base">
              <a:buNone/>
            </a:pPr>
            <a:endParaRPr lang="en-US" sz="2200" dirty="0"/>
          </a:p>
          <a:p>
            <a:pPr marL="0" indent="0" fontAlgn="base">
              <a:buNone/>
            </a:pPr>
            <a:r>
              <a:rPr lang="en-US" sz="2200" dirty="0"/>
              <a:t>The algorithm maintains two subarrays in a given array.</a:t>
            </a:r>
          </a:p>
          <a:p>
            <a:pPr fontAlgn="base"/>
            <a:r>
              <a:rPr lang="en-US" sz="2200" dirty="0"/>
              <a:t>The subarray which is already sorted.</a:t>
            </a:r>
          </a:p>
          <a:p>
            <a:pPr fontAlgn="base"/>
            <a:r>
              <a:rPr lang="en-US" sz="2200" dirty="0"/>
              <a:t>Remaining subarray which is unsorted.</a:t>
            </a:r>
          </a:p>
          <a:p>
            <a:pPr fontAlgn="base"/>
            <a:endParaRPr lang="en-US" sz="2200" dirty="0"/>
          </a:p>
          <a:p>
            <a:pPr marL="457200" indent="-457200" fontAlgn="base">
              <a:buAutoNum type="arabicPeriod"/>
            </a:pPr>
            <a:r>
              <a:rPr lang="en-US" sz="2200" dirty="0"/>
              <a:t>Select the lowest element in the remaining array</a:t>
            </a:r>
          </a:p>
          <a:p>
            <a:pPr marL="457200" indent="-457200" fontAlgn="base">
              <a:buAutoNum type="arabicPeriod"/>
            </a:pPr>
            <a:r>
              <a:rPr lang="en-US" sz="2200" dirty="0"/>
              <a:t>Bring it to the starting position</a:t>
            </a:r>
          </a:p>
          <a:p>
            <a:pPr marL="457200" indent="-457200" fontAlgn="base">
              <a:buAutoNum type="arabicPeriod"/>
            </a:pPr>
            <a:r>
              <a:rPr lang="en-US" sz="2200" dirty="0"/>
              <a:t>Change the counter for unsorted array by one.</a:t>
            </a:r>
          </a:p>
        </p:txBody>
      </p:sp>
      <p:sp>
        <p:nvSpPr>
          <p:cNvPr id="4" name="Date Placeholder 3">
            <a:extLst>
              <a:ext uri="{FF2B5EF4-FFF2-40B4-BE49-F238E27FC236}">
                <a16:creationId xmlns:a16="http://schemas.microsoft.com/office/drawing/2014/main" id="{C4643A8C-8011-4D76-8C81-9B63FF451094}"/>
              </a:ext>
            </a:extLst>
          </p:cNvPr>
          <p:cNvSpPr>
            <a:spLocks noGrp="1"/>
          </p:cNvSpPr>
          <p:nvPr>
            <p:ph type="dt" sz="half" idx="10"/>
          </p:nvPr>
        </p:nvSpPr>
        <p:spPr/>
        <p:txBody>
          <a:bodyPr/>
          <a:lstStyle/>
          <a:p>
            <a:fld id="{233EA9BF-98BC-4B2C-B99C-798A4454F2AE}" type="datetime1">
              <a:rPr lang="en-US" smtClean="0"/>
              <a:t>8/2/2022</a:t>
            </a:fld>
            <a:endParaRPr lang="en-US"/>
          </a:p>
        </p:txBody>
      </p:sp>
      <p:sp>
        <p:nvSpPr>
          <p:cNvPr id="5" name="Footer Placeholder 4">
            <a:extLst>
              <a:ext uri="{FF2B5EF4-FFF2-40B4-BE49-F238E27FC236}">
                <a16:creationId xmlns:a16="http://schemas.microsoft.com/office/drawing/2014/main" id="{0971A616-7B12-4CB8-B01A-2CC96F67DC81}"/>
              </a:ext>
            </a:extLst>
          </p:cNvPr>
          <p:cNvSpPr>
            <a:spLocks noGrp="1"/>
          </p:cNvSpPr>
          <p:nvPr>
            <p:ph type="ftr" sz="quarter" idx="11"/>
          </p:nvPr>
        </p:nvSpPr>
        <p:spPr>
          <a:xfrm>
            <a:off x="3124200" y="6356350"/>
            <a:ext cx="3581400" cy="365125"/>
          </a:xfrm>
        </p:spPr>
        <p:txBody>
          <a:bodyPr/>
          <a:lstStyle/>
          <a:p>
            <a:r>
              <a:rPr lang="en-US"/>
              <a:t>Tamanna       ACSE-0301 and DS               Unit -1</a:t>
            </a:r>
            <a:endParaRPr lang="en-US" dirty="0"/>
          </a:p>
        </p:txBody>
      </p:sp>
      <p:sp>
        <p:nvSpPr>
          <p:cNvPr id="6" name="Slide Number Placeholder 5">
            <a:extLst>
              <a:ext uri="{FF2B5EF4-FFF2-40B4-BE49-F238E27FC236}">
                <a16:creationId xmlns:a16="http://schemas.microsoft.com/office/drawing/2014/main" id="{EFF48D80-8C1E-44E0-86BA-47E919691712}"/>
              </a:ext>
            </a:extLst>
          </p:cNvPr>
          <p:cNvSpPr>
            <a:spLocks noGrp="1"/>
          </p:cNvSpPr>
          <p:nvPr>
            <p:ph type="sldNum" sz="quarter" idx="12"/>
          </p:nvPr>
        </p:nvSpPr>
        <p:spPr/>
        <p:txBody>
          <a:bodyPr/>
          <a:lstStyle/>
          <a:p>
            <a:fld id="{B6F15528-21DE-4FAA-801E-634DDDAF4B2B}" type="slidenum">
              <a:rPr lang="en-US" smtClean="0"/>
              <a:pPr/>
              <a:t>102</a:t>
            </a:fld>
            <a:endParaRPr lang="en-US"/>
          </a:p>
        </p:txBody>
      </p:sp>
      <p:sp>
        <p:nvSpPr>
          <p:cNvPr id="9" name="TextBox 8">
            <a:extLst>
              <a:ext uri="{FF2B5EF4-FFF2-40B4-BE49-F238E27FC236}">
                <a16:creationId xmlns:a16="http://schemas.microsoft.com/office/drawing/2014/main" id="{A2557BBA-0804-4041-A1A9-2C05A4AADC2B}"/>
              </a:ext>
            </a:extLst>
          </p:cNvPr>
          <p:cNvSpPr txBox="1"/>
          <p:nvPr/>
        </p:nvSpPr>
        <p:spPr>
          <a:xfrm>
            <a:off x="2271252" y="754174"/>
            <a:ext cx="4601496" cy="584775"/>
          </a:xfrm>
          <a:prstGeom prst="rect">
            <a:avLst/>
          </a:prstGeom>
          <a:noFill/>
        </p:spPr>
        <p:txBody>
          <a:bodyPr wrap="square">
            <a:spAutoFit/>
          </a:bodyPr>
          <a:lstStyle/>
          <a:p>
            <a:pPr algn="ctr"/>
            <a:r>
              <a:rPr lang="en-US" sz="3200" b="1" dirty="0"/>
              <a:t>Selection sort </a:t>
            </a:r>
            <a:endParaRPr lang="en-IN" sz="3200" b="1" dirty="0"/>
          </a:p>
        </p:txBody>
      </p:sp>
      <p:sp>
        <p:nvSpPr>
          <p:cNvPr id="10" name="Google Shape;838;geb779e359d_0_219">
            <a:extLst>
              <a:ext uri="{FF2B5EF4-FFF2-40B4-BE49-F238E27FC236}">
                <a16:creationId xmlns:a16="http://schemas.microsoft.com/office/drawing/2014/main" id="{2E848A02-DF2B-71FE-E673-5690C8D405B4}"/>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8" name="Picture 7">
            <a:extLst>
              <a:ext uri="{FF2B5EF4-FFF2-40B4-BE49-F238E27FC236}">
                <a16:creationId xmlns:a16="http://schemas.microsoft.com/office/drawing/2014/main" id="{01F5CD71-549D-23C1-8DB9-694FF74963F6}"/>
              </a:ext>
            </a:extLst>
          </p:cNvPr>
          <p:cNvPicPr>
            <a:picLocks noChangeAspect="1"/>
          </p:cNvPicPr>
          <p:nvPr/>
        </p:nvPicPr>
        <p:blipFill>
          <a:blip r:embed="rId2"/>
          <a:stretch>
            <a:fillRect/>
          </a:stretch>
        </p:blipFill>
        <p:spPr>
          <a:xfrm>
            <a:off x="0" y="0"/>
            <a:ext cx="1371600" cy="847725"/>
          </a:xfrm>
          <a:prstGeom prst="rect">
            <a:avLst/>
          </a:prstGeom>
        </p:spPr>
      </p:pic>
    </p:spTree>
    <p:extLst>
      <p:ext uri="{BB962C8B-B14F-4D97-AF65-F5344CB8AC3E}">
        <p14:creationId xmlns:p14="http://schemas.microsoft.com/office/powerpoint/2010/main" val="297669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5E93D40-829D-4F02-BF14-7B71A9B889CE}"/>
              </a:ext>
            </a:extLst>
          </p:cNvPr>
          <p:cNvSpPr>
            <a:spLocks noGrp="1"/>
          </p:cNvSpPr>
          <p:nvPr>
            <p:ph type="dt" sz="half" idx="10"/>
          </p:nvPr>
        </p:nvSpPr>
        <p:spPr>
          <a:xfrm>
            <a:off x="482600" y="6356350"/>
            <a:ext cx="2057400" cy="365125"/>
          </a:xfrm>
        </p:spPr>
        <p:txBody>
          <a:bodyPr vert="horz" lIns="91440" tIns="45720" rIns="91440" bIns="45720" rtlCol="0" anchor="ctr">
            <a:normAutofit/>
          </a:bodyPr>
          <a:lstStyle/>
          <a:p>
            <a:pPr>
              <a:spcAft>
                <a:spcPts val="600"/>
              </a:spcAft>
            </a:pPr>
            <a:fld id="{280CA67A-B908-494F-9C98-0BD664DD43F4}" type="datetime1">
              <a:rPr lang="en-US" kern="1200" smtClean="0">
                <a:solidFill>
                  <a:schemeClr val="tx1">
                    <a:tint val="75000"/>
                  </a:schemeClr>
                </a:solidFill>
                <a:latin typeface="+mn-lt"/>
                <a:ea typeface="+mn-ea"/>
                <a:cs typeface="+mn-cs"/>
              </a:rPr>
              <a:t>8/2/2022</a:t>
            </a:fld>
            <a:endParaRPr lang="en-US" kern="1200">
              <a:solidFill>
                <a:schemeClr val="tx1">
                  <a:tint val="75000"/>
                </a:schemeClr>
              </a:solidFill>
              <a:latin typeface="+mn-lt"/>
              <a:ea typeface="+mn-ea"/>
              <a:cs typeface="+mn-cs"/>
            </a:endParaRPr>
          </a:p>
        </p:txBody>
      </p:sp>
      <p:sp>
        <p:nvSpPr>
          <p:cNvPr id="5" name="Footer Placeholder 4">
            <a:extLst>
              <a:ext uri="{FF2B5EF4-FFF2-40B4-BE49-F238E27FC236}">
                <a16:creationId xmlns:a16="http://schemas.microsoft.com/office/drawing/2014/main" id="{B10591BE-D4FC-4BC3-AED8-18C7447E342A}"/>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900" kern="1200">
                <a:solidFill>
                  <a:schemeClr val="tx1">
                    <a:tint val="75000"/>
                  </a:schemeClr>
                </a:solidFill>
                <a:latin typeface="+mn-lt"/>
                <a:ea typeface="+mn-ea"/>
                <a:cs typeface="+mn-cs"/>
              </a:rPr>
              <a:t>Tamanna       ACSE-0301 and DS               Unit -1</a:t>
            </a:r>
          </a:p>
        </p:txBody>
      </p:sp>
      <p:sp>
        <p:nvSpPr>
          <p:cNvPr id="6" name="Slide Number Placeholder 5">
            <a:extLst>
              <a:ext uri="{FF2B5EF4-FFF2-40B4-BE49-F238E27FC236}">
                <a16:creationId xmlns:a16="http://schemas.microsoft.com/office/drawing/2014/main" id="{D1B7F486-5D9D-4862-BB6D-DF4010FF4FEB}"/>
              </a:ext>
            </a:extLst>
          </p:cNvPr>
          <p:cNvSpPr>
            <a:spLocks noGrp="1"/>
          </p:cNvSpPr>
          <p:nvPr>
            <p:ph type="sldNum" sz="quarter" idx="12"/>
          </p:nvPr>
        </p:nvSpPr>
        <p:spPr>
          <a:xfrm>
            <a:off x="6603999"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103</a:t>
            </a:fld>
            <a:endParaRPr lang="en-US" kern="1200">
              <a:solidFill>
                <a:schemeClr val="tx1">
                  <a:tint val="75000"/>
                </a:schemeClr>
              </a:solidFill>
              <a:latin typeface="+mn-lt"/>
              <a:ea typeface="+mn-ea"/>
              <a:cs typeface="+mn-cs"/>
            </a:endParaRPr>
          </a:p>
        </p:txBody>
      </p:sp>
      <p:pic>
        <p:nvPicPr>
          <p:cNvPr id="3074" name="Picture 2" descr="Analysis and Design of Algorithms&#10; Python Code&#10; ">
            <a:extLst>
              <a:ext uri="{FF2B5EF4-FFF2-40B4-BE49-F238E27FC236}">
                <a16:creationId xmlns:a16="http://schemas.microsoft.com/office/drawing/2014/main" id="{6A25B028-015D-4C6E-8EB2-0E56B27A5A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600" y="1128712"/>
            <a:ext cx="8178799" cy="460057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Google Shape;838;geb779e359d_0_219">
            <a:extLst>
              <a:ext uri="{FF2B5EF4-FFF2-40B4-BE49-F238E27FC236}">
                <a16:creationId xmlns:a16="http://schemas.microsoft.com/office/drawing/2014/main" id="{4C7C1556-9391-673B-5F77-50B6A610D736}"/>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D640D211-4D8B-CB81-920C-6A7F19B1BC8F}"/>
              </a:ext>
            </a:extLst>
          </p:cNvPr>
          <p:cNvPicPr>
            <a:picLocks noChangeAspect="1"/>
          </p:cNvPicPr>
          <p:nvPr/>
        </p:nvPicPr>
        <p:blipFill>
          <a:blip r:embed="rId3"/>
          <a:stretch>
            <a:fillRect/>
          </a:stretch>
        </p:blipFill>
        <p:spPr>
          <a:xfrm>
            <a:off x="0" y="0"/>
            <a:ext cx="1371600" cy="847725"/>
          </a:xfrm>
          <a:prstGeom prst="rect">
            <a:avLst/>
          </a:prstGeom>
        </p:spPr>
      </p:pic>
    </p:spTree>
    <p:extLst>
      <p:ext uri="{BB962C8B-B14F-4D97-AF65-F5344CB8AC3E}">
        <p14:creationId xmlns:p14="http://schemas.microsoft.com/office/powerpoint/2010/main" val="4021488187"/>
      </p:ext>
    </p:extLst>
  </p:cSld>
  <p:clrMapOvr>
    <a:overrideClrMapping bg1="lt1" tx1="dk1" bg2="lt2" tx2="dk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lection sort">
            <a:hlinkClick r:id="" action="ppaction://media"/>
            <a:extLst>
              <a:ext uri="{FF2B5EF4-FFF2-40B4-BE49-F238E27FC236}">
                <a16:creationId xmlns:a16="http://schemas.microsoft.com/office/drawing/2014/main" id="{36B92A1A-2B42-4DF7-BF61-35DAAB10581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4850" y="1825625"/>
            <a:ext cx="7734300" cy="4351338"/>
          </a:xfrm>
        </p:spPr>
      </p:pic>
      <p:sp>
        <p:nvSpPr>
          <p:cNvPr id="4" name="Date Placeholder 3">
            <a:extLst>
              <a:ext uri="{FF2B5EF4-FFF2-40B4-BE49-F238E27FC236}">
                <a16:creationId xmlns:a16="http://schemas.microsoft.com/office/drawing/2014/main" id="{C4643A8C-8011-4D76-8C81-9B63FF451094}"/>
              </a:ext>
            </a:extLst>
          </p:cNvPr>
          <p:cNvSpPr>
            <a:spLocks noGrp="1"/>
          </p:cNvSpPr>
          <p:nvPr>
            <p:ph type="dt" sz="half" idx="10"/>
          </p:nvPr>
        </p:nvSpPr>
        <p:spPr/>
        <p:txBody>
          <a:bodyPr/>
          <a:lstStyle/>
          <a:p>
            <a:fld id="{2828BBF5-3783-48AA-BBB0-6940194F9FDB}" type="datetime1">
              <a:rPr lang="en-US" smtClean="0"/>
              <a:t>8/2/2022</a:t>
            </a:fld>
            <a:endParaRPr lang="en-US"/>
          </a:p>
        </p:txBody>
      </p:sp>
      <p:sp>
        <p:nvSpPr>
          <p:cNvPr id="5" name="Footer Placeholder 4">
            <a:extLst>
              <a:ext uri="{FF2B5EF4-FFF2-40B4-BE49-F238E27FC236}">
                <a16:creationId xmlns:a16="http://schemas.microsoft.com/office/drawing/2014/main" id="{0971A616-7B12-4CB8-B01A-2CC96F67DC81}"/>
              </a:ext>
            </a:extLst>
          </p:cNvPr>
          <p:cNvSpPr>
            <a:spLocks noGrp="1"/>
          </p:cNvSpPr>
          <p:nvPr>
            <p:ph type="ftr" sz="quarter" idx="11"/>
          </p:nvPr>
        </p:nvSpPr>
        <p:spPr>
          <a:xfrm>
            <a:off x="3124200" y="6356350"/>
            <a:ext cx="3581400" cy="365125"/>
          </a:xfrm>
        </p:spPr>
        <p:txBody>
          <a:bodyPr/>
          <a:lstStyle/>
          <a:p>
            <a:r>
              <a:rPr lang="en-US"/>
              <a:t>Tamanna       ACSE-0301 and DS               Unit -1</a:t>
            </a:r>
            <a:endParaRPr lang="en-US" dirty="0"/>
          </a:p>
        </p:txBody>
      </p:sp>
      <p:sp>
        <p:nvSpPr>
          <p:cNvPr id="6" name="Slide Number Placeholder 5">
            <a:extLst>
              <a:ext uri="{FF2B5EF4-FFF2-40B4-BE49-F238E27FC236}">
                <a16:creationId xmlns:a16="http://schemas.microsoft.com/office/drawing/2014/main" id="{EFF48D80-8C1E-44E0-86BA-47E919691712}"/>
              </a:ext>
            </a:extLst>
          </p:cNvPr>
          <p:cNvSpPr>
            <a:spLocks noGrp="1"/>
          </p:cNvSpPr>
          <p:nvPr>
            <p:ph type="sldNum" sz="quarter" idx="12"/>
          </p:nvPr>
        </p:nvSpPr>
        <p:spPr/>
        <p:txBody>
          <a:bodyPr/>
          <a:lstStyle/>
          <a:p>
            <a:fld id="{B6F15528-21DE-4FAA-801E-634DDDAF4B2B}" type="slidenum">
              <a:rPr lang="en-US" smtClean="0"/>
              <a:pPr/>
              <a:t>104</a:t>
            </a:fld>
            <a:endParaRPr lang="en-US"/>
          </a:p>
        </p:txBody>
      </p:sp>
      <p:sp>
        <p:nvSpPr>
          <p:cNvPr id="9" name="TextBox 8">
            <a:extLst>
              <a:ext uri="{FF2B5EF4-FFF2-40B4-BE49-F238E27FC236}">
                <a16:creationId xmlns:a16="http://schemas.microsoft.com/office/drawing/2014/main" id="{A2557BBA-0804-4041-A1A9-2C05A4AADC2B}"/>
              </a:ext>
            </a:extLst>
          </p:cNvPr>
          <p:cNvSpPr txBox="1"/>
          <p:nvPr/>
        </p:nvSpPr>
        <p:spPr>
          <a:xfrm>
            <a:off x="2271252" y="777300"/>
            <a:ext cx="4601496" cy="584775"/>
          </a:xfrm>
          <a:prstGeom prst="rect">
            <a:avLst/>
          </a:prstGeom>
          <a:noFill/>
        </p:spPr>
        <p:txBody>
          <a:bodyPr wrap="square">
            <a:spAutoFit/>
          </a:bodyPr>
          <a:lstStyle/>
          <a:p>
            <a:pPr algn="ctr"/>
            <a:r>
              <a:rPr lang="en-US" sz="3200" b="1" dirty="0"/>
              <a:t>Selection sort </a:t>
            </a:r>
            <a:endParaRPr lang="en-IN" sz="3200" b="1" dirty="0"/>
          </a:p>
        </p:txBody>
      </p:sp>
      <p:sp>
        <p:nvSpPr>
          <p:cNvPr id="10" name="Google Shape;838;geb779e359d_0_219">
            <a:extLst>
              <a:ext uri="{FF2B5EF4-FFF2-40B4-BE49-F238E27FC236}">
                <a16:creationId xmlns:a16="http://schemas.microsoft.com/office/drawing/2014/main" id="{CC4BBFB8-F421-9DF3-292B-ED70FF811880}"/>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8" name="Picture 7">
            <a:extLst>
              <a:ext uri="{FF2B5EF4-FFF2-40B4-BE49-F238E27FC236}">
                <a16:creationId xmlns:a16="http://schemas.microsoft.com/office/drawing/2014/main" id="{ED4310F5-4674-437B-DDAC-F68F0436044F}"/>
              </a:ext>
            </a:extLst>
          </p:cNvPr>
          <p:cNvPicPr>
            <a:picLocks noChangeAspect="1"/>
          </p:cNvPicPr>
          <p:nvPr/>
        </p:nvPicPr>
        <p:blipFill>
          <a:blip r:embed="rId5"/>
          <a:stretch>
            <a:fillRect/>
          </a:stretch>
        </p:blipFill>
        <p:spPr>
          <a:xfrm>
            <a:off x="0" y="0"/>
            <a:ext cx="1371600" cy="847725"/>
          </a:xfrm>
          <a:prstGeom prst="rect">
            <a:avLst/>
          </a:prstGeom>
        </p:spPr>
      </p:pic>
    </p:spTree>
    <p:extLst>
      <p:ext uri="{BB962C8B-B14F-4D97-AF65-F5344CB8AC3E}">
        <p14:creationId xmlns:p14="http://schemas.microsoft.com/office/powerpoint/2010/main" val="213324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240F3F7-BB39-4505-92B4-062EC078F72C}"/>
              </a:ext>
            </a:extLst>
          </p:cNvPr>
          <p:cNvSpPr>
            <a:spLocks noGrp="1"/>
          </p:cNvSpPr>
          <p:nvPr>
            <p:ph type="dt" sz="half" idx="10"/>
          </p:nvPr>
        </p:nvSpPr>
        <p:spPr/>
        <p:txBody>
          <a:bodyPr/>
          <a:lstStyle/>
          <a:p>
            <a:fld id="{D65D727C-8B2D-46AA-B7C4-2C2A69E8F909}" type="datetime1">
              <a:rPr lang="en-US" smtClean="0"/>
              <a:t>8/2/2022</a:t>
            </a:fld>
            <a:endParaRPr lang="en-US"/>
          </a:p>
        </p:txBody>
      </p:sp>
      <p:sp>
        <p:nvSpPr>
          <p:cNvPr id="5" name="Footer Placeholder 4">
            <a:extLst>
              <a:ext uri="{FF2B5EF4-FFF2-40B4-BE49-F238E27FC236}">
                <a16:creationId xmlns:a16="http://schemas.microsoft.com/office/drawing/2014/main" id="{DAAB8426-68C6-43E3-AE89-7983C4E2C662}"/>
              </a:ext>
            </a:extLst>
          </p:cNvPr>
          <p:cNvSpPr>
            <a:spLocks noGrp="1"/>
          </p:cNvSpPr>
          <p:nvPr>
            <p:ph type="ftr" sz="quarter" idx="11"/>
          </p:nvPr>
        </p:nvSpPr>
        <p:spPr/>
        <p:txBody>
          <a:bodyPr/>
          <a:lstStyle/>
          <a:p>
            <a:r>
              <a:rPr lang="en-US"/>
              <a:t>Tamanna       ACSE-0301 and DS               Unit -1</a:t>
            </a:r>
            <a:endParaRPr lang="en-US" dirty="0"/>
          </a:p>
        </p:txBody>
      </p:sp>
      <p:sp>
        <p:nvSpPr>
          <p:cNvPr id="6" name="Slide Number Placeholder 5">
            <a:extLst>
              <a:ext uri="{FF2B5EF4-FFF2-40B4-BE49-F238E27FC236}">
                <a16:creationId xmlns:a16="http://schemas.microsoft.com/office/drawing/2014/main" id="{44F44AAE-47AE-4E5E-87AF-E32D0717214B}"/>
              </a:ext>
            </a:extLst>
          </p:cNvPr>
          <p:cNvSpPr>
            <a:spLocks noGrp="1"/>
          </p:cNvSpPr>
          <p:nvPr>
            <p:ph type="sldNum" sz="quarter" idx="12"/>
          </p:nvPr>
        </p:nvSpPr>
        <p:spPr/>
        <p:txBody>
          <a:bodyPr/>
          <a:lstStyle/>
          <a:p>
            <a:fld id="{B6F15528-21DE-4FAA-801E-634DDDAF4B2B}" type="slidenum">
              <a:rPr lang="en-US" smtClean="0"/>
              <a:pPr/>
              <a:t>105</a:t>
            </a:fld>
            <a:endParaRPr lang="en-US"/>
          </a:p>
        </p:txBody>
      </p:sp>
      <p:pic>
        <p:nvPicPr>
          <p:cNvPr id="1026" name="Picture 2" descr="Selection sort">
            <a:extLst>
              <a:ext uri="{FF2B5EF4-FFF2-40B4-BE49-F238E27FC236}">
                <a16:creationId xmlns:a16="http://schemas.microsoft.com/office/drawing/2014/main" id="{C2414B8E-D28B-4476-9105-C4A887C5F4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24744"/>
            <a:ext cx="7620000" cy="5161756"/>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838;geb779e359d_0_219">
            <a:extLst>
              <a:ext uri="{FF2B5EF4-FFF2-40B4-BE49-F238E27FC236}">
                <a16:creationId xmlns:a16="http://schemas.microsoft.com/office/drawing/2014/main" id="{DD86547D-1CFD-FC9C-A93C-17ABF39F03E1}"/>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CE8D7F11-AF3C-C0E6-3E83-96F2556654EC}"/>
              </a:ext>
            </a:extLst>
          </p:cNvPr>
          <p:cNvPicPr>
            <a:picLocks noChangeAspect="1"/>
          </p:cNvPicPr>
          <p:nvPr/>
        </p:nvPicPr>
        <p:blipFill>
          <a:blip r:embed="rId3"/>
          <a:stretch>
            <a:fillRect/>
          </a:stretch>
        </p:blipFill>
        <p:spPr>
          <a:xfrm>
            <a:off x="0" y="0"/>
            <a:ext cx="1371600" cy="847725"/>
          </a:xfrm>
          <a:prstGeom prst="rect">
            <a:avLst/>
          </a:prstGeom>
        </p:spPr>
      </p:pic>
    </p:spTree>
    <p:extLst>
      <p:ext uri="{BB962C8B-B14F-4D97-AF65-F5344CB8AC3E}">
        <p14:creationId xmlns:p14="http://schemas.microsoft.com/office/powerpoint/2010/main" val="41109728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 Merge sort is a sorting technique based on&#10;divide and conquer technique. With worst-&#10;case time complexity being Ο(n log ...">
            <a:extLst>
              <a:ext uri="{FF2B5EF4-FFF2-40B4-BE49-F238E27FC236}">
                <a16:creationId xmlns:a16="http://schemas.microsoft.com/office/drawing/2014/main" id="{00D258F6-899D-4D24-9291-E067F9A688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6343" y="1022304"/>
            <a:ext cx="7772400" cy="519752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87BD4C-1303-4630-8F65-EE2018CA333A}"/>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a:spcAft>
                <a:spcPts val="600"/>
              </a:spcAft>
            </a:pPr>
            <a:fld id="{4E992603-5A68-4876-A4C0-B3BA34632C07}" type="datetime1">
              <a:rPr lang="en-US" kern="1200" smtClean="0">
                <a:solidFill>
                  <a:schemeClr val="tx1">
                    <a:tint val="75000"/>
                  </a:schemeClr>
                </a:solidFill>
                <a:latin typeface="+mn-lt"/>
                <a:ea typeface="+mn-ea"/>
                <a:cs typeface="+mn-cs"/>
              </a:rPr>
              <a:t>8/2/2022</a:t>
            </a:fld>
            <a:endParaRPr lang="en-US" kern="1200">
              <a:solidFill>
                <a:schemeClr val="tx1">
                  <a:tint val="75000"/>
                </a:schemeClr>
              </a:solidFill>
              <a:latin typeface="+mn-lt"/>
              <a:ea typeface="+mn-ea"/>
              <a:cs typeface="+mn-cs"/>
            </a:endParaRPr>
          </a:p>
        </p:txBody>
      </p:sp>
      <p:sp>
        <p:nvSpPr>
          <p:cNvPr id="5" name="Footer Placeholder 4">
            <a:extLst>
              <a:ext uri="{FF2B5EF4-FFF2-40B4-BE49-F238E27FC236}">
                <a16:creationId xmlns:a16="http://schemas.microsoft.com/office/drawing/2014/main" id="{C4E5A29A-603E-48C2-AAEA-98C2B4BCB1E6}"/>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900" kern="1200">
                <a:solidFill>
                  <a:schemeClr val="tx1">
                    <a:tint val="75000"/>
                  </a:schemeClr>
                </a:solidFill>
                <a:latin typeface="+mn-lt"/>
                <a:ea typeface="+mn-ea"/>
                <a:cs typeface="+mn-cs"/>
              </a:rPr>
              <a:t>Tamanna       ACSE-0301 and DS               Unit -1</a:t>
            </a:r>
          </a:p>
        </p:txBody>
      </p:sp>
      <p:sp>
        <p:nvSpPr>
          <p:cNvPr id="6" name="Slide Number Placeholder 5">
            <a:extLst>
              <a:ext uri="{FF2B5EF4-FFF2-40B4-BE49-F238E27FC236}">
                <a16:creationId xmlns:a16="http://schemas.microsoft.com/office/drawing/2014/main" id="{0ABFFFB0-1600-4DD1-A70C-F6BBABAA9A7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106</a:t>
            </a:fld>
            <a:endParaRPr lang="en-US" kern="1200">
              <a:solidFill>
                <a:schemeClr val="tx1">
                  <a:tint val="75000"/>
                </a:schemeClr>
              </a:solidFill>
              <a:latin typeface="+mn-lt"/>
              <a:ea typeface="+mn-ea"/>
              <a:cs typeface="+mn-cs"/>
            </a:endParaRPr>
          </a:p>
        </p:txBody>
      </p:sp>
      <p:sp>
        <p:nvSpPr>
          <p:cNvPr id="10" name="Google Shape;838;geb779e359d_0_219">
            <a:extLst>
              <a:ext uri="{FF2B5EF4-FFF2-40B4-BE49-F238E27FC236}">
                <a16:creationId xmlns:a16="http://schemas.microsoft.com/office/drawing/2014/main" id="{25583AD3-8F65-5EBA-E961-FE7C27C9448C}"/>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9AAA9E8A-7E57-4522-115C-C390D9E2F92E}"/>
              </a:ext>
            </a:extLst>
          </p:cNvPr>
          <p:cNvPicPr>
            <a:picLocks noChangeAspect="1"/>
          </p:cNvPicPr>
          <p:nvPr/>
        </p:nvPicPr>
        <p:blipFill>
          <a:blip r:embed="rId3"/>
          <a:stretch>
            <a:fillRect/>
          </a:stretch>
        </p:blipFill>
        <p:spPr>
          <a:xfrm>
            <a:off x="0" y="38054"/>
            <a:ext cx="1371600" cy="847725"/>
          </a:xfrm>
          <a:prstGeom prst="rect">
            <a:avLst/>
          </a:prstGeom>
        </p:spPr>
      </p:pic>
    </p:spTree>
    <p:extLst>
      <p:ext uri="{BB962C8B-B14F-4D97-AF65-F5344CB8AC3E}">
        <p14:creationId xmlns:p14="http://schemas.microsoft.com/office/powerpoint/2010/main" val="28751741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1.Divide: Divide the unsorted list into two sub lists&#10;of about half the size.&#10;2.Conquer: Sort each of the two sub lists&#10;re...">
            <a:extLst>
              <a:ext uri="{FF2B5EF4-FFF2-40B4-BE49-F238E27FC236}">
                <a16:creationId xmlns:a16="http://schemas.microsoft.com/office/drawing/2014/main" id="{C14B87BD-9CBB-473A-A189-9FBD5B9C64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3900" y="987996"/>
            <a:ext cx="8210550" cy="519752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584FF16D-803B-4D97-A473-CD83B2FF6793}"/>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a:spcAft>
                <a:spcPts val="600"/>
              </a:spcAft>
            </a:pPr>
            <a:fld id="{EC982F98-2637-4783-8764-510E52753504}" type="datetime1">
              <a:rPr lang="en-US" kern="1200" smtClean="0">
                <a:solidFill>
                  <a:schemeClr val="tx1">
                    <a:tint val="75000"/>
                  </a:schemeClr>
                </a:solidFill>
                <a:latin typeface="+mn-lt"/>
                <a:ea typeface="+mn-ea"/>
                <a:cs typeface="+mn-cs"/>
              </a:rPr>
              <a:t>8/2/2022</a:t>
            </a:fld>
            <a:endParaRPr lang="en-US" kern="1200">
              <a:solidFill>
                <a:schemeClr val="tx1">
                  <a:tint val="75000"/>
                </a:schemeClr>
              </a:solidFill>
              <a:latin typeface="+mn-lt"/>
              <a:ea typeface="+mn-ea"/>
              <a:cs typeface="+mn-cs"/>
            </a:endParaRPr>
          </a:p>
        </p:txBody>
      </p:sp>
      <p:sp>
        <p:nvSpPr>
          <p:cNvPr id="5" name="Footer Placeholder 4">
            <a:extLst>
              <a:ext uri="{FF2B5EF4-FFF2-40B4-BE49-F238E27FC236}">
                <a16:creationId xmlns:a16="http://schemas.microsoft.com/office/drawing/2014/main" id="{82D2F496-DFF7-457D-891D-6F8CB9265A7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900" kern="1200">
                <a:solidFill>
                  <a:schemeClr val="tx1">
                    <a:tint val="75000"/>
                  </a:schemeClr>
                </a:solidFill>
                <a:latin typeface="+mn-lt"/>
                <a:ea typeface="+mn-ea"/>
                <a:cs typeface="+mn-cs"/>
              </a:rPr>
              <a:t>Tamanna       ACSE-0301 and DS               Unit -1</a:t>
            </a:r>
          </a:p>
        </p:txBody>
      </p:sp>
      <p:sp>
        <p:nvSpPr>
          <p:cNvPr id="6" name="Slide Number Placeholder 5">
            <a:extLst>
              <a:ext uri="{FF2B5EF4-FFF2-40B4-BE49-F238E27FC236}">
                <a16:creationId xmlns:a16="http://schemas.microsoft.com/office/drawing/2014/main" id="{9147B183-E151-4625-984D-6BE486D8F53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107</a:t>
            </a:fld>
            <a:endParaRPr lang="en-US" kern="1200">
              <a:solidFill>
                <a:schemeClr val="tx1">
                  <a:tint val="75000"/>
                </a:schemeClr>
              </a:solidFill>
              <a:latin typeface="+mn-lt"/>
              <a:ea typeface="+mn-ea"/>
              <a:cs typeface="+mn-cs"/>
            </a:endParaRPr>
          </a:p>
        </p:txBody>
      </p:sp>
      <p:sp>
        <p:nvSpPr>
          <p:cNvPr id="10" name="Google Shape;838;geb779e359d_0_219">
            <a:extLst>
              <a:ext uri="{FF2B5EF4-FFF2-40B4-BE49-F238E27FC236}">
                <a16:creationId xmlns:a16="http://schemas.microsoft.com/office/drawing/2014/main" id="{CA28AB20-17B9-158A-AC11-61BBD0CA142B}"/>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7303BE69-298F-2BE0-725D-E2917A9F4ED0}"/>
              </a:ext>
            </a:extLst>
          </p:cNvPr>
          <p:cNvPicPr>
            <a:picLocks noChangeAspect="1"/>
          </p:cNvPicPr>
          <p:nvPr/>
        </p:nvPicPr>
        <p:blipFill>
          <a:blip r:embed="rId3"/>
          <a:stretch>
            <a:fillRect/>
          </a:stretch>
        </p:blipFill>
        <p:spPr>
          <a:xfrm>
            <a:off x="0" y="0"/>
            <a:ext cx="1371600" cy="847725"/>
          </a:xfrm>
          <a:prstGeom prst="rect">
            <a:avLst/>
          </a:prstGeom>
        </p:spPr>
      </p:pic>
    </p:spTree>
    <p:extLst>
      <p:ext uri="{BB962C8B-B14F-4D97-AF65-F5344CB8AC3E}">
        <p14:creationId xmlns:p14="http://schemas.microsoft.com/office/powerpoint/2010/main" val="9954812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 MERGE SORT (A,p,r) //divide&#10;if p &lt; r&#10;then q= [ (p + r) / 2 ]&#10;MERGE SORT(A,p,q)&#10;MERGER SORT(A,q + 1,r)&#10;MERGE(A,p,q,r)&#10; ">
            <a:extLst>
              <a:ext uri="{FF2B5EF4-FFF2-40B4-BE49-F238E27FC236}">
                <a16:creationId xmlns:a16="http://schemas.microsoft.com/office/drawing/2014/main" id="{11B0F53D-E9A4-402B-BF4F-CB7C043FB5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7379" y="1080610"/>
            <a:ext cx="7963592" cy="519752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C466E5C5-65B2-472F-B7CF-C32B6A9986F5}"/>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a:spcAft>
                <a:spcPts val="600"/>
              </a:spcAft>
            </a:pPr>
            <a:fld id="{BED1B91D-544C-4133-A8AE-05BCFC53BDBE}" type="datetime1">
              <a:rPr lang="en-US" kern="1200" smtClean="0">
                <a:solidFill>
                  <a:schemeClr val="tx1">
                    <a:tint val="75000"/>
                  </a:schemeClr>
                </a:solidFill>
                <a:latin typeface="+mn-lt"/>
                <a:ea typeface="+mn-ea"/>
                <a:cs typeface="+mn-cs"/>
              </a:rPr>
              <a:t>8/2/2022</a:t>
            </a:fld>
            <a:endParaRPr lang="en-US" kern="1200">
              <a:solidFill>
                <a:schemeClr val="tx1">
                  <a:tint val="75000"/>
                </a:schemeClr>
              </a:solidFill>
              <a:latin typeface="+mn-lt"/>
              <a:ea typeface="+mn-ea"/>
              <a:cs typeface="+mn-cs"/>
            </a:endParaRPr>
          </a:p>
        </p:txBody>
      </p:sp>
      <p:sp>
        <p:nvSpPr>
          <p:cNvPr id="5" name="Footer Placeholder 4">
            <a:extLst>
              <a:ext uri="{FF2B5EF4-FFF2-40B4-BE49-F238E27FC236}">
                <a16:creationId xmlns:a16="http://schemas.microsoft.com/office/drawing/2014/main" id="{147C35AD-372F-4C0F-95C3-F38B7DDCF18F}"/>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900" kern="1200">
                <a:solidFill>
                  <a:schemeClr val="tx1">
                    <a:tint val="75000"/>
                  </a:schemeClr>
                </a:solidFill>
                <a:latin typeface="+mn-lt"/>
                <a:ea typeface="+mn-ea"/>
                <a:cs typeface="+mn-cs"/>
              </a:rPr>
              <a:t>Tamanna       ACSE-0301 and DS               Unit -1</a:t>
            </a:r>
          </a:p>
        </p:txBody>
      </p:sp>
      <p:sp>
        <p:nvSpPr>
          <p:cNvPr id="6" name="Slide Number Placeholder 5">
            <a:extLst>
              <a:ext uri="{FF2B5EF4-FFF2-40B4-BE49-F238E27FC236}">
                <a16:creationId xmlns:a16="http://schemas.microsoft.com/office/drawing/2014/main" id="{D97AE290-A350-4BD6-91DB-EE1BB2746E8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108</a:t>
            </a:fld>
            <a:endParaRPr lang="en-US" kern="1200">
              <a:solidFill>
                <a:schemeClr val="tx1">
                  <a:tint val="75000"/>
                </a:schemeClr>
              </a:solidFill>
              <a:latin typeface="+mn-lt"/>
              <a:ea typeface="+mn-ea"/>
              <a:cs typeface="+mn-cs"/>
            </a:endParaRPr>
          </a:p>
        </p:txBody>
      </p:sp>
      <p:sp>
        <p:nvSpPr>
          <p:cNvPr id="10" name="Google Shape;838;geb779e359d_0_219">
            <a:extLst>
              <a:ext uri="{FF2B5EF4-FFF2-40B4-BE49-F238E27FC236}">
                <a16:creationId xmlns:a16="http://schemas.microsoft.com/office/drawing/2014/main" id="{93994E55-831E-CE82-18DA-FB5610727928}"/>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6F69DF92-0692-03D1-AB64-436A97DDBA2B}"/>
              </a:ext>
            </a:extLst>
          </p:cNvPr>
          <p:cNvPicPr>
            <a:picLocks noChangeAspect="1"/>
          </p:cNvPicPr>
          <p:nvPr/>
        </p:nvPicPr>
        <p:blipFill>
          <a:blip r:embed="rId3"/>
          <a:stretch>
            <a:fillRect/>
          </a:stretch>
        </p:blipFill>
        <p:spPr>
          <a:xfrm>
            <a:off x="0" y="35480"/>
            <a:ext cx="1371600" cy="847725"/>
          </a:xfrm>
          <a:prstGeom prst="rect">
            <a:avLst/>
          </a:prstGeom>
        </p:spPr>
      </p:pic>
    </p:spTree>
    <p:extLst>
      <p:ext uri="{BB962C8B-B14F-4D97-AF65-F5344CB8AC3E}">
        <p14:creationId xmlns:p14="http://schemas.microsoft.com/office/powerpoint/2010/main" val="14361509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99 6 86 15 58 35 86 4 0&#10;99 6 86 15 58 35 86 4 0&#10;86 1599 6 58 35 86 4 0&#10;99 6 86 15 58 35 86 4 0&#10;4 0&#10; ">
            <a:extLst>
              <a:ext uri="{FF2B5EF4-FFF2-40B4-BE49-F238E27FC236}">
                <a16:creationId xmlns:a16="http://schemas.microsoft.com/office/drawing/2014/main" id="{AD0AC925-3834-4AFE-8D6B-96AD30DCBE9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7185" y="1158829"/>
            <a:ext cx="7919357" cy="519752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21D9294D-82B1-4D4B-AF73-28438B071850}"/>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a:spcAft>
                <a:spcPts val="600"/>
              </a:spcAft>
            </a:pPr>
            <a:fld id="{47E49F57-FEE8-4BF5-986B-48062CCC63ED}" type="datetime1">
              <a:rPr lang="en-US" kern="1200" smtClean="0">
                <a:solidFill>
                  <a:schemeClr val="tx1">
                    <a:tint val="75000"/>
                  </a:schemeClr>
                </a:solidFill>
                <a:latin typeface="+mn-lt"/>
                <a:ea typeface="+mn-ea"/>
                <a:cs typeface="+mn-cs"/>
              </a:rPr>
              <a:t>8/2/2022</a:t>
            </a:fld>
            <a:endParaRPr lang="en-US" kern="1200">
              <a:solidFill>
                <a:schemeClr val="tx1">
                  <a:tint val="75000"/>
                </a:schemeClr>
              </a:solidFill>
              <a:latin typeface="+mn-lt"/>
              <a:ea typeface="+mn-ea"/>
              <a:cs typeface="+mn-cs"/>
            </a:endParaRPr>
          </a:p>
        </p:txBody>
      </p:sp>
      <p:sp>
        <p:nvSpPr>
          <p:cNvPr id="5" name="Footer Placeholder 4">
            <a:extLst>
              <a:ext uri="{FF2B5EF4-FFF2-40B4-BE49-F238E27FC236}">
                <a16:creationId xmlns:a16="http://schemas.microsoft.com/office/drawing/2014/main" id="{A9F2457C-102B-4BDF-865C-B8D4D400E073}"/>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900" kern="1200">
                <a:solidFill>
                  <a:schemeClr val="tx1">
                    <a:tint val="75000"/>
                  </a:schemeClr>
                </a:solidFill>
                <a:latin typeface="+mn-lt"/>
                <a:ea typeface="+mn-ea"/>
                <a:cs typeface="+mn-cs"/>
              </a:rPr>
              <a:t>Tamanna       ACSE-0301 and DS               Unit -1</a:t>
            </a:r>
          </a:p>
        </p:txBody>
      </p:sp>
      <p:sp>
        <p:nvSpPr>
          <p:cNvPr id="6" name="Slide Number Placeholder 5">
            <a:extLst>
              <a:ext uri="{FF2B5EF4-FFF2-40B4-BE49-F238E27FC236}">
                <a16:creationId xmlns:a16="http://schemas.microsoft.com/office/drawing/2014/main" id="{1AC79A17-878B-47BB-B1FA-A048F1F41DEF}"/>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109</a:t>
            </a:fld>
            <a:endParaRPr lang="en-US" kern="1200">
              <a:solidFill>
                <a:schemeClr val="tx1">
                  <a:tint val="75000"/>
                </a:schemeClr>
              </a:solidFill>
              <a:latin typeface="+mn-lt"/>
              <a:ea typeface="+mn-ea"/>
              <a:cs typeface="+mn-cs"/>
            </a:endParaRPr>
          </a:p>
        </p:txBody>
      </p:sp>
      <p:sp>
        <p:nvSpPr>
          <p:cNvPr id="10" name="Google Shape;838;geb779e359d_0_219">
            <a:extLst>
              <a:ext uri="{FF2B5EF4-FFF2-40B4-BE49-F238E27FC236}">
                <a16:creationId xmlns:a16="http://schemas.microsoft.com/office/drawing/2014/main" id="{5BEC066E-3F8D-C14D-82B1-4801549E6EEF}"/>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5938C6BC-2FCE-8386-DCB3-608E4DA281E0}"/>
              </a:ext>
            </a:extLst>
          </p:cNvPr>
          <p:cNvPicPr>
            <a:picLocks noChangeAspect="1"/>
          </p:cNvPicPr>
          <p:nvPr/>
        </p:nvPicPr>
        <p:blipFill>
          <a:blip r:embed="rId3"/>
          <a:stretch>
            <a:fillRect/>
          </a:stretch>
        </p:blipFill>
        <p:spPr>
          <a:xfrm>
            <a:off x="0" y="20637"/>
            <a:ext cx="1371600" cy="847725"/>
          </a:xfrm>
          <a:prstGeom prst="rect">
            <a:avLst/>
          </a:prstGeom>
        </p:spPr>
      </p:pic>
    </p:spTree>
    <p:extLst>
      <p:ext uri="{BB962C8B-B14F-4D97-AF65-F5344CB8AC3E}">
        <p14:creationId xmlns:p14="http://schemas.microsoft.com/office/powerpoint/2010/main" val="3772276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a:spLocks noGrp="1"/>
          </p:cNvSpPr>
          <p:nvPr>
            <p:ph type="body" idx="1"/>
          </p:nvPr>
        </p:nvSpPr>
        <p:spPr>
          <a:xfrm>
            <a:off x="277092" y="930274"/>
            <a:ext cx="8652164" cy="5294712"/>
          </a:xfrm>
          <a:prstGeom prst="rect">
            <a:avLst/>
          </a:prstGeom>
          <a:noFill/>
          <a:ln>
            <a:noFill/>
          </a:ln>
        </p:spPr>
        <p:txBody>
          <a:bodyPr spcFirstLastPara="1" wrap="square" lIns="91425" tIns="45700" rIns="91425" bIns="45700" anchor="t" anchorCtr="0">
            <a:noAutofit/>
          </a:bodyPr>
          <a:lstStyle/>
          <a:p>
            <a:pPr marL="0" indent="0" algn="just">
              <a:spcBef>
                <a:spcPts val="0"/>
              </a:spcBef>
              <a:spcAft>
                <a:spcPts val="1000"/>
              </a:spcAft>
              <a:buNone/>
            </a:pPr>
            <a:r>
              <a:rPr lang="en-US" sz="1800" dirty="0">
                <a:latin typeface="Calibri" panose="020F0502020204030204" pitchFamily="34" charset="0"/>
                <a:ea typeface="Calibri" panose="020F0502020204030204" pitchFamily="34" charset="0"/>
                <a:cs typeface="Calibri" panose="020F0502020204030204" pitchFamily="34" charset="0"/>
              </a:rPr>
              <a:t>1. Engineering knowledge</a:t>
            </a:r>
          </a:p>
          <a:p>
            <a:pPr marL="0" indent="0" algn="just">
              <a:spcBef>
                <a:spcPts val="0"/>
              </a:spcBef>
              <a:spcAft>
                <a:spcPts val="1000"/>
              </a:spcAft>
              <a:buNone/>
            </a:pPr>
            <a:r>
              <a:rPr lang="en-US" sz="1800" dirty="0">
                <a:latin typeface="Calibri" panose="020F0502020204030204" pitchFamily="34" charset="0"/>
                <a:ea typeface="Calibri" panose="020F0502020204030204" pitchFamily="34" charset="0"/>
                <a:cs typeface="Calibri" panose="020F0502020204030204" pitchFamily="34" charset="0"/>
              </a:rPr>
              <a:t>2. Problem analysis</a:t>
            </a:r>
          </a:p>
          <a:p>
            <a:pPr marL="0" indent="0" algn="just">
              <a:spcBef>
                <a:spcPts val="0"/>
              </a:spcBef>
              <a:spcAft>
                <a:spcPts val="1000"/>
              </a:spcAft>
              <a:buNone/>
            </a:pPr>
            <a:r>
              <a:rPr lang="en-US" sz="1800" dirty="0">
                <a:latin typeface="Calibri" panose="020F0502020204030204" pitchFamily="34" charset="0"/>
                <a:ea typeface="Calibri" panose="020F0502020204030204" pitchFamily="34" charset="0"/>
                <a:cs typeface="Calibri" panose="020F0502020204030204" pitchFamily="34" charset="0"/>
              </a:rPr>
              <a:t>3. Design/development of solutions</a:t>
            </a:r>
          </a:p>
          <a:p>
            <a:pPr marL="0" indent="0" algn="just">
              <a:spcBef>
                <a:spcPts val="0"/>
              </a:spcBef>
              <a:spcAft>
                <a:spcPts val="1000"/>
              </a:spcAft>
              <a:buNone/>
            </a:pPr>
            <a:r>
              <a:rPr lang="en-US" sz="1800" dirty="0">
                <a:latin typeface="Calibri" panose="020F0502020204030204" pitchFamily="34" charset="0"/>
                <a:ea typeface="Calibri" panose="020F0502020204030204" pitchFamily="34" charset="0"/>
                <a:cs typeface="Calibri" panose="020F0502020204030204" pitchFamily="34" charset="0"/>
              </a:rPr>
              <a:t>4. Conduct investigations of complex problems</a:t>
            </a:r>
          </a:p>
          <a:p>
            <a:pPr marL="0" indent="0" algn="just">
              <a:spcBef>
                <a:spcPts val="0"/>
              </a:spcBef>
              <a:buNone/>
            </a:pPr>
            <a:r>
              <a:rPr lang="en-US" sz="1800" dirty="0">
                <a:latin typeface="Calibri" panose="020F0502020204030204" pitchFamily="34" charset="0"/>
                <a:ea typeface="Calibri" panose="020F0502020204030204" pitchFamily="34" charset="0"/>
                <a:cs typeface="Calibri" panose="020F0502020204030204" pitchFamily="34" charset="0"/>
              </a:rPr>
              <a:t>5. Modern tool usage</a:t>
            </a:r>
          </a:p>
          <a:p>
            <a:pPr marL="0" indent="0" algn="just">
              <a:spcBef>
                <a:spcPts val="0"/>
              </a:spcBef>
              <a:spcAft>
                <a:spcPts val="1000"/>
              </a:spcAft>
              <a:buNone/>
            </a:pPr>
            <a:r>
              <a:rPr lang="en-US" sz="1800" dirty="0">
                <a:latin typeface="Calibri" panose="020F0502020204030204" pitchFamily="34" charset="0"/>
                <a:ea typeface="Calibri" panose="020F0502020204030204" pitchFamily="34" charset="0"/>
                <a:cs typeface="Calibri" panose="020F0502020204030204" pitchFamily="34" charset="0"/>
              </a:rPr>
              <a:t>6. The engineer and society</a:t>
            </a:r>
          </a:p>
          <a:p>
            <a:pPr marL="0" indent="0" algn="just">
              <a:spcBef>
                <a:spcPts val="0"/>
              </a:spcBef>
              <a:spcAft>
                <a:spcPts val="1000"/>
              </a:spcAft>
              <a:buNone/>
            </a:pPr>
            <a:r>
              <a:rPr lang="en-US" sz="1800" dirty="0">
                <a:latin typeface="Calibri" panose="020F0502020204030204" pitchFamily="34" charset="0"/>
                <a:ea typeface="Calibri" panose="020F0502020204030204" pitchFamily="34" charset="0"/>
                <a:cs typeface="Calibri" panose="020F0502020204030204" pitchFamily="34" charset="0"/>
              </a:rPr>
              <a:t>7. Environment and sustainability </a:t>
            </a:r>
          </a:p>
          <a:p>
            <a:pPr marL="0" indent="0" algn="just">
              <a:spcBef>
                <a:spcPts val="0"/>
              </a:spcBef>
              <a:spcAft>
                <a:spcPts val="1000"/>
              </a:spcAft>
              <a:buNone/>
            </a:pPr>
            <a:r>
              <a:rPr lang="en-US" sz="1800" dirty="0">
                <a:latin typeface="Calibri" panose="020F0502020204030204" pitchFamily="34" charset="0"/>
                <a:ea typeface="Calibri" panose="020F0502020204030204" pitchFamily="34" charset="0"/>
                <a:cs typeface="Calibri" panose="020F0502020204030204" pitchFamily="34" charset="0"/>
              </a:rPr>
              <a:t>8. Ethics</a:t>
            </a:r>
          </a:p>
          <a:p>
            <a:pPr marL="0" indent="0" algn="just">
              <a:spcBef>
                <a:spcPts val="0"/>
              </a:spcBef>
              <a:spcAft>
                <a:spcPts val="1000"/>
              </a:spcAft>
              <a:buNone/>
            </a:pPr>
            <a:r>
              <a:rPr lang="en-US" sz="1800" dirty="0">
                <a:latin typeface="Calibri" panose="020F0502020204030204" pitchFamily="34" charset="0"/>
                <a:ea typeface="Calibri" panose="020F0502020204030204" pitchFamily="34" charset="0"/>
                <a:cs typeface="Calibri" panose="020F0502020204030204" pitchFamily="34" charset="0"/>
              </a:rPr>
              <a:t>9. Individual and team work</a:t>
            </a:r>
          </a:p>
          <a:p>
            <a:pPr marL="0" indent="0" algn="just">
              <a:spcBef>
                <a:spcPts val="0"/>
              </a:spcBef>
              <a:spcAft>
                <a:spcPts val="1000"/>
              </a:spcAft>
              <a:buNone/>
            </a:pPr>
            <a:r>
              <a:rPr lang="en-US" sz="1800" dirty="0">
                <a:latin typeface="Calibri" panose="020F0502020204030204" pitchFamily="34" charset="0"/>
                <a:ea typeface="Calibri" panose="020F0502020204030204" pitchFamily="34" charset="0"/>
                <a:cs typeface="Calibri" panose="020F0502020204030204" pitchFamily="34" charset="0"/>
              </a:rPr>
              <a:t>10. Communication </a:t>
            </a:r>
          </a:p>
          <a:p>
            <a:pPr marL="0" indent="0" algn="just">
              <a:spcBef>
                <a:spcPts val="0"/>
              </a:spcBef>
              <a:spcAft>
                <a:spcPts val="1000"/>
              </a:spcAft>
              <a:buNone/>
            </a:pPr>
            <a:r>
              <a:rPr lang="en-US" sz="1800" dirty="0">
                <a:latin typeface="Calibri" panose="020F0502020204030204" pitchFamily="34" charset="0"/>
                <a:ea typeface="Calibri" panose="020F0502020204030204" pitchFamily="34" charset="0"/>
                <a:cs typeface="Calibri" panose="020F0502020204030204" pitchFamily="34" charset="0"/>
              </a:rPr>
              <a:t>11. Project management and finance</a:t>
            </a:r>
          </a:p>
          <a:p>
            <a:pPr marL="0" indent="0" algn="just">
              <a:spcBef>
                <a:spcPts val="0"/>
              </a:spcBef>
              <a:spcAft>
                <a:spcPts val="1000"/>
              </a:spcAft>
              <a:buNone/>
            </a:pPr>
            <a:r>
              <a:rPr lang="en-US" sz="1800" dirty="0">
                <a:latin typeface="Calibri" panose="020F0502020204030204" pitchFamily="34" charset="0"/>
                <a:ea typeface="Calibri" panose="020F0502020204030204" pitchFamily="34" charset="0"/>
                <a:cs typeface="Calibri" panose="020F0502020204030204" pitchFamily="34" charset="0"/>
              </a:rPr>
              <a:t>12. Life-long learning</a:t>
            </a:r>
            <a:endParaRPr sz="1800" dirty="0">
              <a:latin typeface="Calibri" panose="020F0502020204030204" pitchFamily="34" charset="0"/>
              <a:ea typeface="Times New Roman"/>
              <a:cs typeface="Calibri" panose="020F0502020204030204" pitchFamily="34" charset="0"/>
              <a:sym typeface="Times New Roman"/>
            </a:endParaRPr>
          </a:p>
        </p:txBody>
      </p:sp>
      <p:sp>
        <p:nvSpPr>
          <p:cNvPr id="107" name="Google Shape;107;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FE4BA50-68E6-4DF9-ABCA-B05F0DD2145E}" type="datetime1">
              <a:rPr lang="en-US" smtClean="0"/>
              <a:t>8/2/2022</a:t>
            </a:fld>
            <a:endParaRPr/>
          </a:p>
        </p:txBody>
      </p:sp>
      <p:sp>
        <p:nvSpPr>
          <p:cNvPr id="108" name="Google Shape;108;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11</a:t>
            </a:fld>
            <a:endParaRPr/>
          </a:p>
        </p:txBody>
      </p:sp>
      <p:sp>
        <p:nvSpPr>
          <p:cNvPr id="109" name="Google Shape;109;p2"/>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dirty="0">
                <a:solidFill>
                  <a:schemeClr val="dk1"/>
                </a:solidFill>
                <a:latin typeface="Calibri"/>
                <a:ea typeface="Calibri"/>
                <a:cs typeface="Calibri"/>
                <a:sym typeface="Calibri"/>
              </a:rPr>
              <a:t>Program Outcomes (POs)</a:t>
            </a:r>
            <a:endParaRPr sz="3200" b="1" i="0" u="none" strike="noStrike" cap="none" dirty="0">
              <a:solidFill>
                <a:schemeClr val="dk1"/>
              </a:solidFill>
              <a:latin typeface="Calibri"/>
              <a:ea typeface="Calibri"/>
              <a:cs typeface="Calibri"/>
              <a:sym typeface="Calibri"/>
            </a:endParaRPr>
          </a:p>
        </p:txBody>
      </p:sp>
      <p:pic>
        <p:nvPicPr>
          <p:cNvPr id="110" name="Google Shape;110;p2" descr="E:\NIET\Project\xLogo11.png.pagespeed.ic.pydHLuCQEZ.png"/>
          <p:cNvPicPr preferRelativeResize="0"/>
          <p:nvPr/>
        </p:nvPicPr>
        <p:blipFill rotWithShape="1">
          <a:blip r:embed="rId3">
            <a:alphaModFix/>
          </a:blip>
          <a:srcRect/>
          <a:stretch/>
        </p:blipFill>
        <p:spPr>
          <a:xfrm>
            <a:off x="0" y="0"/>
            <a:ext cx="1447800" cy="817163"/>
          </a:xfrm>
          <a:prstGeom prst="rect">
            <a:avLst/>
          </a:prstGeom>
          <a:noFill/>
          <a:ln>
            <a:noFill/>
          </a:ln>
        </p:spPr>
      </p:pic>
      <p:sp>
        <p:nvSpPr>
          <p:cNvPr id="111" name="Google Shape;111;p2"/>
          <p:cNvSpPr txBox="1">
            <a:spLocks noGrp="1"/>
          </p:cNvSpPr>
          <p:nvPr>
            <p:ph type="ft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Tree>
    <p:extLst>
      <p:ext uri="{BB962C8B-B14F-4D97-AF65-F5344CB8AC3E}">
        <p14:creationId xmlns:p14="http://schemas.microsoft.com/office/powerpoint/2010/main" val="12623531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99 6 86 15 58 35 86 0 4&#10;4 0Merge&#10; ">
            <a:extLst>
              <a:ext uri="{FF2B5EF4-FFF2-40B4-BE49-F238E27FC236}">
                <a16:creationId xmlns:a16="http://schemas.microsoft.com/office/drawing/2014/main" id="{564C07B6-1F1C-436A-89B5-0A19293D1C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6806" y="896227"/>
            <a:ext cx="8095680" cy="519752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35461128-2916-4D8E-9BB5-0B00A83CDB14}"/>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a:spcAft>
                <a:spcPts val="600"/>
              </a:spcAft>
            </a:pPr>
            <a:fld id="{A88140E4-6F7C-4969-BBA0-ABA4FF565293}" type="datetime1">
              <a:rPr lang="en-US" kern="1200" smtClean="0">
                <a:solidFill>
                  <a:schemeClr val="tx1">
                    <a:tint val="75000"/>
                  </a:schemeClr>
                </a:solidFill>
                <a:latin typeface="+mn-lt"/>
                <a:ea typeface="+mn-ea"/>
                <a:cs typeface="+mn-cs"/>
              </a:rPr>
              <a:t>8/2/2022</a:t>
            </a:fld>
            <a:endParaRPr lang="en-US" kern="1200">
              <a:solidFill>
                <a:schemeClr val="tx1">
                  <a:tint val="75000"/>
                </a:schemeClr>
              </a:solidFill>
              <a:latin typeface="+mn-lt"/>
              <a:ea typeface="+mn-ea"/>
              <a:cs typeface="+mn-cs"/>
            </a:endParaRPr>
          </a:p>
        </p:txBody>
      </p:sp>
      <p:sp>
        <p:nvSpPr>
          <p:cNvPr id="5" name="Footer Placeholder 4">
            <a:extLst>
              <a:ext uri="{FF2B5EF4-FFF2-40B4-BE49-F238E27FC236}">
                <a16:creationId xmlns:a16="http://schemas.microsoft.com/office/drawing/2014/main" id="{D9B548D5-89FB-45E3-B632-422B0AF80405}"/>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900" kern="1200">
                <a:solidFill>
                  <a:schemeClr val="tx1">
                    <a:tint val="75000"/>
                  </a:schemeClr>
                </a:solidFill>
                <a:latin typeface="+mn-lt"/>
                <a:ea typeface="+mn-ea"/>
                <a:cs typeface="+mn-cs"/>
              </a:rPr>
              <a:t>Tamanna       ACSE-0301 and DS               Unit -1</a:t>
            </a:r>
          </a:p>
        </p:txBody>
      </p:sp>
      <p:sp>
        <p:nvSpPr>
          <p:cNvPr id="6" name="Slide Number Placeholder 5">
            <a:extLst>
              <a:ext uri="{FF2B5EF4-FFF2-40B4-BE49-F238E27FC236}">
                <a16:creationId xmlns:a16="http://schemas.microsoft.com/office/drawing/2014/main" id="{8E7C17F7-F504-4CD0-8BF1-43D7F7FFA41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110</a:t>
            </a:fld>
            <a:endParaRPr lang="en-US" kern="1200">
              <a:solidFill>
                <a:schemeClr val="tx1">
                  <a:tint val="75000"/>
                </a:schemeClr>
              </a:solidFill>
              <a:latin typeface="+mn-lt"/>
              <a:ea typeface="+mn-ea"/>
              <a:cs typeface="+mn-cs"/>
            </a:endParaRPr>
          </a:p>
        </p:txBody>
      </p:sp>
      <p:sp>
        <p:nvSpPr>
          <p:cNvPr id="10" name="Google Shape;838;geb779e359d_0_219">
            <a:extLst>
              <a:ext uri="{FF2B5EF4-FFF2-40B4-BE49-F238E27FC236}">
                <a16:creationId xmlns:a16="http://schemas.microsoft.com/office/drawing/2014/main" id="{D02D9F6D-815B-54CA-CB1E-CE77A45C8F21}"/>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6F2D0E31-E101-E87F-E40F-CA6ADB5A9A9F}"/>
              </a:ext>
            </a:extLst>
          </p:cNvPr>
          <p:cNvPicPr>
            <a:picLocks noChangeAspect="1"/>
          </p:cNvPicPr>
          <p:nvPr/>
        </p:nvPicPr>
        <p:blipFill>
          <a:blip r:embed="rId3"/>
          <a:stretch>
            <a:fillRect/>
          </a:stretch>
        </p:blipFill>
        <p:spPr>
          <a:xfrm>
            <a:off x="0" y="-30"/>
            <a:ext cx="1371600" cy="847725"/>
          </a:xfrm>
          <a:prstGeom prst="rect">
            <a:avLst/>
          </a:prstGeom>
        </p:spPr>
      </p:pic>
    </p:spTree>
    <p:extLst>
      <p:ext uri="{BB962C8B-B14F-4D97-AF65-F5344CB8AC3E}">
        <p14:creationId xmlns:p14="http://schemas.microsoft.com/office/powerpoint/2010/main" val="579691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15 866 99 58 35 0 4 86&#10;99 6 86 15 58 35 86 0 4&#10;Merge&#10; ">
            <a:extLst>
              <a:ext uri="{FF2B5EF4-FFF2-40B4-BE49-F238E27FC236}">
                <a16:creationId xmlns:a16="http://schemas.microsoft.com/office/drawing/2014/main" id="{6CA28970-CA0A-4109-A144-C49A11C62D5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91647" y="1238821"/>
            <a:ext cx="7891096" cy="519752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7EC59DA0-BFB6-4635-84C9-CBFD7D332872}"/>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a:spcAft>
                <a:spcPts val="600"/>
              </a:spcAft>
            </a:pPr>
            <a:fld id="{83E7706D-2DB3-419C-A1F8-6DB9F584DADD}" type="datetime1">
              <a:rPr lang="en-US" kern="1200" smtClean="0">
                <a:solidFill>
                  <a:schemeClr val="tx1">
                    <a:tint val="75000"/>
                  </a:schemeClr>
                </a:solidFill>
                <a:latin typeface="+mn-lt"/>
                <a:ea typeface="+mn-ea"/>
                <a:cs typeface="+mn-cs"/>
              </a:rPr>
              <a:t>8/2/2022</a:t>
            </a:fld>
            <a:endParaRPr lang="en-US" kern="1200">
              <a:solidFill>
                <a:schemeClr val="tx1">
                  <a:tint val="75000"/>
                </a:schemeClr>
              </a:solidFill>
              <a:latin typeface="+mn-lt"/>
              <a:ea typeface="+mn-ea"/>
              <a:cs typeface="+mn-cs"/>
            </a:endParaRPr>
          </a:p>
        </p:txBody>
      </p:sp>
      <p:sp>
        <p:nvSpPr>
          <p:cNvPr id="5" name="Footer Placeholder 4">
            <a:extLst>
              <a:ext uri="{FF2B5EF4-FFF2-40B4-BE49-F238E27FC236}">
                <a16:creationId xmlns:a16="http://schemas.microsoft.com/office/drawing/2014/main" id="{141E10B5-55D9-4348-9A32-B7735A94889A}"/>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900" kern="1200">
                <a:solidFill>
                  <a:schemeClr val="tx1">
                    <a:tint val="75000"/>
                  </a:schemeClr>
                </a:solidFill>
                <a:latin typeface="+mn-lt"/>
                <a:ea typeface="+mn-ea"/>
                <a:cs typeface="+mn-cs"/>
              </a:rPr>
              <a:t>Tamanna       ACSE-0301 and DS               Unit -1</a:t>
            </a:r>
          </a:p>
        </p:txBody>
      </p:sp>
      <p:sp>
        <p:nvSpPr>
          <p:cNvPr id="6" name="Slide Number Placeholder 5">
            <a:extLst>
              <a:ext uri="{FF2B5EF4-FFF2-40B4-BE49-F238E27FC236}">
                <a16:creationId xmlns:a16="http://schemas.microsoft.com/office/drawing/2014/main" id="{8E3D35F2-1259-4EA7-9E57-28673E2068FC}"/>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111</a:t>
            </a:fld>
            <a:endParaRPr lang="en-US" kern="1200">
              <a:solidFill>
                <a:schemeClr val="tx1">
                  <a:tint val="75000"/>
                </a:schemeClr>
              </a:solidFill>
              <a:latin typeface="+mn-lt"/>
              <a:ea typeface="+mn-ea"/>
              <a:cs typeface="+mn-cs"/>
            </a:endParaRPr>
          </a:p>
        </p:txBody>
      </p:sp>
      <p:sp>
        <p:nvSpPr>
          <p:cNvPr id="10" name="Google Shape;838;geb779e359d_0_219">
            <a:extLst>
              <a:ext uri="{FF2B5EF4-FFF2-40B4-BE49-F238E27FC236}">
                <a16:creationId xmlns:a16="http://schemas.microsoft.com/office/drawing/2014/main" id="{F9F6948E-7E95-07D4-AA16-FD877FAE23EB}"/>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B215B25B-926E-DD80-B2B0-D2A2ADE9B437}"/>
              </a:ext>
            </a:extLst>
          </p:cNvPr>
          <p:cNvPicPr>
            <a:picLocks noChangeAspect="1"/>
          </p:cNvPicPr>
          <p:nvPr/>
        </p:nvPicPr>
        <p:blipFill>
          <a:blip r:embed="rId3"/>
          <a:stretch>
            <a:fillRect/>
          </a:stretch>
        </p:blipFill>
        <p:spPr>
          <a:xfrm>
            <a:off x="0" y="0"/>
            <a:ext cx="1371600" cy="847725"/>
          </a:xfrm>
          <a:prstGeom prst="rect">
            <a:avLst/>
          </a:prstGeom>
        </p:spPr>
      </p:pic>
    </p:spTree>
    <p:extLst>
      <p:ext uri="{BB962C8B-B14F-4D97-AF65-F5344CB8AC3E}">
        <p14:creationId xmlns:p14="http://schemas.microsoft.com/office/powerpoint/2010/main" val="20648863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6 15 86 99 0 4 35 58 86&#10;15 866 99 58 35 0 4 86&#10;Merge&#10; ">
            <a:extLst>
              <a:ext uri="{FF2B5EF4-FFF2-40B4-BE49-F238E27FC236}">
                <a16:creationId xmlns:a16="http://schemas.microsoft.com/office/drawing/2014/main" id="{0852E368-47E8-427B-A535-CB68D887F7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3685" y="1158829"/>
            <a:ext cx="8056401" cy="519752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F908CA0E-84EA-4DC8-B32F-F1C8089EEFC3}"/>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a:spcAft>
                <a:spcPts val="600"/>
              </a:spcAft>
            </a:pPr>
            <a:fld id="{9BF16468-92DE-4859-B4A2-2713CDA2C9C6}" type="datetime1">
              <a:rPr lang="en-US" kern="1200" smtClean="0">
                <a:solidFill>
                  <a:schemeClr val="tx1">
                    <a:tint val="75000"/>
                  </a:schemeClr>
                </a:solidFill>
                <a:latin typeface="+mn-lt"/>
                <a:ea typeface="+mn-ea"/>
                <a:cs typeface="+mn-cs"/>
              </a:rPr>
              <a:t>8/2/2022</a:t>
            </a:fld>
            <a:endParaRPr lang="en-US" kern="1200">
              <a:solidFill>
                <a:schemeClr val="tx1">
                  <a:tint val="75000"/>
                </a:schemeClr>
              </a:solidFill>
              <a:latin typeface="+mn-lt"/>
              <a:ea typeface="+mn-ea"/>
              <a:cs typeface="+mn-cs"/>
            </a:endParaRPr>
          </a:p>
        </p:txBody>
      </p:sp>
      <p:sp>
        <p:nvSpPr>
          <p:cNvPr id="5" name="Footer Placeholder 4">
            <a:extLst>
              <a:ext uri="{FF2B5EF4-FFF2-40B4-BE49-F238E27FC236}">
                <a16:creationId xmlns:a16="http://schemas.microsoft.com/office/drawing/2014/main" id="{4D9FE0C8-4745-42FE-B034-72BD2B28AF1F}"/>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900" kern="1200">
                <a:solidFill>
                  <a:schemeClr val="tx1">
                    <a:tint val="75000"/>
                  </a:schemeClr>
                </a:solidFill>
                <a:latin typeface="+mn-lt"/>
                <a:ea typeface="+mn-ea"/>
                <a:cs typeface="+mn-cs"/>
              </a:rPr>
              <a:t>Tamanna       ACSE-0301 and DS               Unit -1</a:t>
            </a:r>
          </a:p>
        </p:txBody>
      </p:sp>
      <p:sp>
        <p:nvSpPr>
          <p:cNvPr id="6" name="Slide Number Placeholder 5">
            <a:extLst>
              <a:ext uri="{FF2B5EF4-FFF2-40B4-BE49-F238E27FC236}">
                <a16:creationId xmlns:a16="http://schemas.microsoft.com/office/drawing/2014/main" id="{9CFF92EA-8542-4BC1-B967-E40CFFD1350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112</a:t>
            </a:fld>
            <a:endParaRPr lang="en-US" kern="1200">
              <a:solidFill>
                <a:schemeClr val="tx1">
                  <a:tint val="75000"/>
                </a:schemeClr>
              </a:solidFill>
              <a:latin typeface="+mn-lt"/>
              <a:ea typeface="+mn-ea"/>
              <a:cs typeface="+mn-cs"/>
            </a:endParaRPr>
          </a:p>
        </p:txBody>
      </p:sp>
      <p:sp>
        <p:nvSpPr>
          <p:cNvPr id="10" name="Google Shape;838;geb779e359d_0_219">
            <a:extLst>
              <a:ext uri="{FF2B5EF4-FFF2-40B4-BE49-F238E27FC236}">
                <a16:creationId xmlns:a16="http://schemas.microsoft.com/office/drawing/2014/main" id="{F2DDF782-215F-8E45-9E17-DB7186BA6A49}"/>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6F74D5C2-311A-1505-6D6E-473C8FF0D09D}"/>
              </a:ext>
            </a:extLst>
          </p:cNvPr>
          <p:cNvPicPr>
            <a:picLocks noChangeAspect="1"/>
          </p:cNvPicPr>
          <p:nvPr/>
        </p:nvPicPr>
        <p:blipFill>
          <a:blip r:embed="rId3"/>
          <a:stretch>
            <a:fillRect/>
          </a:stretch>
        </p:blipFill>
        <p:spPr>
          <a:xfrm>
            <a:off x="3110" y="54429"/>
            <a:ext cx="1368490" cy="847725"/>
          </a:xfrm>
          <a:prstGeom prst="rect">
            <a:avLst/>
          </a:prstGeom>
        </p:spPr>
      </p:pic>
    </p:spTree>
    <p:extLst>
      <p:ext uri="{BB962C8B-B14F-4D97-AF65-F5344CB8AC3E}">
        <p14:creationId xmlns:p14="http://schemas.microsoft.com/office/powerpoint/2010/main" val="22488253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Merge sort algorithm">
            <a:extLst>
              <a:ext uri="{FF2B5EF4-FFF2-40B4-BE49-F238E27FC236}">
                <a16:creationId xmlns:a16="http://schemas.microsoft.com/office/drawing/2014/main" id="{5E7DD945-4035-44C9-98C9-681CC1FE2F5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2278" y="1007800"/>
            <a:ext cx="7888065" cy="519752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8440440D-65A2-441C-8F30-B6C327085952}"/>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a:spcAft>
                <a:spcPts val="600"/>
              </a:spcAft>
            </a:pPr>
            <a:fld id="{1125D241-8FD6-4F8B-98E7-D70C97CCA62F}" type="datetime1">
              <a:rPr lang="en-US" kern="1200" smtClean="0">
                <a:solidFill>
                  <a:schemeClr val="tx1">
                    <a:tint val="75000"/>
                  </a:schemeClr>
                </a:solidFill>
                <a:latin typeface="+mn-lt"/>
                <a:ea typeface="+mn-ea"/>
                <a:cs typeface="+mn-cs"/>
              </a:rPr>
              <a:t>8/2/2022</a:t>
            </a:fld>
            <a:endParaRPr lang="en-US" kern="1200">
              <a:solidFill>
                <a:schemeClr val="tx1">
                  <a:tint val="75000"/>
                </a:schemeClr>
              </a:solidFill>
              <a:latin typeface="+mn-lt"/>
              <a:ea typeface="+mn-ea"/>
              <a:cs typeface="+mn-cs"/>
            </a:endParaRPr>
          </a:p>
        </p:txBody>
      </p:sp>
      <p:sp>
        <p:nvSpPr>
          <p:cNvPr id="5" name="Footer Placeholder 4">
            <a:extLst>
              <a:ext uri="{FF2B5EF4-FFF2-40B4-BE49-F238E27FC236}">
                <a16:creationId xmlns:a16="http://schemas.microsoft.com/office/drawing/2014/main" id="{205A64CB-0977-44B1-BF1F-D38F3324552D}"/>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900" kern="1200">
                <a:solidFill>
                  <a:schemeClr val="tx1">
                    <a:tint val="75000"/>
                  </a:schemeClr>
                </a:solidFill>
                <a:latin typeface="+mn-lt"/>
                <a:ea typeface="+mn-ea"/>
                <a:cs typeface="+mn-cs"/>
              </a:rPr>
              <a:t>Tamanna       ACSE-0301 and DS               Unit -1</a:t>
            </a:r>
          </a:p>
        </p:txBody>
      </p:sp>
      <p:sp>
        <p:nvSpPr>
          <p:cNvPr id="6" name="Slide Number Placeholder 5">
            <a:extLst>
              <a:ext uri="{FF2B5EF4-FFF2-40B4-BE49-F238E27FC236}">
                <a16:creationId xmlns:a16="http://schemas.microsoft.com/office/drawing/2014/main" id="{235085FF-F11C-4590-B0DA-912F1B4E8B6F}"/>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113</a:t>
            </a:fld>
            <a:endParaRPr lang="en-US" kern="1200">
              <a:solidFill>
                <a:schemeClr val="tx1">
                  <a:tint val="75000"/>
                </a:schemeClr>
              </a:solidFill>
              <a:latin typeface="+mn-lt"/>
              <a:ea typeface="+mn-ea"/>
              <a:cs typeface="+mn-cs"/>
            </a:endParaRPr>
          </a:p>
        </p:txBody>
      </p:sp>
      <p:sp>
        <p:nvSpPr>
          <p:cNvPr id="10" name="Google Shape;838;geb779e359d_0_219">
            <a:extLst>
              <a:ext uri="{FF2B5EF4-FFF2-40B4-BE49-F238E27FC236}">
                <a16:creationId xmlns:a16="http://schemas.microsoft.com/office/drawing/2014/main" id="{BDFFA8A2-C267-3F29-DDD7-133843D55313}"/>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0DB42C01-E858-D34C-8843-3D27148CC24F}"/>
              </a:ext>
            </a:extLst>
          </p:cNvPr>
          <p:cNvPicPr>
            <a:picLocks noChangeAspect="1"/>
          </p:cNvPicPr>
          <p:nvPr/>
        </p:nvPicPr>
        <p:blipFill>
          <a:blip r:embed="rId3"/>
          <a:stretch>
            <a:fillRect/>
          </a:stretch>
        </p:blipFill>
        <p:spPr>
          <a:xfrm>
            <a:off x="-54429" y="9046"/>
            <a:ext cx="1426029" cy="847725"/>
          </a:xfrm>
          <a:prstGeom prst="rect">
            <a:avLst/>
          </a:prstGeom>
        </p:spPr>
      </p:pic>
    </p:spTree>
    <p:extLst>
      <p:ext uri="{BB962C8B-B14F-4D97-AF65-F5344CB8AC3E}">
        <p14:creationId xmlns:p14="http://schemas.microsoft.com/office/powerpoint/2010/main" val="1711714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2AA1093-3444-4665-90A8-26DFCDF02E0A}"/>
              </a:ext>
            </a:extLst>
          </p:cNvPr>
          <p:cNvSpPr>
            <a:spLocks noGrp="1"/>
          </p:cNvSpPr>
          <p:nvPr>
            <p:ph type="dt" sz="half" idx="10"/>
          </p:nvPr>
        </p:nvSpPr>
        <p:spPr>
          <a:xfrm>
            <a:off x="482600" y="6356350"/>
            <a:ext cx="2057400" cy="365125"/>
          </a:xfrm>
        </p:spPr>
        <p:txBody>
          <a:bodyPr vert="horz" lIns="91440" tIns="45720" rIns="91440" bIns="45720" rtlCol="0" anchor="ctr">
            <a:normAutofit/>
          </a:bodyPr>
          <a:lstStyle/>
          <a:p>
            <a:pPr>
              <a:spcAft>
                <a:spcPts val="600"/>
              </a:spcAft>
            </a:pPr>
            <a:fld id="{72A9FA78-1326-4B1D-A69E-0408AB1E9C58}" type="datetime1">
              <a:rPr lang="en-US" kern="1200" smtClean="0">
                <a:solidFill>
                  <a:schemeClr val="tx1">
                    <a:tint val="75000"/>
                  </a:schemeClr>
                </a:solidFill>
                <a:latin typeface="+mn-lt"/>
                <a:ea typeface="+mn-ea"/>
                <a:cs typeface="+mn-cs"/>
              </a:rPr>
              <a:t>8/2/2022</a:t>
            </a:fld>
            <a:endParaRPr lang="en-US" kern="1200">
              <a:solidFill>
                <a:schemeClr val="tx1">
                  <a:tint val="75000"/>
                </a:schemeClr>
              </a:solidFill>
              <a:latin typeface="+mn-lt"/>
              <a:ea typeface="+mn-ea"/>
              <a:cs typeface="+mn-cs"/>
            </a:endParaRPr>
          </a:p>
        </p:txBody>
      </p:sp>
      <p:sp>
        <p:nvSpPr>
          <p:cNvPr id="5" name="Footer Placeholder 4">
            <a:extLst>
              <a:ext uri="{FF2B5EF4-FFF2-40B4-BE49-F238E27FC236}">
                <a16:creationId xmlns:a16="http://schemas.microsoft.com/office/drawing/2014/main" id="{049C8EF5-C638-4D03-A091-1CE0133C17A0}"/>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900" kern="1200">
                <a:solidFill>
                  <a:schemeClr val="tx1">
                    <a:tint val="75000"/>
                  </a:schemeClr>
                </a:solidFill>
                <a:latin typeface="+mn-lt"/>
                <a:ea typeface="+mn-ea"/>
                <a:cs typeface="+mn-cs"/>
              </a:rPr>
              <a:t>Tamanna       ACSE-0301 and DS               Unit -1</a:t>
            </a:r>
          </a:p>
        </p:txBody>
      </p:sp>
      <p:sp>
        <p:nvSpPr>
          <p:cNvPr id="6" name="Slide Number Placeholder 5">
            <a:extLst>
              <a:ext uri="{FF2B5EF4-FFF2-40B4-BE49-F238E27FC236}">
                <a16:creationId xmlns:a16="http://schemas.microsoft.com/office/drawing/2014/main" id="{C5551206-2609-4E31-9DDC-D21D0378EB04}"/>
              </a:ext>
            </a:extLst>
          </p:cNvPr>
          <p:cNvSpPr>
            <a:spLocks noGrp="1"/>
          </p:cNvSpPr>
          <p:nvPr>
            <p:ph type="sldNum" sz="quarter" idx="12"/>
          </p:nvPr>
        </p:nvSpPr>
        <p:spPr>
          <a:xfrm>
            <a:off x="6603999"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114</a:t>
            </a:fld>
            <a:endParaRPr lang="en-US" kern="1200">
              <a:solidFill>
                <a:schemeClr val="tx1">
                  <a:tint val="75000"/>
                </a:schemeClr>
              </a:solidFill>
              <a:latin typeface="+mn-lt"/>
              <a:ea typeface="+mn-ea"/>
              <a:cs typeface="+mn-cs"/>
            </a:endParaRPr>
          </a:p>
        </p:txBody>
      </p:sp>
      <p:pic>
        <p:nvPicPr>
          <p:cNvPr id="1026" name="Picture 2" descr="This sorting algorithm uses the idea of divide and&#10;conquer.&#10;It finds the element called pivot which divides&#10;the array into...">
            <a:extLst>
              <a:ext uri="{FF2B5EF4-FFF2-40B4-BE49-F238E27FC236}">
                <a16:creationId xmlns:a16="http://schemas.microsoft.com/office/drawing/2014/main" id="{7AA94FA3-B47D-4009-A573-E7DCF45659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3900" y="1102394"/>
            <a:ext cx="8144529" cy="496872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 name="Google Shape;838;geb779e359d_0_219">
            <a:extLst>
              <a:ext uri="{FF2B5EF4-FFF2-40B4-BE49-F238E27FC236}">
                <a16:creationId xmlns:a16="http://schemas.microsoft.com/office/drawing/2014/main" id="{0F6D04EC-9AD7-FBC2-87A3-25159A1E0B82}"/>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B56151F3-F346-1051-442D-23D04064FE5B}"/>
              </a:ext>
            </a:extLst>
          </p:cNvPr>
          <p:cNvPicPr>
            <a:picLocks noChangeAspect="1"/>
          </p:cNvPicPr>
          <p:nvPr/>
        </p:nvPicPr>
        <p:blipFill>
          <a:blip r:embed="rId3"/>
          <a:stretch>
            <a:fillRect/>
          </a:stretch>
        </p:blipFill>
        <p:spPr>
          <a:xfrm>
            <a:off x="0" y="-30563"/>
            <a:ext cx="1581150" cy="847725"/>
          </a:xfrm>
          <a:prstGeom prst="rect">
            <a:avLst/>
          </a:prstGeom>
        </p:spPr>
      </p:pic>
    </p:spTree>
    <p:extLst>
      <p:ext uri="{BB962C8B-B14F-4D97-AF65-F5344CB8AC3E}">
        <p14:creationId xmlns:p14="http://schemas.microsoft.com/office/powerpoint/2010/main" val="219651467"/>
      </p:ext>
    </p:extLst>
  </p:cSld>
  <p:clrMapOvr>
    <a:overrideClrMapping bg1="lt1" tx1="dk1" bg2="lt2" tx2="dk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DDEB05B-5BD5-49C5-B08E-EDCBF2D22E8E}"/>
              </a:ext>
            </a:extLst>
          </p:cNvPr>
          <p:cNvSpPr>
            <a:spLocks noGrp="1"/>
          </p:cNvSpPr>
          <p:nvPr>
            <p:ph type="dt" sz="half" idx="10"/>
          </p:nvPr>
        </p:nvSpPr>
        <p:spPr>
          <a:xfrm>
            <a:off x="482600" y="6356350"/>
            <a:ext cx="2057400" cy="365125"/>
          </a:xfrm>
        </p:spPr>
        <p:txBody>
          <a:bodyPr vert="horz" lIns="91440" tIns="45720" rIns="91440" bIns="45720" rtlCol="0" anchor="ctr">
            <a:normAutofit/>
          </a:bodyPr>
          <a:lstStyle/>
          <a:p>
            <a:pPr>
              <a:spcAft>
                <a:spcPts val="600"/>
              </a:spcAft>
            </a:pPr>
            <a:fld id="{504CEACE-98F9-4420-A8F9-618E0760B613}" type="datetime1">
              <a:rPr lang="en-US" kern="1200" smtClean="0">
                <a:solidFill>
                  <a:schemeClr val="tx1">
                    <a:tint val="75000"/>
                  </a:schemeClr>
                </a:solidFill>
                <a:latin typeface="+mn-lt"/>
                <a:ea typeface="+mn-ea"/>
                <a:cs typeface="+mn-cs"/>
              </a:rPr>
              <a:t>8/2/2022</a:t>
            </a:fld>
            <a:endParaRPr lang="en-US" kern="1200">
              <a:solidFill>
                <a:schemeClr val="tx1">
                  <a:tint val="75000"/>
                </a:schemeClr>
              </a:solidFill>
              <a:latin typeface="+mn-lt"/>
              <a:ea typeface="+mn-ea"/>
              <a:cs typeface="+mn-cs"/>
            </a:endParaRPr>
          </a:p>
        </p:txBody>
      </p:sp>
      <p:sp>
        <p:nvSpPr>
          <p:cNvPr id="5" name="Footer Placeholder 4">
            <a:extLst>
              <a:ext uri="{FF2B5EF4-FFF2-40B4-BE49-F238E27FC236}">
                <a16:creationId xmlns:a16="http://schemas.microsoft.com/office/drawing/2014/main" id="{ACB2BFB6-3573-4358-834A-2800E58F6093}"/>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900" kern="1200">
                <a:solidFill>
                  <a:schemeClr val="tx1">
                    <a:tint val="75000"/>
                  </a:schemeClr>
                </a:solidFill>
                <a:latin typeface="+mn-lt"/>
                <a:ea typeface="+mn-ea"/>
                <a:cs typeface="+mn-cs"/>
              </a:rPr>
              <a:t>Tamanna       ACSE-0301 and DS               Unit -1</a:t>
            </a:r>
          </a:p>
        </p:txBody>
      </p:sp>
      <p:sp>
        <p:nvSpPr>
          <p:cNvPr id="6" name="Slide Number Placeholder 5">
            <a:extLst>
              <a:ext uri="{FF2B5EF4-FFF2-40B4-BE49-F238E27FC236}">
                <a16:creationId xmlns:a16="http://schemas.microsoft.com/office/drawing/2014/main" id="{E81C7303-F901-463D-B63A-CDF02358C573}"/>
              </a:ext>
            </a:extLst>
          </p:cNvPr>
          <p:cNvSpPr>
            <a:spLocks noGrp="1"/>
          </p:cNvSpPr>
          <p:nvPr>
            <p:ph type="sldNum" sz="quarter" idx="12"/>
          </p:nvPr>
        </p:nvSpPr>
        <p:spPr>
          <a:xfrm>
            <a:off x="6603999"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115</a:t>
            </a:fld>
            <a:endParaRPr lang="en-US" kern="1200">
              <a:solidFill>
                <a:schemeClr val="tx1">
                  <a:tint val="75000"/>
                </a:schemeClr>
              </a:solidFill>
              <a:latin typeface="+mn-lt"/>
              <a:ea typeface="+mn-ea"/>
              <a:cs typeface="+mn-cs"/>
            </a:endParaRPr>
          </a:p>
        </p:txBody>
      </p:sp>
      <p:pic>
        <p:nvPicPr>
          <p:cNvPr id="2050" name="Picture 2" descr="Three steps&#10;Find pivot that divides the array into two halves.&#10;Quick sort the left half.&#10;Quick sort the right half.&#10;QUI...">
            <a:extLst>
              <a:ext uri="{FF2B5EF4-FFF2-40B4-BE49-F238E27FC236}">
                <a16:creationId xmlns:a16="http://schemas.microsoft.com/office/drawing/2014/main" id="{CF346FCA-22DC-44D8-A53B-5306BB7607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7956" y="1001486"/>
            <a:ext cx="7428086" cy="521304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Google Shape;838;geb779e359d_0_219">
            <a:extLst>
              <a:ext uri="{FF2B5EF4-FFF2-40B4-BE49-F238E27FC236}">
                <a16:creationId xmlns:a16="http://schemas.microsoft.com/office/drawing/2014/main" id="{0C38A916-C4FC-0CB7-4B95-701925779E1C}"/>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5869FB58-8D86-AF2C-D3BA-C085561B186B}"/>
              </a:ext>
            </a:extLst>
          </p:cNvPr>
          <p:cNvPicPr>
            <a:picLocks noChangeAspect="1"/>
          </p:cNvPicPr>
          <p:nvPr/>
        </p:nvPicPr>
        <p:blipFill>
          <a:blip r:embed="rId3"/>
          <a:stretch>
            <a:fillRect/>
          </a:stretch>
        </p:blipFill>
        <p:spPr>
          <a:xfrm>
            <a:off x="0" y="11943"/>
            <a:ext cx="1581150" cy="847725"/>
          </a:xfrm>
          <a:prstGeom prst="rect">
            <a:avLst/>
          </a:prstGeom>
        </p:spPr>
      </p:pic>
    </p:spTree>
    <p:extLst>
      <p:ext uri="{BB962C8B-B14F-4D97-AF65-F5344CB8AC3E}">
        <p14:creationId xmlns:p14="http://schemas.microsoft.com/office/powerpoint/2010/main" val="910764293"/>
      </p:ext>
    </p:extLst>
  </p:cSld>
  <p:clrMapOvr>
    <a:overrideClrMapping bg1="lt1" tx1="dk1" bg2="lt2" tx2="dk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2D48CEE-6192-4DCC-8009-A50875E30478}"/>
              </a:ext>
            </a:extLst>
          </p:cNvPr>
          <p:cNvSpPr>
            <a:spLocks noGrp="1"/>
          </p:cNvSpPr>
          <p:nvPr>
            <p:ph type="dt" sz="half" idx="10"/>
          </p:nvPr>
        </p:nvSpPr>
        <p:spPr>
          <a:xfrm>
            <a:off x="482600" y="6356350"/>
            <a:ext cx="2057400" cy="365125"/>
          </a:xfrm>
        </p:spPr>
        <p:txBody>
          <a:bodyPr vert="horz" lIns="91440" tIns="45720" rIns="91440" bIns="45720" rtlCol="0" anchor="ctr">
            <a:normAutofit/>
          </a:bodyPr>
          <a:lstStyle/>
          <a:p>
            <a:pPr>
              <a:spcAft>
                <a:spcPts val="600"/>
              </a:spcAft>
            </a:pPr>
            <a:fld id="{955A5F91-B6C2-48DF-9B34-9D73267F5A97}" type="datetime1">
              <a:rPr lang="en-US" kern="1200" smtClean="0">
                <a:solidFill>
                  <a:schemeClr val="tx1">
                    <a:tint val="75000"/>
                  </a:schemeClr>
                </a:solidFill>
                <a:latin typeface="+mn-lt"/>
                <a:ea typeface="+mn-ea"/>
                <a:cs typeface="+mn-cs"/>
              </a:rPr>
              <a:t>8/2/2022</a:t>
            </a:fld>
            <a:endParaRPr lang="en-US" kern="1200">
              <a:solidFill>
                <a:schemeClr val="tx1">
                  <a:tint val="75000"/>
                </a:schemeClr>
              </a:solidFill>
              <a:latin typeface="+mn-lt"/>
              <a:ea typeface="+mn-ea"/>
              <a:cs typeface="+mn-cs"/>
            </a:endParaRPr>
          </a:p>
        </p:txBody>
      </p:sp>
      <p:sp>
        <p:nvSpPr>
          <p:cNvPr id="5" name="Footer Placeholder 4">
            <a:extLst>
              <a:ext uri="{FF2B5EF4-FFF2-40B4-BE49-F238E27FC236}">
                <a16:creationId xmlns:a16="http://schemas.microsoft.com/office/drawing/2014/main" id="{C911E018-CD87-4372-95A0-15215F1D43CA}"/>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900" kern="1200">
                <a:solidFill>
                  <a:schemeClr val="tx1">
                    <a:tint val="75000"/>
                  </a:schemeClr>
                </a:solidFill>
                <a:latin typeface="+mn-lt"/>
                <a:ea typeface="+mn-ea"/>
                <a:cs typeface="+mn-cs"/>
              </a:rPr>
              <a:t>Tamanna       ACSE-0301 and DS               Unit -1</a:t>
            </a:r>
          </a:p>
        </p:txBody>
      </p:sp>
      <p:sp>
        <p:nvSpPr>
          <p:cNvPr id="6" name="Slide Number Placeholder 5">
            <a:extLst>
              <a:ext uri="{FF2B5EF4-FFF2-40B4-BE49-F238E27FC236}">
                <a16:creationId xmlns:a16="http://schemas.microsoft.com/office/drawing/2014/main" id="{64936573-4F73-4361-B40E-8523542ACC1F}"/>
              </a:ext>
            </a:extLst>
          </p:cNvPr>
          <p:cNvSpPr>
            <a:spLocks noGrp="1"/>
          </p:cNvSpPr>
          <p:nvPr>
            <p:ph type="sldNum" sz="quarter" idx="12"/>
          </p:nvPr>
        </p:nvSpPr>
        <p:spPr>
          <a:xfrm>
            <a:off x="6603999"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116</a:t>
            </a:fld>
            <a:endParaRPr lang="en-US" kern="1200">
              <a:solidFill>
                <a:schemeClr val="tx1">
                  <a:tint val="75000"/>
                </a:schemeClr>
              </a:solidFill>
              <a:latin typeface="+mn-lt"/>
              <a:ea typeface="+mn-ea"/>
              <a:cs typeface="+mn-cs"/>
            </a:endParaRPr>
          </a:p>
        </p:txBody>
      </p:sp>
      <p:pic>
        <p:nvPicPr>
          <p:cNvPr id="3074" name="Picture 2" descr="GIVEN  SERIES 5 3 8 9 1 7 0 2 6 4 ">
            <a:extLst>
              <a:ext uri="{FF2B5EF4-FFF2-40B4-BE49-F238E27FC236}">
                <a16:creationId xmlns:a16="http://schemas.microsoft.com/office/drawing/2014/main" id="{509C9007-97EF-42C3-B875-88729AEF17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32128" y="812557"/>
            <a:ext cx="7772400" cy="539736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 name="Google Shape;838;geb779e359d_0_219">
            <a:extLst>
              <a:ext uri="{FF2B5EF4-FFF2-40B4-BE49-F238E27FC236}">
                <a16:creationId xmlns:a16="http://schemas.microsoft.com/office/drawing/2014/main" id="{0948D8C3-0B68-5C17-5A4A-1535A2D3D12F}"/>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CE8063FF-AB5A-0B87-E40A-9C4E56EB0887}"/>
              </a:ext>
            </a:extLst>
          </p:cNvPr>
          <p:cNvPicPr>
            <a:picLocks noChangeAspect="1"/>
          </p:cNvPicPr>
          <p:nvPr/>
        </p:nvPicPr>
        <p:blipFill>
          <a:blip r:embed="rId3"/>
          <a:stretch>
            <a:fillRect/>
          </a:stretch>
        </p:blipFill>
        <p:spPr>
          <a:xfrm>
            <a:off x="0" y="-15501"/>
            <a:ext cx="1581150" cy="847725"/>
          </a:xfrm>
          <a:prstGeom prst="rect">
            <a:avLst/>
          </a:prstGeom>
        </p:spPr>
      </p:pic>
    </p:spTree>
    <p:extLst>
      <p:ext uri="{BB962C8B-B14F-4D97-AF65-F5344CB8AC3E}">
        <p14:creationId xmlns:p14="http://schemas.microsoft.com/office/powerpoint/2010/main" val="2024967446"/>
      </p:ext>
    </p:extLst>
  </p:cSld>
  <p:clrMapOvr>
    <a:overrideClrMapping bg1="lt1" tx1="dk1" bg2="lt2" tx2="dk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E77673F-D045-4E04-A3CE-A7F41520DEC7}"/>
              </a:ext>
            </a:extLst>
          </p:cNvPr>
          <p:cNvSpPr>
            <a:spLocks noGrp="1"/>
          </p:cNvSpPr>
          <p:nvPr>
            <p:ph type="dt" sz="half" idx="10"/>
          </p:nvPr>
        </p:nvSpPr>
        <p:spPr>
          <a:xfrm>
            <a:off x="482600" y="6356350"/>
            <a:ext cx="2057400" cy="365125"/>
          </a:xfrm>
        </p:spPr>
        <p:txBody>
          <a:bodyPr vert="horz" lIns="91440" tIns="45720" rIns="91440" bIns="45720" rtlCol="0" anchor="ctr">
            <a:normAutofit/>
          </a:bodyPr>
          <a:lstStyle/>
          <a:p>
            <a:pPr>
              <a:spcAft>
                <a:spcPts val="600"/>
              </a:spcAft>
            </a:pPr>
            <a:fld id="{7CF86DDD-1900-4BDA-8E0D-BA945CCA4848}" type="datetime1">
              <a:rPr lang="en-US" kern="1200" smtClean="0">
                <a:solidFill>
                  <a:schemeClr val="tx1">
                    <a:tint val="75000"/>
                  </a:schemeClr>
                </a:solidFill>
                <a:latin typeface="+mn-lt"/>
                <a:ea typeface="+mn-ea"/>
                <a:cs typeface="+mn-cs"/>
              </a:rPr>
              <a:t>8/2/2022</a:t>
            </a:fld>
            <a:endParaRPr lang="en-US" kern="1200">
              <a:solidFill>
                <a:schemeClr val="tx1">
                  <a:tint val="75000"/>
                </a:schemeClr>
              </a:solidFill>
              <a:latin typeface="+mn-lt"/>
              <a:ea typeface="+mn-ea"/>
              <a:cs typeface="+mn-cs"/>
            </a:endParaRPr>
          </a:p>
        </p:txBody>
      </p:sp>
      <p:sp>
        <p:nvSpPr>
          <p:cNvPr id="5" name="Footer Placeholder 4">
            <a:extLst>
              <a:ext uri="{FF2B5EF4-FFF2-40B4-BE49-F238E27FC236}">
                <a16:creationId xmlns:a16="http://schemas.microsoft.com/office/drawing/2014/main" id="{DF3A7A2F-E414-4C53-9E0D-07003D022C10}"/>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900" kern="1200">
                <a:solidFill>
                  <a:schemeClr val="tx1">
                    <a:tint val="75000"/>
                  </a:schemeClr>
                </a:solidFill>
                <a:latin typeface="+mn-lt"/>
                <a:ea typeface="+mn-ea"/>
                <a:cs typeface="+mn-cs"/>
              </a:rPr>
              <a:t>Tamanna       ACSE-0301 and DS               Unit -1</a:t>
            </a:r>
          </a:p>
        </p:txBody>
      </p:sp>
      <p:sp>
        <p:nvSpPr>
          <p:cNvPr id="6" name="Slide Number Placeholder 5">
            <a:extLst>
              <a:ext uri="{FF2B5EF4-FFF2-40B4-BE49-F238E27FC236}">
                <a16:creationId xmlns:a16="http://schemas.microsoft.com/office/drawing/2014/main" id="{F389D783-73BE-421A-90C1-B39B86C11995}"/>
              </a:ext>
            </a:extLst>
          </p:cNvPr>
          <p:cNvSpPr>
            <a:spLocks noGrp="1"/>
          </p:cNvSpPr>
          <p:nvPr>
            <p:ph type="sldNum" sz="quarter" idx="12"/>
          </p:nvPr>
        </p:nvSpPr>
        <p:spPr>
          <a:xfrm>
            <a:off x="6603999"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117</a:t>
            </a:fld>
            <a:endParaRPr lang="en-US" kern="1200">
              <a:solidFill>
                <a:schemeClr val="tx1">
                  <a:tint val="75000"/>
                </a:schemeClr>
              </a:solidFill>
              <a:latin typeface="+mn-lt"/>
              <a:ea typeface="+mn-ea"/>
              <a:cs typeface="+mn-cs"/>
            </a:endParaRPr>
          </a:p>
        </p:txBody>
      </p:sp>
      <p:pic>
        <p:nvPicPr>
          <p:cNvPr id="4098" name="Picture 2" descr="&lt;ul&gt;&lt;li&gt;P  L  R &lt;/li&gt;&lt;/ul&gt;ITERATION-1 5 3 8 9 1 7 0 2 6 4 ">
            <a:extLst>
              <a:ext uri="{FF2B5EF4-FFF2-40B4-BE49-F238E27FC236}">
                <a16:creationId xmlns:a16="http://schemas.microsoft.com/office/drawing/2014/main" id="{40970230-5EAA-4D10-B57A-89FB61C45F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7955" y="925286"/>
            <a:ext cx="7803443" cy="528924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Google Shape;838;geb779e359d_0_219">
            <a:extLst>
              <a:ext uri="{FF2B5EF4-FFF2-40B4-BE49-F238E27FC236}">
                <a16:creationId xmlns:a16="http://schemas.microsoft.com/office/drawing/2014/main" id="{4BD9A37F-BB31-184D-EFF8-B537982BAA0E}"/>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41D68A10-F613-5532-947D-61D0745D53CF}"/>
              </a:ext>
            </a:extLst>
          </p:cNvPr>
          <p:cNvPicPr>
            <a:picLocks noChangeAspect="1"/>
          </p:cNvPicPr>
          <p:nvPr/>
        </p:nvPicPr>
        <p:blipFill>
          <a:blip r:embed="rId3"/>
          <a:stretch>
            <a:fillRect/>
          </a:stretch>
        </p:blipFill>
        <p:spPr>
          <a:xfrm>
            <a:off x="0" y="0"/>
            <a:ext cx="1371600" cy="847725"/>
          </a:xfrm>
          <a:prstGeom prst="rect">
            <a:avLst/>
          </a:prstGeom>
        </p:spPr>
      </p:pic>
    </p:spTree>
    <p:extLst>
      <p:ext uri="{BB962C8B-B14F-4D97-AF65-F5344CB8AC3E}">
        <p14:creationId xmlns:p14="http://schemas.microsoft.com/office/powerpoint/2010/main" val="2762398487"/>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F22976E-F4D8-4E72-B621-CBDE7ED99315}"/>
              </a:ext>
            </a:extLst>
          </p:cNvPr>
          <p:cNvSpPr>
            <a:spLocks noGrp="1"/>
          </p:cNvSpPr>
          <p:nvPr>
            <p:ph type="dt" sz="half" idx="10"/>
          </p:nvPr>
        </p:nvSpPr>
        <p:spPr>
          <a:xfrm>
            <a:off x="482600" y="6356350"/>
            <a:ext cx="2057400" cy="365125"/>
          </a:xfrm>
        </p:spPr>
        <p:txBody>
          <a:bodyPr vert="horz" lIns="91440" tIns="45720" rIns="91440" bIns="45720" rtlCol="0" anchor="ctr">
            <a:normAutofit/>
          </a:bodyPr>
          <a:lstStyle/>
          <a:p>
            <a:pPr>
              <a:spcAft>
                <a:spcPts val="600"/>
              </a:spcAft>
            </a:pPr>
            <a:fld id="{B227F2CA-8227-45F3-A4C7-8FB85A76BFC5}" type="datetime1">
              <a:rPr lang="en-US" kern="1200" smtClean="0">
                <a:solidFill>
                  <a:schemeClr val="tx1">
                    <a:tint val="75000"/>
                  </a:schemeClr>
                </a:solidFill>
                <a:latin typeface="+mn-lt"/>
                <a:ea typeface="+mn-ea"/>
                <a:cs typeface="+mn-cs"/>
              </a:rPr>
              <a:t>8/2/2022</a:t>
            </a:fld>
            <a:endParaRPr lang="en-US" kern="1200">
              <a:solidFill>
                <a:schemeClr val="tx1">
                  <a:tint val="75000"/>
                </a:schemeClr>
              </a:solidFill>
              <a:latin typeface="+mn-lt"/>
              <a:ea typeface="+mn-ea"/>
              <a:cs typeface="+mn-cs"/>
            </a:endParaRPr>
          </a:p>
        </p:txBody>
      </p:sp>
      <p:sp>
        <p:nvSpPr>
          <p:cNvPr id="5" name="Footer Placeholder 4">
            <a:extLst>
              <a:ext uri="{FF2B5EF4-FFF2-40B4-BE49-F238E27FC236}">
                <a16:creationId xmlns:a16="http://schemas.microsoft.com/office/drawing/2014/main" id="{75F78E6E-3003-45B1-A8F0-BD7638857EE4}"/>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900" kern="1200">
                <a:solidFill>
                  <a:schemeClr val="tx1">
                    <a:tint val="75000"/>
                  </a:schemeClr>
                </a:solidFill>
                <a:latin typeface="+mn-lt"/>
                <a:ea typeface="+mn-ea"/>
                <a:cs typeface="+mn-cs"/>
              </a:rPr>
              <a:t>Tamanna       ACSE-0301 and DS               Unit -1</a:t>
            </a:r>
          </a:p>
        </p:txBody>
      </p:sp>
      <p:sp>
        <p:nvSpPr>
          <p:cNvPr id="6" name="Slide Number Placeholder 5">
            <a:extLst>
              <a:ext uri="{FF2B5EF4-FFF2-40B4-BE49-F238E27FC236}">
                <a16:creationId xmlns:a16="http://schemas.microsoft.com/office/drawing/2014/main" id="{DD9B4697-A834-42CC-807B-29934DB818FE}"/>
              </a:ext>
            </a:extLst>
          </p:cNvPr>
          <p:cNvSpPr>
            <a:spLocks noGrp="1"/>
          </p:cNvSpPr>
          <p:nvPr>
            <p:ph type="sldNum" sz="quarter" idx="12"/>
          </p:nvPr>
        </p:nvSpPr>
        <p:spPr>
          <a:xfrm>
            <a:off x="6603999"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118</a:t>
            </a:fld>
            <a:endParaRPr lang="en-US" kern="1200">
              <a:solidFill>
                <a:schemeClr val="tx1">
                  <a:tint val="75000"/>
                </a:schemeClr>
              </a:solidFill>
              <a:latin typeface="+mn-lt"/>
              <a:ea typeface="+mn-ea"/>
              <a:cs typeface="+mn-cs"/>
            </a:endParaRPr>
          </a:p>
        </p:txBody>
      </p:sp>
      <p:pic>
        <p:nvPicPr>
          <p:cNvPr id="5122" name="Picture 2" descr="SWAPE THE ELEMENTS 5 3 4 9 1 7 0 2 6 8 ">
            <a:extLst>
              <a:ext uri="{FF2B5EF4-FFF2-40B4-BE49-F238E27FC236}">
                <a16:creationId xmlns:a16="http://schemas.microsoft.com/office/drawing/2014/main" id="{E8C521F5-FBA6-4D99-866D-1367CA2C539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7955" y="1001486"/>
            <a:ext cx="7803443" cy="521304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 name="Google Shape;838;geb779e359d_0_219">
            <a:extLst>
              <a:ext uri="{FF2B5EF4-FFF2-40B4-BE49-F238E27FC236}">
                <a16:creationId xmlns:a16="http://schemas.microsoft.com/office/drawing/2014/main" id="{18C44CED-1E00-AC68-2E00-4E7EB310A1B2}"/>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1EE62C28-62DE-A94E-B3E7-8B6780466B4E}"/>
              </a:ext>
            </a:extLst>
          </p:cNvPr>
          <p:cNvPicPr>
            <a:picLocks noChangeAspect="1"/>
          </p:cNvPicPr>
          <p:nvPr/>
        </p:nvPicPr>
        <p:blipFill>
          <a:blip r:embed="rId3"/>
          <a:stretch>
            <a:fillRect/>
          </a:stretch>
        </p:blipFill>
        <p:spPr>
          <a:xfrm>
            <a:off x="0" y="11943"/>
            <a:ext cx="1371600" cy="847725"/>
          </a:xfrm>
          <a:prstGeom prst="rect">
            <a:avLst/>
          </a:prstGeom>
        </p:spPr>
      </p:pic>
    </p:spTree>
    <p:extLst>
      <p:ext uri="{BB962C8B-B14F-4D97-AF65-F5344CB8AC3E}">
        <p14:creationId xmlns:p14="http://schemas.microsoft.com/office/powerpoint/2010/main" val="3632218286"/>
      </p:ext>
    </p:extLst>
  </p:cSld>
  <p:clrMapOvr>
    <a:overrideClrMapping bg1="lt1" tx1="dk1" bg2="lt2" tx2="dk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8BA8D8-EC10-4D4B-ACF7-AFAFD170EF18}"/>
              </a:ext>
            </a:extLst>
          </p:cNvPr>
          <p:cNvSpPr>
            <a:spLocks noGrp="1"/>
          </p:cNvSpPr>
          <p:nvPr>
            <p:ph type="dt" sz="half" idx="10"/>
          </p:nvPr>
        </p:nvSpPr>
        <p:spPr>
          <a:xfrm>
            <a:off x="482600" y="6356350"/>
            <a:ext cx="2057400" cy="365125"/>
          </a:xfrm>
        </p:spPr>
        <p:txBody>
          <a:bodyPr vert="horz" lIns="91440" tIns="45720" rIns="91440" bIns="45720" rtlCol="0" anchor="ctr">
            <a:normAutofit/>
          </a:bodyPr>
          <a:lstStyle/>
          <a:p>
            <a:pPr>
              <a:spcAft>
                <a:spcPts val="600"/>
              </a:spcAft>
            </a:pPr>
            <a:fld id="{DEC08A9C-744F-4918-86A0-4E58236402AE}" type="datetime1">
              <a:rPr lang="en-US" kern="1200" smtClean="0">
                <a:solidFill>
                  <a:schemeClr val="tx1">
                    <a:tint val="75000"/>
                  </a:schemeClr>
                </a:solidFill>
                <a:latin typeface="+mn-lt"/>
                <a:ea typeface="+mn-ea"/>
                <a:cs typeface="+mn-cs"/>
              </a:rPr>
              <a:t>8/2/2022</a:t>
            </a:fld>
            <a:endParaRPr lang="en-US" kern="1200">
              <a:solidFill>
                <a:schemeClr val="tx1">
                  <a:tint val="75000"/>
                </a:schemeClr>
              </a:solidFill>
              <a:latin typeface="+mn-lt"/>
              <a:ea typeface="+mn-ea"/>
              <a:cs typeface="+mn-cs"/>
            </a:endParaRPr>
          </a:p>
        </p:txBody>
      </p:sp>
      <p:sp>
        <p:nvSpPr>
          <p:cNvPr id="5" name="Footer Placeholder 4">
            <a:extLst>
              <a:ext uri="{FF2B5EF4-FFF2-40B4-BE49-F238E27FC236}">
                <a16:creationId xmlns:a16="http://schemas.microsoft.com/office/drawing/2014/main" id="{C40E35B8-CA6C-423C-8E6C-95BC707E46E9}"/>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900" kern="1200">
                <a:solidFill>
                  <a:schemeClr val="tx1">
                    <a:tint val="75000"/>
                  </a:schemeClr>
                </a:solidFill>
                <a:latin typeface="+mn-lt"/>
                <a:ea typeface="+mn-ea"/>
                <a:cs typeface="+mn-cs"/>
              </a:rPr>
              <a:t>Tamanna       ACSE-0301 and DS               Unit -1</a:t>
            </a:r>
          </a:p>
        </p:txBody>
      </p:sp>
      <p:sp>
        <p:nvSpPr>
          <p:cNvPr id="6" name="Slide Number Placeholder 5">
            <a:extLst>
              <a:ext uri="{FF2B5EF4-FFF2-40B4-BE49-F238E27FC236}">
                <a16:creationId xmlns:a16="http://schemas.microsoft.com/office/drawing/2014/main" id="{2CE70D9A-82B5-4B12-A3F9-0DA08904A9E2}"/>
              </a:ext>
            </a:extLst>
          </p:cNvPr>
          <p:cNvSpPr>
            <a:spLocks noGrp="1"/>
          </p:cNvSpPr>
          <p:nvPr>
            <p:ph type="sldNum" sz="quarter" idx="12"/>
          </p:nvPr>
        </p:nvSpPr>
        <p:spPr>
          <a:xfrm>
            <a:off x="6603999"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119</a:t>
            </a:fld>
            <a:endParaRPr lang="en-US" kern="1200">
              <a:solidFill>
                <a:schemeClr val="tx1">
                  <a:tint val="75000"/>
                </a:schemeClr>
              </a:solidFill>
              <a:latin typeface="+mn-lt"/>
              <a:ea typeface="+mn-ea"/>
              <a:cs typeface="+mn-cs"/>
            </a:endParaRPr>
          </a:p>
        </p:txBody>
      </p:sp>
      <p:pic>
        <p:nvPicPr>
          <p:cNvPr id="6146" name="Picture 2" descr="SWAP THE ELEMENTS P  L  R 5 3 4 9 1 7 0 2 6 8 5 3 4 2 1 7 0 9 6 8 ">
            <a:extLst>
              <a:ext uri="{FF2B5EF4-FFF2-40B4-BE49-F238E27FC236}">
                <a16:creationId xmlns:a16="http://schemas.microsoft.com/office/drawing/2014/main" id="{EAB47077-8373-4F52-B504-0D4803BA4F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7955" y="836828"/>
            <a:ext cx="8013901" cy="537770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Google Shape;838;geb779e359d_0_219">
            <a:extLst>
              <a:ext uri="{FF2B5EF4-FFF2-40B4-BE49-F238E27FC236}">
                <a16:creationId xmlns:a16="http://schemas.microsoft.com/office/drawing/2014/main" id="{AE203823-E577-1152-D5D2-E569C7A5CF03}"/>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79F2CB4B-125E-12F4-0E06-83428B69779D}"/>
              </a:ext>
            </a:extLst>
          </p:cNvPr>
          <p:cNvPicPr>
            <a:picLocks noChangeAspect="1"/>
          </p:cNvPicPr>
          <p:nvPr/>
        </p:nvPicPr>
        <p:blipFill>
          <a:blip r:embed="rId3"/>
          <a:stretch>
            <a:fillRect/>
          </a:stretch>
        </p:blipFill>
        <p:spPr>
          <a:xfrm>
            <a:off x="0" y="0"/>
            <a:ext cx="1371600" cy="847725"/>
          </a:xfrm>
          <a:prstGeom prst="rect">
            <a:avLst/>
          </a:prstGeom>
        </p:spPr>
      </p:pic>
    </p:spTree>
    <p:extLst>
      <p:ext uri="{BB962C8B-B14F-4D97-AF65-F5344CB8AC3E}">
        <p14:creationId xmlns:p14="http://schemas.microsoft.com/office/powerpoint/2010/main" val="226196111"/>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graphicFrame>
        <p:nvGraphicFramePr>
          <p:cNvPr id="159" name="Google Shape;159;p7"/>
          <p:cNvGraphicFramePr/>
          <p:nvPr/>
        </p:nvGraphicFramePr>
        <p:xfrm>
          <a:off x="602678" y="2055724"/>
          <a:ext cx="8132614" cy="3001184"/>
        </p:xfrm>
        <a:graphic>
          <a:graphicData uri="http://schemas.openxmlformats.org/drawingml/2006/table">
            <a:tbl>
              <a:tblPr firstRow="1" bandRow="1">
                <a:noFill/>
                <a:tableStyleId>{F0BF7176-352F-4F98-BEA2-798AF6EE9B45}</a:tableStyleId>
              </a:tblPr>
              <a:tblGrid>
                <a:gridCol w="1204817">
                  <a:extLst>
                    <a:ext uri="{9D8B030D-6E8A-4147-A177-3AD203B41FA5}">
                      <a16:colId xmlns:a16="http://schemas.microsoft.com/office/drawing/2014/main" val="20000"/>
                    </a:ext>
                  </a:extLst>
                </a:gridCol>
                <a:gridCol w="527105">
                  <a:extLst>
                    <a:ext uri="{9D8B030D-6E8A-4147-A177-3AD203B41FA5}">
                      <a16:colId xmlns:a16="http://schemas.microsoft.com/office/drawing/2014/main" val="20001"/>
                    </a:ext>
                  </a:extLst>
                </a:gridCol>
                <a:gridCol w="602422">
                  <a:extLst>
                    <a:ext uri="{9D8B030D-6E8A-4147-A177-3AD203B41FA5}">
                      <a16:colId xmlns:a16="http://schemas.microsoft.com/office/drawing/2014/main" val="20002"/>
                    </a:ext>
                  </a:extLst>
                </a:gridCol>
                <a:gridCol w="527105">
                  <a:extLst>
                    <a:ext uri="{9D8B030D-6E8A-4147-A177-3AD203B41FA5}">
                      <a16:colId xmlns:a16="http://schemas.microsoft.com/office/drawing/2014/main" val="20003"/>
                    </a:ext>
                  </a:extLst>
                </a:gridCol>
                <a:gridCol w="602422">
                  <a:extLst>
                    <a:ext uri="{9D8B030D-6E8A-4147-A177-3AD203B41FA5}">
                      <a16:colId xmlns:a16="http://schemas.microsoft.com/office/drawing/2014/main" val="20004"/>
                    </a:ext>
                  </a:extLst>
                </a:gridCol>
                <a:gridCol w="527105">
                  <a:extLst>
                    <a:ext uri="{9D8B030D-6E8A-4147-A177-3AD203B41FA5}">
                      <a16:colId xmlns:a16="http://schemas.microsoft.com/office/drawing/2014/main" val="20005"/>
                    </a:ext>
                  </a:extLst>
                </a:gridCol>
                <a:gridCol w="527105">
                  <a:extLst>
                    <a:ext uri="{9D8B030D-6E8A-4147-A177-3AD203B41FA5}">
                      <a16:colId xmlns:a16="http://schemas.microsoft.com/office/drawing/2014/main" val="20006"/>
                    </a:ext>
                  </a:extLst>
                </a:gridCol>
                <a:gridCol w="602422">
                  <a:extLst>
                    <a:ext uri="{9D8B030D-6E8A-4147-A177-3AD203B41FA5}">
                      <a16:colId xmlns:a16="http://schemas.microsoft.com/office/drawing/2014/main" val="20007"/>
                    </a:ext>
                  </a:extLst>
                </a:gridCol>
                <a:gridCol w="602422">
                  <a:extLst>
                    <a:ext uri="{9D8B030D-6E8A-4147-A177-3AD203B41FA5}">
                      <a16:colId xmlns:a16="http://schemas.microsoft.com/office/drawing/2014/main" val="20008"/>
                    </a:ext>
                  </a:extLst>
                </a:gridCol>
                <a:gridCol w="532912">
                  <a:extLst>
                    <a:ext uri="{9D8B030D-6E8A-4147-A177-3AD203B41FA5}">
                      <a16:colId xmlns:a16="http://schemas.microsoft.com/office/drawing/2014/main" val="20009"/>
                    </a:ext>
                  </a:extLst>
                </a:gridCol>
                <a:gridCol w="625592">
                  <a:extLst>
                    <a:ext uri="{9D8B030D-6E8A-4147-A177-3AD203B41FA5}">
                      <a16:colId xmlns:a16="http://schemas.microsoft.com/office/drawing/2014/main" val="20010"/>
                    </a:ext>
                  </a:extLst>
                </a:gridCol>
                <a:gridCol w="648763">
                  <a:extLst>
                    <a:ext uri="{9D8B030D-6E8A-4147-A177-3AD203B41FA5}">
                      <a16:colId xmlns:a16="http://schemas.microsoft.com/office/drawing/2014/main" val="20011"/>
                    </a:ext>
                  </a:extLst>
                </a:gridCol>
                <a:gridCol w="602422">
                  <a:extLst>
                    <a:ext uri="{9D8B030D-6E8A-4147-A177-3AD203B41FA5}">
                      <a16:colId xmlns:a16="http://schemas.microsoft.com/office/drawing/2014/main" val="20012"/>
                    </a:ext>
                  </a:extLst>
                </a:gridCol>
              </a:tblGrid>
              <a:tr h="342444">
                <a:tc>
                  <a:txBody>
                    <a:bodyPr/>
                    <a:lstStyle/>
                    <a:p>
                      <a:pPr marL="0" marR="0" lvl="0" indent="0" algn="ctr" rtl="0">
                        <a:lnSpc>
                          <a:spcPct val="115000"/>
                        </a:lnSpc>
                        <a:spcBef>
                          <a:spcPts val="0"/>
                        </a:spcBef>
                        <a:spcAft>
                          <a:spcPts val="0"/>
                        </a:spcAft>
                        <a:buNone/>
                      </a:pPr>
                      <a:endParaRPr sz="14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PO1</a:t>
                      </a:r>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PO2</a:t>
                      </a:r>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dirty="0">
                          <a:latin typeface="Calibri"/>
                          <a:ea typeface="Calibri"/>
                          <a:cs typeface="Calibri"/>
                          <a:sym typeface="Calibri"/>
                        </a:rPr>
                        <a:t>PO3</a:t>
                      </a:r>
                      <a:endParaRPr dirty="0"/>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PO4</a:t>
                      </a:r>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PO5</a:t>
                      </a:r>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PO6</a:t>
                      </a:r>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PO7</a:t>
                      </a:r>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PO8</a:t>
                      </a:r>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PO9</a:t>
                      </a:r>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PO10</a:t>
                      </a:r>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PO11</a:t>
                      </a:r>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PO12</a:t>
                      </a:r>
                      <a:endParaRPr/>
                    </a:p>
                  </a:txBody>
                  <a:tcPr marL="68575" marR="68575" marT="0" marB="0" anchor="ctr"/>
                </a:tc>
                <a:extLst>
                  <a:ext uri="{0D108BD9-81ED-4DB2-BD59-A6C34878D82A}">
                    <a16:rowId xmlns:a16="http://schemas.microsoft.com/office/drawing/2014/main" val="10000"/>
                  </a:ext>
                </a:extLst>
              </a:tr>
              <a:tr h="425410">
                <a:tc>
                  <a:txBody>
                    <a:bodyPr/>
                    <a:lstStyle/>
                    <a:p>
                      <a:pPr marL="0" marR="0" lvl="0" indent="0" algn="ctr" rtl="0">
                        <a:spcBef>
                          <a:spcPts val="0"/>
                        </a:spcBef>
                        <a:spcAft>
                          <a:spcPts val="0"/>
                        </a:spcAft>
                        <a:buNone/>
                      </a:pPr>
                      <a:r>
                        <a:rPr lang="en-US" sz="1400" u="none" strike="noStrike" cap="none" dirty="0">
                          <a:solidFill>
                            <a:srgbClr val="000000"/>
                          </a:solidFill>
                          <a:latin typeface="Calibri"/>
                          <a:ea typeface="Calibri"/>
                          <a:cs typeface="Calibri"/>
                          <a:sym typeface="Calibri"/>
                        </a:rPr>
                        <a:t>ACSE0301.1</a:t>
                      </a:r>
                      <a:endParaRPr dirty="0"/>
                    </a:p>
                  </a:txBody>
                  <a:tcPr marL="68575" marR="68575" marT="0" marB="0"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b="0" u="none" strike="noStrike" cap="none">
                          <a:latin typeface="Calibri"/>
                          <a:ea typeface="Calibri"/>
                          <a:cs typeface="Calibri"/>
                          <a:sym typeface="Calibri"/>
                        </a:rPr>
                        <a:t>3</a:t>
                      </a:r>
                      <a:endParaRPr sz="1400" b="0" u="none" strike="noStrike" cap="none">
                        <a:latin typeface="Calibri"/>
                        <a:ea typeface="Calibri"/>
                        <a:cs typeface="Calibri"/>
                        <a:sym typeface="Calibri"/>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a:t>
                      </a:r>
                      <a:endParaRPr sz="1400" u="none" strike="noStrike" cap="none">
                        <a:latin typeface="Calibri"/>
                        <a:ea typeface="Calibri"/>
                        <a:cs typeface="Calibri"/>
                        <a:sym typeface="Calibri"/>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a:t>
                      </a:r>
                      <a:endParaRPr sz="1400" u="none" strike="noStrike" cap="none">
                        <a:latin typeface="Calibri"/>
                        <a:ea typeface="Calibri"/>
                        <a:cs typeface="Calibri"/>
                        <a:sym typeface="Calibri"/>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solidFill>
                      <a:srgbClr val="E36C09"/>
                    </a:solidFill>
                  </a:tcPr>
                </a:tc>
                <a:extLst>
                  <a:ext uri="{0D108BD9-81ED-4DB2-BD59-A6C34878D82A}">
                    <a16:rowId xmlns:a16="http://schemas.microsoft.com/office/drawing/2014/main" val="10001"/>
                  </a:ext>
                </a:extLst>
              </a:tr>
              <a:tr h="446666">
                <a:tc>
                  <a:txBody>
                    <a:bodyPr/>
                    <a:lstStyle/>
                    <a:p>
                      <a:pPr marL="0" marR="0" lvl="0" indent="0" algn="ctr" rtl="0">
                        <a:lnSpc>
                          <a:spcPct val="150000"/>
                        </a:lnSpc>
                        <a:spcBef>
                          <a:spcPts val="0"/>
                        </a:spcBef>
                        <a:spcAft>
                          <a:spcPts val="0"/>
                        </a:spcAft>
                        <a:buNone/>
                      </a:pPr>
                      <a:r>
                        <a:rPr lang="en-US" sz="1400" u="none" strike="noStrike" cap="none" dirty="0">
                          <a:solidFill>
                            <a:srgbClr val="000000"/>
                          </a:solidFill>
                          <a:latin typeface="Calibri"/>
                          <a:ea typeface="Calibri"/>
                          <a:cs typeface="Calibri"/>
                          <a:sym typeface="Calibri"/>
                        </a:rPr>
                        <a:t>ACSE0301.2</a:t>
                      </a:r>
                      <a:endParaRPr dirty="0"/>
                    </a:p>
                  </a:txBody>
                  <a:tcPr marL="68575" marR="68575" marT="0" marB="0"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2"/>
                  </a:ext>
                </a:extLst>
              </a:tr>
              <a:tr h="446666">
                <a:tc>
                  <a:txBody>
                    <a:bodyPr/>
                    <a:lstStyle/>
                    <a:p>
                      <a:pPr marL="0" marR="0" lvl="0" indent="11430" algn="ctr" rtl="0">
                        <a:lnSpc>
                          <a:spcPct val="150000"/>
                        </a:lnSpc>
                        <a:spcBef>
                          <a:spcPts val="0"/>
                        </a:spcBef>
                        <a:spcAft>
                          <a:spcPts val="0"/>
                        </a:spcAft>
                        <a:buNone/>
                      </a:pPr>
                      <a:r>
                        <a:rPr lang="en-US" sz="1400" u="none" strike="noStrike" cap="none" dirty="0">
                          <a:solidFill>
                            <a:srgbClr val="000000"/>
                          </a:solidFill>
                          <a:latin typeface="Calibri"/>
                          <a:ea typeface="Calibri"/>
                          <a:cs typeface="Calibri"/>
                          <a:sym typeface="Calibri"/>
                        </a:rPr>
                        <a:t>ACSE0301.3</a:t>
                      </a:r>
                      <a:endParaRPr sz="1400" u="none" strike="noStrike" cap="none" dirty="0">
                        <a:solidFill>
                          <a:srgbClr val="000000"/>
                        </a:solidFill>
                        <a:latin typeface="Calibri"/>
                        <a:ea typeface="Calibri"/>
                        <a:cs typeface="Calibri"/>
                        <a:sym typeface="Calibri"/>
                      </a:endParaRPr>
                    </a:p>
                  </a:txBody>
                  <a:tcPr marL="68575" marR="68575" marT="0" marB="0"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3"/>
                  </a:ext>
                </a:extLst>
              </a:tr>
              <a:tr h="446666">
                <a:tc>
                  <a:txBody>
                    <a:bodyPr/>
                    <a:lstStyle/>
                    <a:p>
                      <a:pPr marL="0" marR="0" lvl="0" indent="0" algn="ctr" rtl="0">
                        <a:lnSpc>
                          <a:spcPct val="150000"/>
                        </a:lnSpc>
                        <a:spcBef>
                          <a:spcPts val="0"/>
                        </a:spcBef>
                        <a:spcAft>
                          <a:spcPts val="0"/>
                        </a:spcAft>
                        <a:buNone/>
                      </a:pPr>
                      <a:r>
                        <a:rPr lang="en-US" sz="1400" u="none" strike="noStrike" cap="none" dirty="0">
                          <a:latin typeface="Calibri"/>
                          <a:ea typeface="Calibri"/>
                          <a:cs typeface="Calibri"/>
                          <a:sym typeface="Calibri"/>
                        </a:rPr>
                        <a:t>ACSE0301.4</a:t>
                      </a:r>
                      <a:endParaRPr dirty="0"/>
                    </a:p>
                  </a:txBody>
                  <a:tcPr marL="68575" marR="68575" marT="0" marB="0"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4"/>
                  </a:ext>
                </a:extLst>
              </a:tr>
              <a:tr h="446666">
                <a:tc>
                  <a:txBody>
                    <a:bodyPr/>
                    <a:lstStyle/>
                    <a:p>
                      <a:pPr marL="0" marR="0" lvl="0" indent="0" algn="ctr" rtl="0">
                        <a:lnSpc>
                          <a:spcPct val="150000"/>
                        </a:lnSpc>
                        <a:spcBef>
                          <a:spcPts val="0"/>
                        </a:spcBef>
                        <a:spcAft>
                          <a:spcPts val="0"/>
                        </a:spcAft>
                        <a:buNone/>
                      </a:pPr>
                      <a:r>
                        <a:rPr lang="en-US" sz="1400" u="none" strike="noStrike" cap="none" dirty="0">
                          <a:latin typeface="Calibri"/>
                          <a:ea typeface="Calibri"/>
                          <a:cs typeface="Calibri"/>
                          <a:sym typeface="Calibri"/>
                        </a:rPr>
                        <a:t>ACSE0301.5</a:t>
                      </a:r>
                      <a:endParaRPr dirty="0"/>
                    </a:p>
                  </a:txBody>
                  <a:tcPr marL="68575" marR="68575" marT="0" marB="0"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5"/>
                  </a:ext>
                </a:extLst>
              </a:tr>
              <a:tr h="446666">
                <a:tc>
                  <a:txBody>
                    <a:bodyPr/>
                    <a:lstStyle/>
                    <a:p>
                      <a:pPr marL="0" marR="0" lvl="0" indent="0" algn="ctr" rtl="0">
                        <a:lnSpc>
                          <a:spcPct val="150000"/>
                        </a:lnSpc>
                        <a:spcBef>
                          <a:spcPts val="0"/>
                        </a:spcBef>
                        <a:spcAft>
                          <a:spcPts val="0"/>
                        </a:spcAft>
                        <a:buNone/>
                      </a:pPr>
                      <a:r>
                        <a:rPr lang="en-US" sz="1400" u="none" strike="noStrike" cap="none">
                          <a:latin typeface="Calibri"/>
                          <a:ea typeface="Calibri"/>
                          <a:cs typeface="Calibri"/>
                          <a:sym typeface="Calibri"/>
                        </a:rPr>
                        <a:t>Average</a:t>
                      </a:r>
                      <a:endParaRPr/>
                    </a:p>
                  </a:txBody>
                  <a:tcPr marL="68575" marR="68575" marT="0" marB="0"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2.4</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dirty="0">
                          <a:latin typeface="Calibri"/>
                          <a:ea typeface="Calibri"/>
                          <a:cs typeface="Calibri"/>
                          <a:sym typeface="Calibri"/>
                        </a:rPr>
                        <a:t>2.2</a:t>
                      </a:r>
                      <a:endParaRPr sz="1400" u="none" strike="noStrike" cap="none" dirty="0">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0.4</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1.2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0.4</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1.2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dirty="0">
                          <a:latin typeface="Calibri"/>
                          <a:ea typeface="Calibri"/>
                          <a:cs typeface="Calibri"/>
                          <a:sym typeface="Calibri"/>
                        </a:rPr>
                        <a:t>2.2</a:t>
                      </a:r>
                      <a:endParaRPr sz="1400" u="none" strike="noStrike" cap="none" dirty="0">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6"/>
                  </a:ext>
                </a:extLst>
              </a:tr>
            </a:tbl>
          </a:graphicData>
        </a:graphic>
      </p:graphicFrame>
      <p:sp>
        <p:nvSpPr>
          <p:cNvPr id="160" name="Google Shape;160;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BF20BDC-F327-43DB-BEFC-8A11EE48C10B}" type="datetime1">
              <a:rPr lang="en-US" smtClean="0"/>
              <a:t>8/2/2022</a:t>
            </a:fld>
            <a:endParaRPr/>
          </a:p>
        </p:txBody>
      </p:sp>
      <p:sp>
        <p:nvSpPr>
          <p:cNvPr id="161" name="Google Shape;161;p7"/>
          <p:cNvSpPr txBox="1">
            <a:spLocks noGrp="1"/>
          </p:cNvSpPr>
          <p:nvPr>
            <p:ph type="ft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162" name="Google Shape;162;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a:t>
            </a:fld>
            <a:endParaRPr/>
          </a:p>
        </p:txBody>
      </p:sp>
      <p:sp>
        <p:nvSpPr>
          <p:cNvPr id="163" name="Google Shape;163;p7"/>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dirty="0">
                <a:solidFill>
                  <a:schemeClr val="dk1"/>
                </a:solidFill>
                <a:latin typeface="Calibri"/>
                <a:ea typeface="Calibri"/>
                <a:cs typeface="Calibri"/>
                <a:sym typeface="Calibri"/>
              </a:rPr>
              <a:t>CO-PO Mapping</a:t>
            </a:r>
            <a:endParaRPr sz="3200" b="1" i="0" u="none" strike="noStrike" cap="none" dirty="0">
              <a:solidFill>
                <a:schemeClr val="dk1"/>
              </a:solidFill>
              <a:latin typeface="Calibri"/>
              <a:ea typeface="Calibri"/>
              <a:cs typeface="Calibri"/>
              <a:sym typeface="Calibri"/>
            </a:endParaRPr>
          </a:p>
        </p:txBody>
      </p:sp>
      <p:pic>
        <p:nvPicPr>
          <p:cNvPr id="164" name="Google Shape;164;p7" descr="E:\NIET\Project\xLogo11.png.pagespeed.ic.pydHLuCQEZ.png"/>
          <p:cNvPicPr preferRelativeResize="0"/>
          <p:nvPr/>
        </p:nvPicPr>
        <p:blipFill rotWithShape="1">
          <a:blip r:embed="rId3">
            <a:alphaModFix/>
          </a:blip>
          <a:srcRect/>
          <a:stretch/>
        </p:blipFill>
        <p:spPr>
          <a:xfrm>
            <a:off x="0" y="0"/>
            <a:ext cx="1447800" cy="817163"/>
          </a:xfrm>
          <a:prstGeom prst="rect">
            <a:avLst/>
          </a:prstGeom>
          <a:noFill/>
          <a:ln>
            <a:noFill/>
          </a:ln>
        </p:spPr>
      </p:pic>
      <p:sp>
        <p:nvSpPr>
          <p:cNvPr id="165" name="Google Shape;165;p7"/>
          <p:cNvSpPr/>
          <p:nvPr/>
        </p:nvSpPr>
        <p:spPr>
          <a:xfrm>
            <a:off x="505692" y="1423945"/>
            <a:ext cx="8229600"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b="1" dirty="0">
                <a:solidFill>
                  <a:schemeClr val="dk1"/>
                </a:solidFill>
                <a:latin typeface="Calibri"/>
                <a:ea typeface="Calibri"/>
                <a:cs typeface="Calibri"/>
                <a:sym typeface="Calibri"/>
              </a:rPr>
              <a:t>CO-PO correlation matrix of Data Structure (KCS 301)</a:t>
            </a:r>
            <a:endParaRPr sz="2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193439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A701E0-02B1-4F49-83BA-66A61CC797EB}"/>
              </a:ext>
            </a:extLst>
          </p:cNvPr>
          <p:cNvSpPr>
            <a:spLocks noGrp="1"/>
          </p:cNvSpPr>
          <p:nvPr>
            <p:ph type="dt" sz="half" idx="10"/>
          </p:nvPr>
        </p:nvSpPr>
        <p:spPr>
          <a:xfrm>
            <a:off x="482600" y="6356350"/>
            <a:ext cx="2057400" cy="365125"/>
          </a:xfrm>
        </p:spPr>
        <p:txBody>
          <a:bodyPr vert="horz" lIns="91440" tIns="45720" rIns="91440" bIns="45720" rtlCol="0" anchor="ctr">
            <a:normAutofit/>
          </a:bodyPr>
          <a:lstStyle/>
          <a:p>
            <a:pPr>
              <a:spcAft>
                <a:spcPts val="600"/>
              </a:spcAft>
            </a:pPr>
            <a:fld id="{60C77595-88CF-48A1-84DC-C2FE2D4B83FD}" type="datetime1">
              <a:rPr lang="en-US" kern="1200" smtClean="0">
                <a:solidFill>
                  <a:schemeClr val="tx1">
                    <a:tint val="75000"/>
                  </a:schemeClr>
                </a:solidFill>
                <a:latin typeface="+mn-lt"/>
                <a:ea typeface="+mn-ea"/>
                <a:cs typeface="+mn-cs"/>
              </a:rPr>
              <a:t>8/2/2022</a:t>
            </a:fld>
            <a:endParaRPr lang="en-US" kern="1200">
              <a:solidFill>
                <a:schemeClr val="tx1">
                  <a:tint val="75000"/>
                </a:schemeClr>
              </a:solidFill>
              <a:latin typeface="+mn-lt"/>
              <a:ea typeface="+mn-ea"/>
              <a:cs typeface="+mn-cs"/>
            </a:endParaRPr>
          </a:p>
        </p:txBody>
      </p:sp>
      <p:sp>
        <p:nvSpPr>
          <p:cNvPr id="5" name="Footer Placeholder 4">
            <a:extLst>
              <a:ext uri="{FF2B5EF4-FFF2-40B4-BE49-F238E27FC236}">
                <a16:creationId xmlns:a16="http://schemas.microsoft.com/office/drawing/2014/main" id="{98C0B904-0592-428C-959B-1A86FE4F2B66}"/>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900" kern="1200">
                <a:solidFill>
                  <a:schemeClr val="tx1">
                    <a:tint val="75000"/>
                  </a:schemeClr>
                </a:solidFill>
                <a:latin typeface="+mn-lt"/>
                <a:ea typeface="+mn-ea"/>
                <a:cs typeface="+mn-cs"/>
              </a:rPr>
              <a:t>Tamanna       ACSE-0301 and DS               Unit -1</a:t>
            </a:r>
          </a:p>
        </p:txBody>
      </p:sp>
      <p:sp>
        <p:nvSpPr>
          <p:cNvPr id="6" name="Slide Number Placeholder 5">
            <a:extLst>
              <a:ext uri="{FF2B5EF4-FFF2-40B4-BE49-F238E27FC236}">
                <a16:creationId xmlns:a16="http://schemas.microsoft.com/office/drawing/2014/main" id="{9F225DCD-CA05-47C8-BAD6-7FACB3A12AF4}"/>
              </a:ext>
            </a:extLst>
          </p:cNvPr>
          <p:cNvSpPr>
            <a:spLocks noGrp="1"/>
          </p:cNvSpPr>
          <p:nvPr>
            <p:ph type="sldNum" sz="quarter" idx="12"/>
          </p:nvPr>
        </p:nvSpPr>
        <p:spPr>
          <a:xfrm>
            <a:off x="6603999"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120</a:t>
            </a:fld>
            <a:endParaRPr lang="en-US" kern="1200">
              <a:solidFill>
                <a:schemeClr val="tx1">
                  <a:tint val="75000"/>
                </a:schemeClr>
              </a:solidFill>
              <a:latin typeface="+mn-lt"/>
              <a:ea typeface="+mn-ea"/>
              <a:cs typeface="+mn-cs"/>
            </a:endParaRPr>
          </a:p>
        </p:txBody>
      </p:sp>
      <p:pic>
        <p:nvPicPr>
          <p:cNvPr id="7170" name="Picture 2" descr="P  L  R SWAP THE ELEMENTS P  R  L 5 3 4 2 1 7 0 9 6 8 5 3 4 2 1 0 7 9 6 8 ">
            <a:extLst>
              <a:ext uri="{FF2B5EF4-FFF2-40B4-BE49-F238E27FC236}">
                <a16:creationId xmlns:a16="http://schemas.microsoft.com/office/drawing/2014/main" id="{E87E3CFA-C441-4FBB-B41C-5528C18C10B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7955" y="947057"/>
            <a:ext cx="7883273" cy="526747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 name="Google Shape;838;geb779e359d_0_219">
            <a:extLst>
              <a:ext uri="{FF2B5EF4-FFF2-40B4-BE49-F238E27FC236}">
                <a16:creationId xmlns:a16="http://schemas.microsoft.com/office/drawing/2014/main" id="{DBD5D16C-AF98-9FF3-B674-4662EE2D2C42}"/>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1824A832-1F40-1900-84DA-C03A5207361B}"/>
              </a:ext>
            </a:extLst>
          </p:cNvPr>
          <p:cNvPicPr>
            <a:picLocks noChangeAspect="1"/>
          </p:cNvPicPr>
          <p:nvPr/>
        </p:nvPicPr>
        <p:blipFill>
          <a:blip r:embed="rId3"/>
          <a:stretch>
            <a:fillRect/>
          </a:stretch>
        </p:blipFill>
        <p:spPr>
          <a:xfrm>
            <a:off x="0" y="0"/>
            <a:ext cx="1371600" cy="847725"/>
          </a:xfrm>
          <a:prstGeom prst="rect">
            <a:avLst/>
          </a:prstGeom>
        </p:spPr>
      </p:pic>
    </p:spTree>
    <p:extLst>
      <p:ext uri="{BB962C8B-B14F-4D97-AF65-F5344CB8AC3E}">
        <p14:creationId xmlns:p14="http://schemas.microsoft.com/office/powerpoint/2010/main" val="450171152"/>
      </p:ext>
    </p:extLst>
  </p:cSld>
  <p:clrMapOvr>
    <a:overrideClrMapping bg1="lt1" tx1="dk1" bg2="lt2" tx2="dk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138D65C-797D-4655-B035-BE6170C8DA6E}"/>
              </a:ext>
            </a:extLst>
          </p:cNvPr>
          <p:cNvSpPr>
            <a:spLocks noGrp="1"/>
          </p:cNvSpPr>
          <p:nvPr>
            <p:ph type="dt" sz="half" idx="10"/>
          </p:nvPr>
        </p:nvSpPr>
        <p:spPr>
          <a:xfrm>
            <a:off x="482600" y="6356350"/>
            <a:ext cx="2057400" cy="365125"/>
          </a:xfrm>
        </p:spPr>
        <p:txBody>
          <a:bodyPr vert="horz" lIns="91440" tIns="45720" rIns="91440" bIns="45720" rtlCol="0" anchor="ctr">
            <a:normAutofit/>
          </a:bodyPr>
          <a:lstStyle/>
          <a:p>
            <a:pPr>
              <a:spcAft>
                <a:spcPts val="600"/>
              </a:spcAft>
            </a:pPr>
            <a:fld id="{DB7B653D-9726-4812-9909-CF02E2DCFE13}" type="datetime1">
              <a:rPr lang="en-US" kern="1200" smtClean="0">
                <a:solidFill>
                  <a:schemeClr val="tx1">
                    <a:tint val="75000"/>
                  </a:schemeClr>
                </a:solidFill>
                <a:latin typeface="+mn-lt"/>
                <a:ea typeface="+mn-ea"/>
                <a:cs typeface="+mn-cs"/>
              </a:rPr>
              <a:t>8/2/2022</a:t>
            </a:fld>
            <a:endParaRPr lang="en-US" kern="1200">
              <a:solidFill>
                <a:schemeClr val="tx1">
                  <a:tint val="75000"/>
                </a:schemeClr>
              </a:solidFill>
              <a:latin typeface="+mn-lt"/>
              <a:ea typeface="+mn-ea"/>
              <a:cs typeface="+mn-cs"/>
            </a:endParaRPr>
          </a:p>
        </p:txBody>
      </p:sp>
      <p:sp>
        <p:nvSpPr>
          <p:cNvPr id="5" name="Footer Placeholder 4">
            <a:extLst>
              <a:ext uri="{FF2B5EF4-FFF2-40B4-BE49-F238E27FC236}">
                <a16:creationId xmlns:a16="http://schemas.microsoft.com/office/drawing/2014/main" id="{2045485D-36ED-4854-AAB3-598E713F243C}"/>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900" kern="1200">
                <a:solidFill>
                  <a:schemeClr val="tx1">
                    <a:tint val="75000"/>
                  </a:schemeClr>
                </a:solidFill>
                <a:latin typeface="+mn-lt"/>
                <a:ea typeface="+mn-ea"/>
                <a:cs typeface="+mn-cs"/>
              </a:rPr>
              <a:t>Tamanna       ACSE-0301 and DS               Unit -1</a:t>
            </a:r>
          </a:p>
        </p:txBody>
      </p:sp>
      <p:sp>
        <p:nvSpPr>
          <p:cNvPr id="6" name="Slide Number Placeholder 5">
            <a:extLst>
              <a:ext uri="{FF2B5EF4-FFF2-40B4-BE49-F238E27FC236}">
                <a16:creationId xmlns:a16="http://schemas.microsoft.com/office/drawing/2014/main" id="{5C652DA0-5F06-4440-A9A6-BF17D5DC73D5}"/>
              </a:ext>
            </a:extLst>
          </p:cNvPr>
          <p:cNvSpPr>
            <a:spLocks noGrp="1"/>
          </p:cNvSpPr>
          <p:nvPr>
            <p:ph type="sldNum" sz="quarter" idx="12"/>
          </p:nvPr>
        </p:nvSpPr>
        <p:spPr>
          <a:xfrm>
            <a:off x="6603999"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121</a:t>
            </a:fld>
            <a:endParaRPr lang="en-US" kern="1200">
              <a:solidFill>
                <a:schemeClr val="tx1">
                  <a:tint val="75000"/>
                </a:schemeClr>
              </a:solidFill>
              <a:latin typeface="+mn-lt"/>
              <a:ea typeface="+mn-ea"/>
              <a:cs typeface="+mn-cs"/>
            </a:endParaRPr>
          </a:p>
        </p:txBody>
      </p:sp>
      <p:pic>
        <p:nvPicPr>
          <p:cNvPr id="8194" name="Picture 2" descr="P &gt; R &gt; L 0 3 4 2 1 5 7 9 6 8 0 3 4 2 1 5 7 9 6 8 ">
            <a:extLst>
              <a:ext uri="{FF2B5EF4-FFF2-40B4-BE49-F238E27FC236}">
                <a16:creationId xmlns:a16="http://schemas.microsoft.com/office/drawing/2014/main" id="{1D27BA21-5392-4332-9EC7-0A3CE3FA6A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7956" y="990600"/>
            <a:ext cx="8068330" cy="522393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Google Shape;838;geb779e359d_0_219">
            <a:extLst>
              <a:ext uri="{FF2B5EF4-FFF2-40B4-BE49-F238E27FC236}">
                <a16:creationId xmlns:a16="http://schemas.microsoft.com/office/drawing/2014/main" id="{02541464-8201-00E8-F9FA-FFE346E04033}"/>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FF9A9C09-7194-3762-E9FC-D8F8F6FA4F0A}"/>
              </a:ext>
            </a:extLst>
          </p:cNvPr>
          <p:cNvPicPr>
            <a:picLocks noChangeAspect="1"/>
          </p:cNvPicPr>
          <p:nvPr/>
        </p:nvPicPr>
        <p:blipFill>
          <a:blip r:embed="rId3"/>
          <a:stretch>
            <a:fillRect/>
          </a:stretch>
        </p:blipFill>
        <p:spPr>
          <a:xfrm>
            <a:off x="0" y="1057"/>
            <a:ext cx="1371600" cy="847725"/>
          </a:xfrm>
          <a:prstGeom prst="rect">
            <a:avLst/>
          </a:prstGeom>
        </p:spPr>
      </p:pic>
    </p:spTree>
    <p:extLst>
      <p:ext uri="{BB962C8B-B14F-4D97-AF65-F5344CB8AC3E}">
        <p14:creationId xmlns:p14="http://schemas.microsoft.com/office/powerpoint/2010/main" val="2712878126"/>
      </p:ext>
    </p:extLst>
  </p:cSld>
  <p:clrMapOvr>
    <a:overrideClrMapping bg1="lt1" tx1="dk1" bg2="lt2" tx2="dk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F61E1AA-01D2-4797-ACB3-76F8DDEB8C7B}"/>
              </a:ext>
            </a:extLst>
          </p:cNvPr>
          <p:cNvSpPr>
            <a:spLocks noGrp="1"/>
          </p:cNvSpPr>
          <p:nvPr>
            <p:ph type="dt" sz="half" idx="10"/>
          </p:nvPr>
        </p:nvSpPr>
        <p:spPr>
          <a:xfrm>
            <a:off x="482600" y="6356350"/>
            <a:ext cx="2057400" cy="365125"/>
          </a:xfrm>
        </p:spPr>
        <p:txBody>
          <a:bodyPr vert="horz" lIns="91440" tIns="45720" rIns="91440" bIns="45720" rtlCol="0" anchor="ctr">
            <a:normAutofit/>
          </a:bodyPr>
          <a:lstStyle/>
          <a:p>
            <a:pPr>
              <a:spcAft>
                <a:spcPts val="600"/>
              </a:spcAft>
            </a:pPr>
            <a:fld id="{1D2A7E2C-1DF4-436F-A415-CEBA69431AA8}" type="datetime1">
              <a:rPr lang="en-US" kern="1200" smtClean="0">
                <a:solidFill>
                  <a:schemeClr val="tx1">
                    <a:tint val="75000"/>
                  </a:schemeClr>
                </a:solidFill>
                <a:latin typeface="+mn-lt"/>
                <a:ea typeface="+mn-ea"/>
                <a:cs typeface="+mn-cs"/>
              </a:rPr>
              <a:t>8/2/2022</a:t>
            </a:fld>
            <a:endParaRPr lang="en-US" kern="1200">
              <a:solidFill>
                <a:schemeClr val="tx1">
                  <a:tint val="75000"/>
                </a:schemeClr>
              </a:solidFill>
              <a:latin typeface="+mn-lt"/>
              <a:ea typeface="+mn-ea"/>
              <a:cs typeface="+mn-cs"/>
            </a:endParaRPr>
          </a:p>
        </p:txBody>
      </p:sp>
      <p:sp>
        <p:nvSpPr>
          <p:cNvPr id="5" name="Footer Placeholder 4">
            <a:extLst>
              <a:ext uri="{FF2B5EF4-FFF2-40B4-BE49-F238E27FC236}">
                <a16:creationId xmlns:a16="http://schemas.microsoft.com/office/drawing/2014/main" id="{6EDFB256-6476-41B4-B4FF-1814DDCC8891}"/>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900" kern="1200">
                <a:solidFill>
                  <a:schemeClr val="tx1">
                    <a:tint val="75000"/>
                  </a:schemeClr>
                </a:solidFill>
                <a:latin typeface="+mn-lt"/>
                <a:ea typeface="+mn-ea"/>
                <a:cs typeface="+mn-cs"/>
              </a:rPr>
              <a:t>Tamanna       ACSE-0301 and DS               Unit -1</a:t>
            </a:r>
          </a:p>
        </p:txBody>
      </p:sp>
      <p:sp>
        <p:nvSpPr>
          <p:cNvPr id="6" name="Slide Number Placeholder 5">
            <a:extLst>
              <a:ext uri="{FF2B5EF4-FFF2-40B4-BE49-F238E27FC236}">
                <a16:creationId xmlns:a16="http://schemas.microsoft.com/office/drawing/2014/main" id="{66C44C87-54D6-468F-B3A3-F43ABD8E6BFF}"/>
              </a:ext>
            </a:extLst>
          </p:cNvPr>
          <p:cNvSpPr>
            <a:spLocks noGrp="1"/>
          </p:cNvSpPr>
          <p:nvPr>
            <p:ph type="sldNum" sz="quarter" idx="12"/>
          </p:nvPr>
        </p:nvSpPr>
        <p:spPr>
          <a:xfrm>
            <a:off x="6603999"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122</a:t>
            </a:fld>
            <a:endParaRPr lang="en-US" kern="1200">
              <a:solidFill>
                <a:schemeClr val="tx1">
                  <a:tint val="75000"/>
                </a:schemeClr>
              </a:solidFill>
              <a:latin typeface="+mn-lt"/>
              <a:ea typeface="+mn-ea"/>
              <a:cs typeface="+mn-cs"/>
            </a:endParaRPr>
          </a:p>
        </p:txBody>
      </p:sp>
      <p:pic>
        <p:nvPicPr>
          <p:cNvPr id="9218" name="Picture 2" descr="P  L  R  P  L  R ITERATION-2 SWAP THE ELEMENTS 0 1 4 2 3 5 7 6 9 8 0 3 4 2 1 5 7 9 6 8 ">
            <a:extLst>
              <a:ext uri="{FF2B5EF4-FFF2-40B4-BE49-F238E27FC236}">
                <a16:creationId xmlns:a16="http://schemas.microsoft.com/office/drawing/2014/main" id="{5BB10ADA-2CBF-4FC8-9942-D2C97BAA083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7957" y="725709"/>
            <a:ext cx="7428086"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 name="Google Shape;838;geb779e359d_0_219">
            <a:extLst>
              <a:ext uri="{FF2B5EF4-FFF2-40B4-BE49-F238E27FC236}">
                <a16:creationId xmlns:a16="http://schemas.microsoft.com/office/drawing/2014/main" id="{558C57DC-F1BA-2C31-D8F2-F2EAABB0C4AA}"/>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919C8883-E755-BCBB-F1F2-FE60DCEBE215}"/>
              </a:ext>
            </a:extLst>
          </p:cNvPr>
          <p:cNvPicPr>
            <a:picLocks noChangeAspect="1"/>
          </p:cNvPicPr>
          <p:nvPr/>
        </p:nvPicPr>
        <p:blipFill>
          <a:blip r:embed="rId3"/>
          <a:stretch>
            <a:fillRect/>
          </a:stretch>
        </p:blipFill>
        <p:spPr>
          <a:xfrm>
            <a:off x="-69850" y="0"/>
            <a:ext cx="1441450" cy="847725"/>
          </a:xfrm>
          <a:prstGeom prst="rect">
            <a:avLst/>
          </a:prstGeom>
        </p:spPr>
      </p:pic>
    </p:spTree>
    <p:extLst>
      <p:ext uri="{BB962C8B-B14F-4D97-AF65-F5344CB8AC3E}">
        <p14:creationId xmlns:p14="http://schemas.microsoft.com/office/powerpoint/2010/main" val="2754559627"/>
      </p:ext>
    </p:extLst>
  </p:cSld>
  <p:clrMapOvr>
    <a:overrideClrMapping bg1="lt1" tx1="dk1" bg2="lt2" tx2="dk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3448F1-2805-438E-B7C9-8B686706B409}"/>
              </a:ext>
            </a:extLst>
          </p:cNvPr>
          <p:cNvSpPr>
            <a:spLocks noGrp="1"/>
          </p:cNvSpPr>
          <p:nvPr>
            <p:ph type="dt" sz="half" idx="10"/>
          </p:nvPr>
        </p:nvSpPr>
        <p:spPr>
          <a:xfrm>
            <a:off x="482600" y="6356350"/>
            <a:ext cx="2057400" cy="365125"/>
          </a:xfrm>
        </p:spPr>
        <p:txBody>
          <a:bodyPr vert="horz" lIns="91440" tIns="45720" rIns="91440" bIns="45720" rtlCol="0" anchor="ctr">
            <a:normAutofit/>
          </a:bodyPr>
          <a:lstStyle/>
          <a:p>
            <a:pPr>
              <a:spcAft>
                <a:spcPts val="600"/>
              </a:spcAft>
            </a:pPr>
            <a:fld id="{F69DF0D3-24E6-44EF-981B-94C5895C134D}" type="datetime1">
              <a:rPr lang="en-US" kern="1200" smtClean="0">
                <a:solidFill>
                  <a:schemeClr val="tx1">
                    <a:tint val="75000"/>
                  </a:schemeClr>
                </a:solidFill>
                <a:latin typeface="+mn-lt"/>
                <a:ea typeface="+mn-ea"/>
                <a:cs typeface="+mn-cs"/>
              </a:rPr>
              <a:t>8/2/2022</a:t>
            </a:fld>
            <a:endParaRPr lang="en-US" kern="1200">
              <a:solidFill>
                <a:schemeClr val="tx1">
                  <a:tint val="75000"/>
                </a:schemeClr>
              </a:solidFill>
              <a:latin typeface="+mn-lt"/>
              <a:ea typeface="+mn-ea"/>
              <a:cs typeface="+mn-cs"/>
            </a:endParaRPr>
          </a:p>
        </p:txBody>
      </p:sp>
      <p:sp>
        <p:nvSpPr>
          <p:cNvPr id="5" name="Footer Placeholder 4">
            <a:extLst>
              <a:ext uri="{FF2B5EF4-FFF2-40B4-BE49-F238E27FC236}">
                <a16:creationId xmlns:a16="http://schemas.microsoft.com/office/drawing/2014/main" id="{A3E037F3-A978-4CEC-ADE6-31323CAB2774}"/>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900" kern="1200">
                <a:solidFill>
                  <a:schemeClr val="tx1">
                    <a:tint val="75000"/>
                  </a:schemeClr>
                </a:solidFill>
                <a:latin typeface="+mn-lt"/>
                <a:ea typeface="+mn-ea"/>
                <a:cs typeface="+mn-cs"/>
              </a:rPr>
              <a:t>Tamanna       ACSE-0301 and DS               Unit -1</a:t>
            </a:r>
          </a:p>
        </p:txBody>
      </p:sp>
      <p:sp>
        <p:nvSpPr>
          <p:cNvPr id="6" name="Slide Number Placeholder 5">
            <a:extLst>
              <a:ext uri="{FF2B5EF4-FFF2-40B4-BE49-F238E27FC236}">
                <a16:creationId xmlns:a16="http://schemas.microsoft.com/office/drawing/2014/main" id="{76C9D5F3-3613-48C6-9965-91CD8BD4B051}"/>
              </a:ext>
            </a:extLst>
          </p:cNvPr>
          <p:cNvSpPr>
            <a:spLocks noGrp="1"/>
          </p:cNvSpPr>
          <p:nvPr>
            <p:ph type="sldNum" sz="quarter" idx="12"/>
          </p:nvPr>
        </p:nvSpPr>
        <p:spPr>
          <a:xfrm>
            <a:off x="6603999"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123</a:t>
            </a:fld>
            <a:endParaRPr lang="en-US" kern="1200">
              <a:solidFill>
                <a:schemeClr val="tx1">
                  <a:tint val="75000"/>
                </a:schemeClr>
              </a:solidFill>
              <a:latin typeface="+mn-lt"/>
              <a:ea typeface="+mn-ea"/>
              <a:cs typeface="+mn-cs"/>
            </a:endParaRPr>
          </a:p>
        </p:txBody>
      </p:sp>
      <p:pic>
        <p:nvPicPr>
          <p:cNvPr id="10242" name="Picture 2" descr="P  L  R  P  L  R SWAP THE ELEMENTS 0 1 4 2 3 5 6 7 9 8 0 1 2 4 3 5 6 7 9 8 ">
            <a:extLst>
              <a:ext uri="{FF2B5EF4-FFF2-40B4-BE49-F238E27FC236}">
                <a16:creationId xmlns:a16="http://schemas.microsoft.com/office/drawing/2014/main" id="{040281C2-2B28-4622-A9E3-37C81963DC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2270" y="849691"/>
            <a:ext cx="7428086" cy="515861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Google Shape;838;geb779e359d_0_219">
            <a:extLst>
              <a:ext uri="{FF2B5EF4-FFF2-40B4-BE49-F238E27FC236}">
                <a16:creationId xmlns:a16="http://schemas.microsoft.com/office/drawing/2014/main" id="{529B4AC3-03B7-CBD1-E712-28F803D19853}"/>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43236ACB-BC1B-49DE-0CB7-B57921C78A0B}"/>
              </a:ext>
            </a:extLst>
          </p:cNvPr>
          <p:cNvPicPr>
            <a:picLocks noChangeAspect="1"/>
          </p:cNvPicPr>
          <p:nvPr/>
        </p:nvPicPr>
        <p:blipFill>
          <a:blip r:embed="rId3"/>
          <a:stretch>
            <a:fillRect/>
          </a:stretch>
        </p:blipFill>
        <p:spPr>
          <a:xfrm>
            <a:off x="0" y="12095"/>
            <a:ext cx="1371600" cy="847725"/>
          </a:xfrm>
          <a:prstGeom prst="rect">
            <a:avLst/>
          </a:prstGeom>
        </p:spPr>
      </p:pic>
    </p:spTree>
    <p:extLst>
      <p:ext uri="{BB962C8B-B14F-4D97-AF65-F5344CB8AC3E}">
        <p14:creationId xmlns:p14="http://schemas.microsoft.com/office/powerpoint/2010/main" val="1738332296"/>
      </p:ext>
    </p:extLst>
  </p:cSld>
  <p:clrMapOvr>
    <a:overrideClrMapping bg1="lt1" tx1="dk1" bg2="lt2" tx2="dk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3A5EE9C-5B24-4D45-9FEA-ED4A455260E2}"/>
              </a:ext>
            </a:extLst>
          </p:cNvPr>
          <p:cNvSpPr>
            <a:spLocks noGrp="1"/>
          </p:cNvSpPr>
          <p:nvPr>
            <p:ph type="dt" sz="half" idx="10"/>
          </p:nvPr>
        </p:nvSpPr>
        <p:spPr>
          <a:xfrm>
            <a:off x="482600" y="6356350"/>
            <a:ext cx="2057400" cy="365125"/>
          </a:xfrm>
        </p:spPr>
        <p:txBody>
          <a:bodyPr vert="horz" lIns="91440" tIns="45720" rIns="91440" bIns="45720" rtlCol="0" anchor="ctr">
            <a:normAutofit/>
          </a:bodyPr>
          <a:lstStyle/>
          <a:p>
            <a:pPr>
              <a:spcAft>
                <a:spcPts val="600"/>
              </a:spcAft>
            </a:pPr>
            <a:fld id="{3B5F4287-4D7B-472B-8F07-3C4FA2787687}" type="datetime1">
              <a:rPr lang="en-US" kern="1200" smtClean="0">
                <a:solidFill>
                  <a:schemeClr val="tx1">
                    <a:tint val="75000"/>
                  </a:schemeClr>
                </a:solidFill>
                <a:latin typeface="+mn-lt"/>
                <a:ea typeface="+mn-ea"/>
                <a:cs typeface="+mn-cs"/>
              </a:rPr>
              <a:t>8/2/2022</a:t>
            </a:fld>
            <a:endParaRPr lang="en-US" kern="1200">
              <a:solidFill>
                <a:schemeClr val="tx1">
                  <a:tint val="75000"/>
                </a:schemeClr>
              </a:solidFill>
              <a:latin typeface="+mn-lt"/>
              <a:ea typeface="+mn-ea"/>
              <a:cs typeface="+mn-cs"/>
            </a:endParaRPr>
          </a:p>
        </p:txBody>
      </p:sp>
      <p:sp>
        <p:nvSpPr>
          <p:cNvPr id="5" name="Footer Placeholder 4">
            <a:extLst>
              <a:ext uri="{FF2B5EF4-FFF2-40B4-BE49-F238E27FC236}">
                <a16:creationId xmlns:a16="http://schemas.microsoft.com/office/drawing/2014/main" id="{BDA07D2C-5765-499F-BD02-5A8824D0BCA5}"/>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900" kern="1200">
                <a:solidFill>
                  <a:schemeClr val="tx1">
                    <a:tint val="75000"/>
                  </a:schemeClr>
                </a:solidFill>
                <a:latin typeface="+mn-lt"/>
                <a:ea typeface="+mn-ea"/>
                <a:cs typeface="+mn-cs"/>
              </a:rPr>
              <a:t>Tamanna       ACSE-0301 and DS               Unit -1</a:t>
            </a:r>
          </a:p>
        </p:txBody>
      </p:sp>
      <p:sp>
        <p:nvSpPr>
          <p:cNvPr id="6" name="Slide Number Placeholder 5">
            <a:extLst>
              <a:ext uri="{FF2B5EF4-FFF2-40B4-BE49-F238E27FC236}">
                <a16:creationId xmlns:a16="http://schemas.microsoft.com/office/drawing/2014/main" id="{F3C08F3A-5526-4D76-9475-A68A3E8E9EFC}"/>
              </a:ext>
            </a:extLst>
          </p:cNvPr>
          <p:cNvSpPr>
            <a:spLocks noGrp="1"/>
          </p:cNvSpPr>
          <p:nvPr>
            <p:ph type="sldNum" sz="quarter" idx="12"/>
          </p:nvPr>
        </p:nvSpPr>
        <p:spPr>
          <a:xfrm>
            <a:off x="6603999"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124</a:t>
            </a:fld>
            <a:endParaRPr lang="en-US" kern="1200">
              <a:solidFill>
                <a:schemeClr val="tx1">
                  <a:tint val="75000"/>
                </a:schemeClr>
              </a:solidFill>
              <a:latin typeface="+mn-lt"/>
              <a:ea typeface="+mn-ea"/>
              <a:cs typeface="+mn-cs"/>
            </a:endParaRPr>
          </a:p>
        </p:txBody>
      </p:sp>
      <p:pic>
        <p:nvPicPr>
          <p:cNvPr id="11266" name="Picture 2" descr="SWAP THE ELEMENTS 5 6 7 9 8 0 1 2 4 3 5 6 7 8 9 0 1 2 3 4 ">
            <a:extLst>
              <a:ext uri="{FF2B5EF4-FFF2-40B4-BE49-F238E27FC236}">
                <a16:creationId xmlns:a16="http://schemas.microsoft.com/office/drawing/2014/main" id="{D2179177-AD34-42CC-B3A8-81B1BA2A14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97441" y="981389"/>
            <a:ext cx="7428086" cy="522393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 name="Google Shape;838;geb779e359d_0_219">
            <a:extLst>
              <a:ext uri="{FF2B5EF4-FFF2-40B4-BE49-F238E27FC236}">
                <a16:creationId xmlns:a16="http://schemas.microsoft.com/office/drawing/2014/main" id="{4553263C-BC4A-1BDF-BB2E-0EDEDAA83AF3}"/>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358C2ADF-0A49-C981-E394-1786512A37A8}"/>
              </a:ext>
            </a:extLst>
          </p:cNvPr>
          <p:cNvPicPr>
            <a:picLocks noChangeAspect="1"/>
          </p:cNvPicPr>
          <p:nvPr/>
        </p:nvPicPr>
        <p:blipFill>
          <a:blip r:embed="rId3"/>
          <a:stretch>
            <a:fillRect/>
          </a:stretch>
        </p:blipFill>
        <p:spPr>
          <a:xfrm>
            <a:off x="0" y="0"/>
            <a:ext cx="1581150" cy="847725"/>
          </a:xfrm>
          <a:prstGeom prst="rect">
            <a:avLst/>
          </a:prstGeom>
        </p:spPr>
      </p:pic>
    </p:spTree>
    <p:extLst>
      <p:ext uri="{BB962C8B-B14F-4D97-AF65-F5344CB8AC3E}">
        <p14:creationId xmlns:p14="http://schemas.microsoft.com/office/powerpoint/2010/main" val="3838710879"/>
      </p:ext>
    </p:extLst>
  </p:cSld>
  <p:clrMapOvr>
    <a:overrideClrMapping bg1="lt1" tx1="dk1" bg2="lt2" tx2="dk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eb779e359d_0_228"/>
          <p:cNvSpPr txBox="1">
            <a:spLocks noGrp="1"/>
          </p:cNvSpPr>
          <p:nvPr>
            <p:ph idx="1"/>
          </p:nvPr>
        </p:nvSpPr>
        <p:spPr>
          <a:xfrm>
            <a:off x="381000" y="817163"/>
            <a:ext cx="7977300" cy="5539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200"/>
              <a:buNone/>
            </a:pPr>
            <a:endParaRPr sz="2200"/>
          </a:p>
          <a:p>
            <a:pPr marL="342900" lvl="0" indent="-203200" algn="l" rtl="0">
              <a:spcBef>
                <a:spcPts val="440"/>
              </a:spcBef>
              <a:spcAft>
                <a:spcPts val="0"/>
              </a:spcAft>
              <a:buClr>
                <a:schemeClr val="dk1"/>
              </a:buClr>
              <a:buSzPts val="2200"/>
              <a:buNone/>
            </a:pPr>
            <a:endParaRPr sz="2200"/>
          </a:p>
          <a:p>
            <a:pPr marL="342900" lvl="0" indent="-203200" algn="l" rtl="0">
              <a:spcBef>
                <a:spcPts val="440"/>
              </a:spcBef>
              <a:spcAft>
                <a:spcPts val="0"/>
              </a:spcAft>
              <a:buClr>
                <a:schemeClr val="dk1"/>
              </a:buClr>
              <a:buSzPts val="2200"/>
              <a:buNone/>
            </a:pPr>
            <a:endParaRPr sz="2200"/>
          </a:p>
        </p:txBody>
      </p:sp>
      <p:sp>
        <p:nvSpPr>
          <p:cNvPr id="846" name="Google Shape;846;geb779e359d_0_228"/>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3083C3C-3729-44C8-B604-E7D12AA4BCEA}" type="datetime1">
              <a:rPr lang="en-US" smtClean="0"/>
              <a:t>8/2/2022</a:t>
            </a:fld>
            <a:endParaRPr/>
          </a:p>
        </p:txBody>
      </p:sp>
      <p:sp>
        <p:nvSpPr>
          <p:cNvPr id="850" name="Google Shape;850;geb779e359d_0_228"/>
          <p:cNvSpPr txBox="1">
            <a:spLocks noGrp="1"/>
          </p:cNvSpPr>
          <p:nvPr>
            <p:ph type="ftr" sz="quarter" idx="11"/>
          </p:nvPr>
        </p:nvSpPr>
        <p:spPr>
          <a:xfrm>
            <a:off x="2514600" y="6356350"/>
            <a:ext cx="5029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847" name="Google Shape;847;geb779e359d_0_22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125</a:t>
            </a:fld>
            <a:endParaRPr/>
          </a:p>
        </p:txBody>
      </p:sp>
      <p:sp>
        <p:nvSpPr>
          <p:cNvPr id="848" name="Google Shape;848;geb779e359d_0_228"/>
          <p:cNvSpPr txBox="1"/>
          <p:nvPr/>
        </p:nvSpPr>
        <p:spPr>
          <a:xfrm>
            <a:off x="1371600" y="1"/>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Daily Quiz</a:t>
            </a:r>
            <a:endParaRPr sz="3200" b="1" i="0" u="none" strike="noStrike" cap="none">
              <a:solidFill>
                <a:schemeClr val="dk1"/>
              </a:solidFill>
              <a:latin typeface="Calibri"/>
              <a:ea typeface="Calibri"/>
              <a:cs typeface="Calibri"/>
              <a:sym typeface="Calibri"/>
            </a:endParaRPr>
          </a:p>
        </p:txBody>
      </p:sp>
      <p:sp>
        <p:nvSpPr>
          <p:cNvPr id="851" name="Google Shape;851;geb779e359d_0_228"/>
          <p:cNvSpPr/>
          <p:nvPr/>
        </p:nvSpPr>
        <p:spPr>
          <a:xfrm>
            <a:off x="714348" y="1000108"/>
            <a:ext cx="7786800" cy="430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1</a:t>
            </a:r>
            <a:r>
              <a:rPr lang="en-US" sz="2200" b="0" i="0" u="none" strike="noStrike" cap="none">
                <a:solidFill>
                  <a:schemeClr val="dk1"/>
                </a:solidFill>
                <a:latin typeface="Calibri"/>
                <a:ea typeface="Calibri"/>
                <a:cs typeface="Calibri"/>
                <a:sym typeface="Calibri"/>
              </a:rPr>
              <a:t>. Where is linear searching used?</a:t>
            </a:r>
            <a:br>
              <a:rPr lang="en-US" sz="2200" b="0" i="0" u="none" strike="noStrike" cap="none">
                <a:solidFill>
                  <a:schemeClr val="dk1"/>
                </a:solidFill>
                <a:latin typeface="Calibri"/>
                <a:ea typeface="Calibri"/>
                <a:cs typeface="Calibri"/>
                <a:sym typeface="Calibri"/>
              </a:rPr>
            </a:br>
            <a:r>
              <a:rPr lang="en-US" sz="2200" b="0" i="0" u="none" strike="noStrike" cap="none">
                <a:solidFill>
                  <a:schemeClr val="dk1"/>
                </a:solidFill>
                <a:latin typeface="Calibri"/>
                <a:ea typeface="Calibri"/>
                <a:cs typeface="Calibri"/>
                <a:sym typeface="Calibri"/>
              </a:rPr>
              <a:t>a) When the list has only a few elements</a:t>
            </a:r>
            <a:br>
              <a:rPr lang="en-US" sz="2200" b="0" i="0" u="none" strike="noStrike" cap="none">
                <a:solidFill>
                  <a:schemeClr val="dk1"/>
                </a:solidFill>
                <a:latin typeface="Calibri"/>
                <a:ea typeface="Calibri"/>
                <a:cs typeface="Calibri"/>
                <a:sym typeface="Calibri"/>
              </a:rPr>
            </a:br>
            <a:r>
              <a:rPr lang="en-US" sz="2200" b="0" i="0" u="none" strike="noStrike" cap="none">
                <a:solidFill>
                  <a:schemeClr val="dk1"/>
                </a:solidFill>
                <a:latin typeface="Calibri"/>
                <a:ea typeface="Calibri"/>
                <a:cs typeface="Calibri"/>
                <a:sym typeface="Calibri"/>
              </a:rPr>
              <a:t>b) When performing a single search in an unordered list</a:t>
            </a:r>
            <a:br>
              <a:rPr lang="en-US" sz="2200" b="0" i="0" u="none" strike="noStrike" cap="none">
                <a:solidFill>
                  <a:schemeClr val="dk1"/>
                </a:solidFill>
                <a:latin typeface="Calibri"/>
                <a:ea typeface="Calibri"/>
                <a:cs typeface="Calibri"/>
                <a:sym typeface="Calibri"/>
              </a:rPr>
            </a:br>
            <a:r>
              <a:rPr lang="en-US" sz="2200" b="0" i="0" u="none" strike="noStrike" cap="none">
                <a:solidFill>
                  <a:schemeClr val="dk1"/>
                </a:solidFill>
                <a:latin typeface="Calibri"/>
                <a:ea typeface="Calibri"/>
                <a:cs typeface="Calibri"/>
                <a:sym typeface="Calibri"/>
              </a:rPr>
              <a:t>c) Used all the time</a:t>
            </a:r>
            <a:br>
              <a:rPr lang="en-US" sz="2200" b="0" i="0" u="none" strike="noStrike" cap="none">
                <a:solidFill>
                  <a:schemeClr val="dk1"/>
                </a:solidFill>
                <a:latin typeface="Calibri"/>
                <a:ea typeface="Calibri"/>
                <a:cs typeface="Calibri"/>
                <a:sym typeface="Calibri"/>
              </a:rPr>
            </a:br>
            <a:r>
              <a:rPr lang="en-US" sz="2200" b="0" i="0" u="none" strike="noStrike" cap="none">
                <a:solidFill>
                  <a:schemeClr val="dk1"/>
                </a:solidFill>
                <a:latin typeface="Calibri"/>
                <a:ea typeface="Calibri"/>
                <a:cs typeface="Calibri"/>
                <a:sym typeface="Calibri"/>
              </a:rPr>
              <a:t>d</a:t>
            </a:r>
            <a:r>
              <a:rPr lang="en-US" sz="2200" b="1" i="0" u="none" strike="noStrike" cap="none">
                <a:solidFill>
                  <a:schemeClr val="dk1"/>
                </a:solidFill>
                <a:latin typeface="Calibri"/>
                <a:ea typeface="Calibri"/>
                <a:cs typeface="Calibri"/>
                <a:sym typeface="Calibri"/>
              </a:rPr>
              <a:t>) When the list has only a few elements and When performing a single search in an unordered list</a:t>
            </a:r>
            <a:br>
              <a:rPr lang="en-US" sz="2200" b="1" i="0" u="none" strike="noStrike" cap="none">
                <a:solidFill>
                  <a:schemeClr val="dk1"/>
                </a:solidFill>
                <a:latin typeface="Calibri"/>
                <a:ea typeface="Calibri"/>
                <a:cs typeface="Calibri"/>
                <a:sym typeface="Calibri"/>
              </a:rPr>
            </a:br>
            <a:endParaRPr sz="22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200">
                <a:solidFill>
                  <a:schemeClr val="dk1"/>
                </a:solidFill>
                <a:latin typeface="Calibri"/>
                <a:ea typeface="Calibri"/>
                <a:cs typeface="Calibri"/>
                <a:sym typeface="Calibri"/>
              </a:rPr>
              <a:t>2. </a:t>
            </a:r>
            <a:r>
              <a:rPr lang="en-US" sz="2400">
                <a:solidFill>
                  <a:schemeClr val="dk1"/>
                </a:solidFill>
                <a:latin typeface="Calibri"/>
                <a:ea typeface="Calibri"/>
                <a:cs typeface="Calibri"/>
                <a:sym typeface="Calibri"/>
              </a:rPr>
              <a:t> </a:t>
            </a:r>
            <a:r>
              <a:rPr lang="en-US" sz="2200">
                <a:solidFill>
                  <a:schemeClr val="dk1"/>
                </a:solidFill>
                <a:latin typeface="Calibri"/>
                <a:ea typeface="Calibri"/>
                <a:cs typeface="Calibri"/>
                <a:sym typeface="Calibri"/>
              </a:rPr>
              <a:t>What is the best case for linear search?</a:t>
            </a:r>
            <a:br>
              <a:rPr lang="en-US" sz="2200">
                <a:solidFill>
                  <a:schemeClr val="dk1"/>
                </a:solidFill>
                <a:latin typeface="Calibri"/>
                <a:ea typeface="Calibri"/>
                <a:cs typeface="Calibri"/>
                <a:sym typeface="Calibri"/>
              </a:rPr>
            </a:br>
            <a:r>
              <a:rPr lang="en-US" sz="2200">
                <a:solidFill>
                  <a:schemeClr val="dk1"/>
                </a:solidFill>
                <a:latin typeface="Calibri"/>
                <a:ea typeface="Calibri"/>
                <a:cs typeface="Calibri"/>
                <a:sym typeface="Calibri"/>
              </a:rPr>
              <a:t>a) O(nlogn)</a:t>
            </a:r>
            <a:br>
              <a:rPr lang="en-US" sz="2200">
                <a:solidFill>
                  <a:schemeClr val="dk1"/>
                </a:solidFill>
                <a:latin typeface="Calibri"/>
                <a:ea typeface="Calibri"/>
                <a:cs typeface="Calibri"/>
                <a:sym typeface="Calibri"/>
              </a:rPr>
            </a:br>
            <a:r>
              <a:rPr lang="en-US" sz="2200">
                <a:solidFill>
                  <a:schemeClr val="dk1"/>
                </a:solidFill>
                <a:latin typeface="Calibri"/>
                <a:ea typeface="Calibri"/>
                <a:cs typeface="Calibri"/>
                <a:sym typeface="Calibri"/>
              </a:rPr>
              <a:t>b) O(logn)</a:t>
            </a:r>
            <a:br>
              <a:rPr lang="en-US" sz="2200">
                <a:solidFill>
                  <a:schemeClr val="dk1"/>
                </a:solidFill>
                <a:latin typeface="Calibri"/>
                <a:ea typeface="Calibri"/>
                <a:cs typeface="Calibri"/>
                <a:sym typeface="Calibri"/>
              </a:rPr>
            </a:br>
            <a:r>
              <a:rPr lang="en-US" sz="2200" b="1">
                <a:solidFill>
                  <a:schemeClr val="dk1"/>
                </a:solidFill>
                <a:latin typeface="Calibri"/>
                <a:ea typeface="Calibri"/>
                <a:cs typeface="Calibri"/>
                <a:sym typeface="Calibri"/>
              </a:rPr>
              <a:t>c) O(n)</a:t>
            </a:r>
            <a:br>
              <a:rPr lang="en-US" sz="2200">
                <a:solidFill>
                  <a:schemeClr val="dk1"/>
                </a:solidFill>
                <a:latin typeface="Calibri"/>
                <a:ea typeface="Calibri"/>
                <a:cs typeface="Calibri"/>
                <a:sym typeface="Calibri"/>
              </a:rPr>
            </a:br>
            <a:r>
              <a:rPr lang="en-US" sz="2200">
                <a:solidFill>
                  <a:schemeClr val="dk1"/>
                </a:solidFill>
                <a:latin typeface="Calibri"/>
                <a:ea typeface="Calibri"/>
                <a:cs typeface="Calibri"/>
                <a:sym typeface="Calibri"/>
              </a:rPr>
              <a:t>d) O(1)</a:t>
            </a:r>
            <a:endParaRPr sz="2200" b="1">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B775A056-AB2C-DB56-9F6C-59D45EDB9EB9}"/>
              </a:ext>
            </a:extLst>
          </p:cNvPr>
          <p:cNvPicPr>
            <a:picLocks noChangeAspect="1"/>
          </p:cNvPicPr>
          <p:nvPr/>
        </p:nvPicPr>
        <p:blipFill>
          <a:blip r:embed="rId3"/>
          <a:stretch>
            <a:fillRect/>
          </a:stretch>
        </p:blipFill>
        <p:spPr>
          <a:xfrm>
            <a:off x="-4875" y="-25464"/>
            <a:ext cx="1376475" cy="847725"/>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geb779e359d_0_239"/>
          <p:cNvSpPr txBox="1">
            <a:spLocks noGrp="1"/>
          </p:cNvSpPr>
          <p:nvPr>
            <p:ph idx="1"/>
          </p:nvPr>
        </p:nvSpPr>
        <p:spPr>
          <a:xfrm>
            <a:off x="381000" y="817163"/>
            <a:ext cx="7977300" cy="5539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200"/>
              <a:buNone/>
            </a:pPr>
            <a:endParaRPr sz="2200"/>
          </a:p>
          <a:p>
            <a:pPr marL="342900" lvl="0" indent="-203200" algn="l" rtl="0">
              <a:spcBef>
                <a:spcPts val="440"/>
              </a:spcBef>
              <a:spcAft>
                <a:spcPts val="0"/>
              </a:spcAft>
              <a:buClr>
                <a:schemeClr val="dk1"/>
              </a:buClr>
              <a:buSzPts val="2200"/>
              <a:buNone/>
            </a:pPr>
            <a:endParaRPr sz="2200"/>
          </a:p>
          <a:p>
            <a:pPr marL="342900" lvl="0" indent="-203200" algn="l" rtl="0">
              <a:spcBef>
                <a:spcPts val="440"/>
              </a:spcBef>
              <a:spcAft>
                <a:spcPts val="0"/>
              </a:spcAft>
              <a:buClr>
                <a:schemeClr val="dk1"/>
              </a:buClr>
              <a:buSzPts val="2200"/>
              <a:buNone/>
            </a:pPr>
            <a:endParaRPr sz="2200"/>
          </a:p>
        </p:txBody>
      </p:sp>
      <p:sp>
        <p:nvSpPr>
          <p:cNvPr id="858" name="Google Shape;858;geb779e359d_0_239"/>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81742C6-7C7C-42BE-8EF5-424A34B06B3F}" type="datetime1">
              <a:rPr lang="en-US" smtClean="0"/>
              <a:t>8/2/2022</a:t>
            </a:fld>
            <a:endParaRPr/>
          </a:p>
        </p:txBody>
      </p:sp>
      <p:sp>
        <p:nvSpPr>
          <p:cNvPr id="862" name="Google Shape;862;geb779e359d_0_239"/>
          <p:cNvSpPr txBox="1">
            <a:spLocks noGrp="1"/>
          </p:cNvSpPr>
          <p:nvPr>
            <p:ph type="ftr" sz="quarter" idx="11"/>
          </p:nvPr>
        </p:nvSpPr>
        <p:spPr>
          <a:xfrm>
            <a:off x="2514600" y="6356350"/>
            <a:ext cx="5029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859" name="Google Shape;859;geb779e359d_0_23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126</a:t>
            </a:fld>
            <a:endParaRPr/>
          </a:p>
        </p:txBody>
      </p:sp>
      <p:sp>
        <p:nvSpPr>
          <p:cNvPr id="860" name="Google Shape;860;geb779e359d_0_239"/>
          <p:cNvSpPr txBox="1"/>
          <p:nvPr/>
        </p:nvSpPr>
        <p:spPr>
          <a:xfrm>
            <a:off x="1371600" y="1"/>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a:solidFill>
                  <a:schemeClr val="dk1"/>
                </a:solidFill>
                <a:latin typeface="Calibri"/>
                <a:ea typeface="Calibri"/>
                <a:cs typeface="Calibri"/>
                <a:sym typeface="Calibri"/>
              </a:rPr>
              <a:t>Daily Quiz</a:t>
            </a:r>
            <a:endParaRPr sz="3200" b="1" i="0" u="none" strike="noStrike" cap="none">
              <a:solidFill>
                <a:schemeClr val="dk1"/>
              </a:solidFill>
              <a:latin typeface="Calibri"/>
              <a:ea typeface="Calibri"/>
              <a:cs typeface="Calibri"/>
              <a:sym typeface="Calibri"/>
            </a:endParaRPr>
          </a:p>
        </p:txBody>
      </p:sp>
      <p:sp>
        <p:nvSpPr>
          <p:cNvPr id="863" name="Google Shape;863;geb779e359d_0_239"/>
          <p:cNvSpPr/>
          <p:nvPr/>
        </p:nvSpPr>
        <p:spPr>
          <a:xfrm>
            <a:off x="714348" y="1000108"/>
            <a:ext cx="7786800" cy="2123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a:solidFill>
                  <a:schemeClr val="dk1"/>
                </a:solidFill>
                <a:latin typeface="Calibri"/>
                <a:ea typeface="Calibri"/>
                <a:cs typeface="Calibri"/>
                <a:sym typeface="Calibri"/>
              </a:rPr>
              <a:t>3. </a:t>
            </a:r>
            <a:r>
              <a:rPr lang="en-US" sz="2200">
                <a:solidFill>
                  <a:schemeClr val="dk1"/>
                </a:solidFill>
                <a:latin typeface="Calibri"/>
                <a:ea typeface="Calibri"/>
                <a:cs typeface="Calibri"/>
                <a:sym typeface="Calibri"/>
              </a:rPr>
              <a:t> What is the best case and worst case complexity of ordered linear search?</a:t>
            </a:r>
            <a:br>
              <a:rPr lang="en-US" sz="2200">
                <a:solidFill>
                  <a:schemeClr val="dk1"/>
                </a:solidFill>
                <a:latin typeface="Calibri"/>
                <a:ea typeface="Calibri"/>
                <a:cs typeface="Calibri"/>
                <a:sym typeface="Calibri"/>
              </a:rPr>
            </a:br>
            <a:r>
              <a:rPr lang="en-US" sz="2200">
                <a:solidFill>
                  <a:schemeClr val="dk1"/>
                </a:solidFill>
                <a:latin typeface="Calibri"/>
                <a:ea typeface="Calibri"/>
                <a:cs typeface="Calibri"/>
                <a:sym typeface="Calibri"/>
              </a:rPr>
              <a:t>a) O(nlogn), O(logn)</a:t>
            </a:r>
            <a:br>
              <a:rPr lang="en-US" sz="2200">
                <a:solidFill>
                  <a:schemeClr val="dk1"/>
                </a:solidFill>
                <a:latin typeface="Calibri"/>
                <a:ea typeface="Calibri"/>
                <a:cs typeface="Calibri"/>
                <a:sym typeface="Calibri"/>
              </a:rPr>
            </a:br>
            <a:r>
              <a:rPr lang="en-US" sz="2200">
                <a:solidFill>
                  <a:schemeClr val="dk1"/>
                </a:solidFill>
                <a:latin typeface="Calibri"/>
                <a:ea typeface="Calibri"/>
                <a:cs typeface="Calibri"/>
                <a:sym typeface="Calibri"/>
              </a:rPr>
              <a:t>b) O(logn), O(nlogn)</a:t>
            </a:r>
            <a:br>
              <a:rPr lang="en-US" sz="2200">
                <a:solidFill>
                  <a:schemeClr val="dk1"/>
                </a:solidFill>
                <a:latin typeface="Calibri"/>
                <a:ea typeface="Calibri"/>
                <a:cs typeface="Calibri"/>
                <a:sym typeface="Calibri"/>
              </a:rPr>
            </a:br>
            <a:r>
              <a:rPr lang="en-US" sz="2200">
                <a:solidFill>
                  <a:schemeClr val="dk1"/>
                </a:solidFill>
                <a:latin typeface="Calibri"/>
                <a:ea typeface="Calibri"/>
                <a:cs typeface="Calibri"/>
                <a:sym typeface="Calibri"/>
              </a:rPr>
              <a:t>c) O(n), O(1)</a:t>
            </a:r>
            <a:br>
              <a:rPr lang="en-US" sz="2200">
                <a:solidFill>
                  <a:schemeClr val="dk1"/>
                </a:solidFill>
                <a:latin typeface="Calibri"/>
                <a:ea typeface="Calibri"/>
                <a:cs typeface="Calibri"/>
                <a:sym typeface="Calibri"/>
              </a:rPr>
            </a:br>
            <a:r>
              <a:rPr lang="en-US" sz="2200" b="1">
                <a:solidFill>
                  <a:schemeClr val="dk1"/>
                </a:solidFill>
                <a:latin typeface="Calibri"/>
                <a:ea typeface="Calibri"/>
                <a:cs typeface="Calibri"/>
                <a:sym typeface="Calibri"/>
              </a:rPr>
              <a:t>d) O(1), O(n)</a:t>
            </a:r>
            <a:endParaRPr sz="2200" b="1">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5DBC0B14-F71D-2B77-363F-63EDF75D2CF9}"/>
              </a:ext>
            </a:extLst>
          </p:cNvPr>
          <p:cNvPicPr>
            <a:picLocks noChangeAspect="1"/>
          </p:cNvPicPr>
          <p:nvPr/>
        </p:nvPicPr>
        <p:blipFill>
          <a:blip r:embed="rId3"/>
          <a:stretch>
            <a:fillRect/>
          </a:stretch>
        </p:blipFill>
        <p:spPr>
          <a:xfrm>
            <a:off x="-4875" y="-30562"/>
            <a:ext cx="1376475" cy="847725"/>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75"/>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200"/>
              <a:buChar char="•"/>
            </a:pPr>
            <a:r>
              <a:rPr lang="en-US" sz="2200"/>
              <a:t>Which of these best describes an array?</a:t>
            </a:r>
            <a:br>
              <a:rPr lang="en-US" sz="2200"/>
            </a:br>
            <a:r>
              <a:rPr lang="en-US" sz="2200"/>
              <a:t>	a) A data structure that shows a hierarchical behaviour</a:t>
            </a:r>
            <a:br>
              <a:rPr lang="en-US" sz="2200"/>
            </a:br>
            <a:r>
              <a:rPr lang="en-US" sz="2200"/>
              <a:t>	</a:t>
            </a:r>
            <a:r>
              <a:rPr lang="en-US" sz="2200" b="1"/>
              <a:t>b) Container of objects of similar types</a:t>
            </a:r>
            <a:br>
              <a:rPr lang="en-US" sz="2200"/>
            </a:br>
            <a:r>
              <a:rPr lang="en-US" sz="2200"/>
              <a:t>	c) Arrays are immutable once initialised</a:t>
            </a:r>
            <a:br>
              <a:rPr lang="en-US" sz="2200"/>
            </a:br>
            <a:r>
              <a:rPr lang="en-US" sz="2200"/>
              <a:t>	d) Array is not a data structure</a:t>
            </a:r>
            <a:endParaRPr/>
          </a:p>
          <a:p>
            <a:pPr marL="0" lvl="0" indent="0" algn="l" rtl="0">
              <a:spcBef>
                <a:spcPts val="440"/>
              </a:spcBef>
              <a:spcAft>
                <a:spcPts val="0"/>
              </a:spcAft>
              <a:buClr>
                <a:schemeClr val="dk1"/>
              </a:buClr>
              <a:buSzPts val="2200"/>
              <a:buNone/>
            </a:pPr>
            <a:endParaRPr sz="2200"/>
          </a:p>
          <a:p>
            <a:pPr marL="342900" lvl="0" indent="-342900" algn="l" rtl="0">
              <a:spcBef>
                <a:spcPts val="440"/>
              </a:spcBef>
              <a:spcAft>
                <a:spcPts val="0"/>
              </a:spcAft>
              <a:buClr>
                <a:schemeClr val="dk1"/>
              </a:buClr>
              <a:buSzPts val="2200"/>
              <a:buChar char="•"/>
            </a:pPr>
            <a:r>
              <a:rPr lang="en-US" sz="2200"/>
              <a:t>How do you initialize an array in C?</a:t>
            </a:r>
            <a:br>
              <a:rPr lang="en-US" sz="2200"/>
            </a:br>
            <a:r>
              <a:rPr lang="en-US" sz="2200"/>
              <a:t>	a) int arr[3] = (1,2,3);</a:t>
            </a:r>
            <a:br>
              <a:rPr lang="en-US" sz="2200"/>
            </a:br>
            <a:r>
              <a:rPr lang="en-US" sz="2200"/>
              <a:t>	b) int arr(3) = {1,2,3};</a:t>
            </a:r>
            <a:br>
              <a:rPr lang="en-US" sz="2200"/>
            </a:br>
            <a:r>
              <a:rPr lang="en-US" sz="2200"/>
              <a:t>	</a:t>
            </a:r>
            <a:r>
              <a:rPr lang="en-US" sz="2200" b="1"/>
              <a:t>c) int arr[3] = {1,2,3};</a:t>
            </a:r>
            <a:br>
              <a:rPr lang="en-US" sz="2200"/>
            </a:br>
            <a:r>
              <a:rPr lang="en-US" sz="2200"/>
              <a:t>	d) int arr(3) = (1,2,3);</a:t>
            </a:r>
            <a:endParaRPr/>
          </a:p>
          <a:p>
            <a:pPr marL="0" lvl="0" indent="0" algn="l" rtl="0">
              <a:spcBef>
                <a:spcPts val="440"/>
              </a:spcBef>
              <a:spcAft>
                <a:spcPts val="0"/>
              </a:spcAft>
              <a:buClr>
                <a:schemeClr val="dk1"/>
              </a:buClr>
              <a:buSzPts val="2200"/>
              <a:buNone/>
            </a:pPr>
            <a:endParaRPr sz="2200"/>
          </a:p>
        </p:txBody>
      </p:sp>
      <p:sp>
        <p:nvSpPr>
          <p:cNvPr id="869" name="Google Shape;869;p75"/>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0E55F32-2BA2-4348-87DD-DEBD6D674EF2}" type="datetime1">
              <a:rPr lang="en-US" smtClean="0"/>
              <a:t>8/2/2022</a:t>
            </a:fld>
            <a:endParaRPr/>
          </a:p>
        </p:txBody>
      </p:sp>
      <p:sp>
        <p:nvSpPr>
          <p:cNvPr id="870" name="Google Shape;870;p75"/>
          <p:cNvSpPr txBox="1">
            <a:spLocks noGrp="1"/>
          </p:cNvSpPr>
          <p:nvPr>
            <p:ph type="ftr" sz="quarter" idx="11"/>
          </p:nvPr>
        </p:nvSpPr>
        <p:spPr>
          <a:xfrm>
            <a:off x="2514600" y="6324600"/>
            <a:ext cx="4876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871" name="Google Shape;871;p7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127</a:t>
            </a:fld>
            <a:endParaRPr/>
          </a:p>
        </p:txBody>
      </p:sp>
      <p:sp>
        <p:nvSpPr>
          <p:cNvPr id="872" name="Google Shape;872;p75"/>
          <p:cNvSpPr txBox="1"/>
          <p:nvPr/>
        </p:nvSpPr>
        <p:spPr>
          <a:xfrm>
            <a:off x="1371600" y="1"/>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MCQ s</a:t>
            </a:r>
            <a:endParaRPr sz="32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8DAF83C0-90C1-D930-0EE9-64AA0DF125F1}"/>
              </a:ext>
            </a:extLst>
          </p:cNvPr>
          <p:cNvPicPr>
            <a:picLocks noChangeAspect="1"/>
          </p:cNvPicPr>
          <p:nvPr/>
        </p:nvPicPr>
        <p:blipFill>
          <a:blip r:embed="rId3"/>
          <a:stretch>
            <a:fillRect/>
          </a:stretch>
        </p:blipFill>
        <p:spPr>
          <a:xfrm>
            <a:off x="-87087" y="0"/>
            <a:ext cx="1506311" cy="84772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76"/>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200"/>
              <a:buChar char="•"/>
            </a:pPr>
            <a:r>
              <a:rPr lang="en-US" sz="2200"/>
              <a:t>What are the advantages of arrays?</a:t>
            </a:r>
            <a:br>
              <a:rPr lang="en-US" sz="2200"/>
            </a:br>
            <a:r>
              <a:rPr lang="en-US" sz="2200"/>
              <a:t>	a) Objects of mixed data types can be stored</a:t>
            </a:r>
            <a:br>
              <a:rPr lang="en-US" sz="2200"/>
            </a:br>
            <a:r>
              <a:rPr lang="en-US" sz="2200"/>
              <a:t>	b) Elements in an array cannot be sorted</a:t>
            </a:r>
            <a:br>
              <a:rPr lang="en-US" sz="2200"/>
            </a:br>
            <a:r>
              <a:rPr lang="en-US" sz="2200"/>
              <a:t>	c) Index of first element of an array is 1</a:t>
            </a:r>
            <a:br>
              <a:rPr lang="en-US" sz="2200"/>
            </a:br>
            <a:r>
              <a:rPr lang="en-US" sz="2200"/>
              <a:t>	</a:t>
            </a:r>
            <a:r>
              <a:rPr lang="en-US" sz="2200" b="1"/>
              <a:t>d) Easier to store elements of same data type</a:t>
            </a:r>
            <a:endParaRPr/>
          </a:p>
          <a:p>
            <a:pPr marL="0" lvl="0" indent="0" algn="l" rtl="0">
              <a:spcBef>
                <a:spcPts val="440"/>
              </a:spcBef>
              <a:spcAft>
                <a:spcPts val="0"/>
              </a:spcAft>
              <a:buClr>
                <a:schemeClr val="dk1"/>
              </a:buClr>
              <a:buSzPts val="2200"/>
              <a:buNone/>
            </a:pPr>
            <a:endParaRPr sz="2200"/>
          </a:p>
          <a:p>
            <a:pPr marL="342900" lvl="0" indent="-342900" algn="l" rtl="0">
              <a:spcBef>
                <a:spcPts val="440"/>
              </a:spcBef>
              <a:spcAft>
                <a:spcPts val="0"/>
              </a:spcAft>
              <a:buClr>
                <a:schemeClr val="dk1"/>
              </a:buClr>
              <a:buSzPts val="2200"/>
              <a:buChar char="•"/>
            </a:pPr>
            <a:r>
              <a:rPr lang="en-US" sz="2200"/>
              <a:t>Elements in an array are accessed _____________</a:t>
            </a:r>
            <a:br>
              <a:rPr lang="en-US" sz="2200"/>
            </a:br>
            <a:r>
              <a:rPr lang="en-US" sz="2200"/>
              <a:t>	</a:t>
            </a:r>
            <a:r>
              <a:rPr lang="en-US" sz="2200" b="1"/>
              <a:t>a) randomly</a:t>
            </a:r>
            <a:br>
              <a:rPr lang="en-US" sz="2200"/>
            </a:br>
            <a:r>
              <a:rPr lang="en-US" sz="2200"/>
              <a:t>	b) sequentially</a:t>
            </a:r>
            <a:br>
              <a:rPr lang="en-US" sz="2200"/>
            </a:br>
            <a:r>
              <a:rPr lang="en-US" sz="2200"/>
              <a:t>	c) exponentially</a:t>
            </a:r>
            <a:br>
              <a:rPr lang="en-US" sz="2200"/>
            </a:br>
            <a:r>
              <a:rPr lang="en-US" sz="2200"/>
              <a:t>	d) logarithmically</a:t>
            </a:r>
            <a:endParaRPr/>
          </a:p>
          <a:p>
            <a:pPr marL="0" lvl="0" indent="0" algn="l" rtl="0">
              <a:spcBef>
                <a:spcPts val="440"/>
              </a:spcBef>
              <a:spcAft>
                <a:spcPts val="0"/>
              </a:spcAft>
              <a:buClr>
                <a:schemeClr val="dk1"/>
              </a:buClr>
              <a:buSzPts val="2200"/>
              <a:buNone/>
            </a:pPr>
            <a:endParaRPr sz="2200"/>
          </a:p>
        </p:txBody>
      </p:sp>
      <p:sp>
        <p:nvSpPr>
          <p:cNvPr id="879" name="Google Shape;879;p76"/>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4020273-CB03-4F4A-BF29-FD2B008470C2}" type="datetime1">
              <a:rPr lang="en-US" smtClean="0"/>
              <a:t>8/2/2022</a:t>
            </a:fld>
            <a:endParaRPr/>
          </a:p>
        </p:txBody>
      </p:sp>
      <p:sp>
        <p:nvSpPr>
          <p:cNvPr id="880" name="Google Shape;880;p76"/>
          <p:cNvSpPr txBox="1">
            <a:spLocks noGrp="1"/>
          </p:cNvSpPr>
          <p:nvPr>
            <p:ph type="ftr" sz="quarter" idx="11"/>
          </p:nvPr>
        </p:nvSpPr>
        <p:spPr>
          <a:xfrm>
            <a:off x="2514600" y="6324600"/>
            <a:ext cx="4876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881" name="Google Shape;881;p7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128</a:t>
            </a:fld>
            <a:endParaRPr/>
          </a:p>
        </p:txBody>
      </p:sp>
      <p:sp>
        <p:nvSpPr>
          <p:cNvPr id="882" name="Google Shape;882;p76"/>
          <p:cNvSpPr txBox="1"/>
          <p:nvPr/>
        </p:nvSpPr>
        <p:spPr>
          <a:xfrm>
            <a:off x="1371600" y="1"/>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MCQ s</a:t>
            </a:r>
            <a:endParaRPr sz="32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4677E1EE-20FF-70C2-64A4-9CAF1AAB83E7}"/>
              </a:ext>
            </a:extLst>
          </p:cNvPr>
          <p:cNvPicPr>
            <a:picLocks noChangeAspect="1"/>
          </p:cNvPicPr>
          <p:nvPr/>
        </p:nvPicPr>
        <p:blipFill>
          <a:blip r:embed="rId3"/>
          <a:stretch>
            <a:fillRect/>
          </a:stretch>
        </p:blipFill>
        <p:spPr>
          <a:xfrm>
            <a:off x="-21771" y="31749"/>
            <a:ext cx="1393371" cy="847725"/>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7"/>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200"/>
              <a:buChar char="•"/>
            </a:pPr>
            <a:r>
              <a:rPr lang="en-US" sz="2200"/>
              <a:t>In linked list each node contain minimum of two fields. One field is data field to store the data second field is?</a:t>
            </a:r>
            <a:br>
              <a:rPr lang="en-US" sz="2200"/>
            </a:br>
            <a:r>
              <a:rPr lang="en-US" sz="2200"/>
              <a:t>	A. Pointer to character</a:t>
            </a:r>
            <a:br>
              <a:rPr lang="en-US" sz="2200"/>
            </a:br>
            <a:r>
              <a:rPr lang="en-US" sz="2200"/>
              <a:t>	B. Pointer to integer</a:t>
            </a:r>
            <a:br>
              <a:rPr lang="en-US" sz="2200"/>
            </a:br>
            <a:r>
              <a:rPr lang="en-US" sz="2200"/>
              <a:t>	</a:t>
            </a:r>
            <a:r>
              <a:rPr lang="en-US" sz="2200" b="1"/>
              <a:t>C. Pointer to node</a:t>
            </a:r>
            <a:br>
              <a:rPr lang="en-US" sz="2200"/>
            </a:br>
            <a:r>
              <a:rPr lang="en-US" sz="2200"/>
              <a:t>	D. Node</a:t>
            </a:r>
            <a:endParaRPr/>
          </a:p>
          <a:p>
            <a:pPr marL="342900" lvl="0" indent="-203200" algn="l" rtl="0">
              <a:spcBef>
                <a:spcPts val="440"/>
              </a:spcBef>
              <a:spcAft>
                <a:spcPts val="0"/>
              </a:spcAft>
              <a:buClr>
                <a:schemeClr val="dk1"/>
              </a:buClr>
              <a:buSzPts val="2200"/>
              <a:buNone/>
            </a:pPr>
            <a:endParaRPr sz="2200"/>
          </a:p>
          <a:p>
            <a:pPr marL="342900" lvl="0" indent="-342900" algn="l" rtl="0">
              <a:spcBef>
                <a:spcPts val="440"/>
              </a:spcBef>
              <a:spcAft>
                <a:spcPts val="0"/>
              </a:spcAft>
              <a:buClr>
                <a:schemeClr val="dk1"/>
              </a:buClr>
              <a:buSzPts val="2200"/>
              <a:buChar char="•"/>
            </a:pPr>
            <a:r>
              <a:rPr lang="en-US" sz="2200"/>
              <a:t>Linked list data structure offers considerable saving in</a:t>
            </a:r>
            <a:endParaRPr sz="2200"/>
          </a:p>
          <a:p>
            <a:pPr marL="0" lvl="0" indent="0" algn="l" rtl="0">
              <a:spcBef>
                <a:spcPts val="440"/>
              </a:spcBef>
              <a:spcAft>
                <a:spcPts val="0"/>
              </a:spcAft>
              <a:buClr>
                <a:schemeClr val="dk1"/>
              </a:buClr>
              <a:buSzPts val="2200"/>
              <a:buNone/>
            </a:pPr>
            <a:r>
              <a:rPr lang="en-US" sz="2200"/>
              <a:t>	A. Computational Time</a:t>
            </a:r>
            <a:br>
              <a:rPr lang="en-US" sz="2200"/>
            </a:br>
            <a:r>
              <a:rPr lang="en-US" sz="2200"/>
              <a:t>	B. Space Utilization</a:t>
            </a:r>
            <a:br>
              <a:rPr lang="en-US" sz="2200"/>
            </a:br>
            <a:r>
              <a:rPr lang="en-US" sz="2200"/>
              <a:t>	</a:t>
            </a:r>
            <a:r>
              <a:rPr lang="en-US" sz="2200" b="1"/>
              <a:t>C. Space Utilization and Computational Time</a:t>
            </a:r>
            <a:br>
              <a:rPr lang="en-US" sz="2200"/>
            </a:br>
            <a:r>
              <a:rPr lang="en-US" sz="2200"/>
              <a:t>	D. None of the mentioned</a:t>
            </a:r>
            <a:endParaRPr/>
          </a:p>
          <a:p>
            <a:pPr marL="342900" lvl="0" indent="-203200" algn="l" rtl="0">
              <a:spcBef>
                <a:spcPts val="440"/>
              </a:spcBef>
              <a:spcAft>
                <a:spcPts val="0"/>
              </a:spcAft>
              <a:buClr>
                <a:schemeClr val="dk1"/>
              </a:buClr>
              <a:buSzPts val="2200"/>
              <a:buNone/>
            </a:pPr>
            <a:endParaRPr sz="2200"/>
          </a:p>
          <a:p>
            <a:pPr marL="342900" lvl="0" indent="-203200" algn="l" rtl="0">
              <a:spcBef>
                <a:spcPts val="440"/>
              </a:spcBef>
              <a:spcAft>
                <a:spcPts val="0"/>
              </a:spcAft>
              <a:buClr>
                <a:schemeClr val="dk1"/>
              </a:buClr>
              <a:buSzPts val="2200"/>
              <a:buNone/>
            </a:pPr>
            <a:endParaRPr sz="2200"/>
          </a:p>
          <a:p>
            <a:pPr marL="0" lvl="0" indent="0" algn="l" rtl="0">
              <a:spcBef>
                <a:spcPts val="440"/>
              </a:spcBef>
              <a:spcAft>
                <a:spcPts val="0"/>
              </a:spcAft>
              <a:buClr>
                <a:schemeClr val="dk1"/>
              </a:buClr>
              <a:buSzPts val="2200"/>
              <a:buNone/>
            </a:pPr>
            <a:endParaRPr sz="2200"/>
          </a:p>
        </p:txBody>
      </p:sp>
      <p:sp>
        <p:nvSpPr>
          <p:cNvPr id="889" name="Google Shape;889;p77"/>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D2E5215-1F92-4975-B75C-A0A4EE3BDDA5}" type="datetime1">
              <a:rPr lang="en-US" smtClean="0"/>
              <a:t>8/2/2022</a:t>
            </a:fld>
            <a:endParaRPr/>
          </a:p>
        </p:txBody>
      </p:sp>
      <p:sp>
        <p:nvSpPr>
          <p:cNvPr id="890" name="Google Shape;890;p77"/>
          <p:cNvSpPr txBox="1">
            <a:spLocks noGrp="1"/>
          </p:cNvSpPr>
          <p:nvPr>
            <p:ph type="ftr" sz="quarter" idx="11"/>
          </p:nvPr>
        </p:nvSpPr>
        <p:spPr>
          <a:xfrm>
            <a:off x="2514600" y="6324600"/>
            <a:ext cx="4876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891" name="Google Shape;891;p7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129</a:t>
            </a:fld>
            <a:endParaRPr/>
          </a:p>
        </p:txBody>
      </p:sp>
      <p:sp>
        <p:nvSpPr>
          <p:cNvPr id="892" name="Google Shape;892;p77"/>
          <p:cNvSpPr txBox="1"/>
          <p:nvPr/>
        </p:nvSpPr>
        <p:spPr>
          <a:xfrm>
            <a:off x="1371600" y="1"/>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MCQ s</a:t>
            </a:r>
            <a:endParaRPr sz="32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022C454A-6C7E-D2EE-CD63-0DC1E9994777}"/>
              </a:ext>
            </a:extLst>
          </p:cNvPr>
          <p:cNvPicPr>
            <a:picLocks noChangeAspect="1"/>
          </p:cNvPicPr>
          <p:nvPr/>
        </p:nvPicPr>
        <p:blipFill>
          <a:blip r:embed="rId3"/>
          <a:stretch>
            <a:fillRect/>
          </a:stretch>
        </p:blipFill>
        <p:spPr>
          <a:xfrm>
            <a:off x="0" y="0"/>
            <a:ext cx="1371600" cy="8477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a:spLocks noGrp="1"/>
          </p:cNvSpPr>
          <p:nvPr>
            <p:ph type="body" idx="1"/>
          </p:nvPr>
        </p:nvSpPr>
        <p:spPr>
          <a:xfrm>
            <a:off x="457200" y="930273"/>
            <a:ext cx="8229600" cy="5082599"/>
          </a:xfrm>
          <a:prstGeom prst="rect">
            <a:avLst/>
          </a:prstGeom>
          <a:noFill/>
          <a:ln>
            <a:noFill/>
          </a:ln>
        </p:spPr>
        <p:txBody>
          <a:bodyPr spcFirstLastPara="1" wrap="square" lIns="91425" tIns="45700" rIns="91425" bIns="45700" anchor="t" anchorCtr="0">
            <a:noAutofit/>
          </a:bodyPr>
          <a:lstStyle/>
          <a:p>
            <a:pPr marL="0" indent="0" algn="just">
              <a:spcBef>
                <a:spcPts val="0"/>
              </a:spcBef>
              <a:spcAft>
                <a:spcPts val="1000"/>
              </a:spcAft>
              <a:buNone/>
            </a:pPr>
            <a:r>
              <a:rPr lang="en-US" sz="1800" dirty="0"/>
              <a:t>On successful completion of graduation degree the Engineering graduates will be able to:</a:t>
            </a:r>
            <a:endParaRPr lang="en-US" sz="1800" b="1" dirty="0">
              <a:latin typeface="Calibri" panose="020F0502020204030204" pitchFamily="34" charset="0"/>
              <a:ea typeface="Calibri" panose="020F0502020204030204" pitchFamily="34" charset="0"/>
              <a:cs typeface="Calibri" panose="020F0502020204030204" pitchFamily="34" charset="0"/>
            </a:endParaRPr>
          </a:p>
          <a:p>
            <a:pPr marL="0" indent="0" algn="just">
              <a:spcBef>
                <a:spcPts val="0"/>
              </a:spcBef>
              <a:spcAft>
                <a:spcPts val="1000"/>
              </a:spcAft>
              <a:buNone/>
            </a:pPr>
            <a:r>
              <a:rPr lang="en-US" sz="1800" b="1" dirty="0">
                <a:latin typeface="Calibri" panose="020F0502020204030204" pitchFamily="34" charset="0"/>
                <a:ea typeface="Calibri" panose="020F0502020204030204" pitchFamily="34" charset="0"/>
                <a:cs typeface="Calibri" panose="020F0502020204030204" pitchFamily="34" charset="0"/>
              </a:rPr>
              <a:t>PSO1: </a:t>
            </a:r>
            <a:r>
              <a:rPr lang="en-US" sz="1800" dirty="0">
                <a:latin typeface="Calibri" panose="020F0502020204030204" pitchFamily="34" charset="0"/>
                <a:ea typeface="Calibri" panose="020F0502020204030204" pitchFamily="34" charset="0"/>
                <a:cs typeface="Calibri" panose="020F0502020204030204" pitchFamily="34" charset="0"/>
              </a:rPr>
              <a:t>The ability to design and develop the hardware sensor device and related interfacing software system for solving complex engineering problem.</a:t>
            </a:r>
          </a:p>
          <a:p>
            <a:pPr marL="0" indent="0" algn="just">
              <a:spcBef>
                <a:spcPts val="0"/>
              </a:spcBef>
              <a:spcAft>
                <a:spcPts val="1000"/>
              </a:spcAft>
              <a:buNone/>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0" indent="0" algn="just">
              <a:spcBef>
                <a:spcPts val="0"/>
              </a:spcBef>
              <a:spcAft>
                <a:spcPts val="1000"/>
              </a:spcAft>
              <a:buNone/>
            </a:pPr>
            <a:r>
              <a:rPr lang="en-US" sz="1800" b="1" dirty="0">
                <a:latin typeface="Calibri" panose="020F0502020204030204" pitchFamily="34" charset="0"/>
                <a:ea typeface="Calibri" panose="020F0502020204030204" pitchFamily="34" charset="0"/>
                <a:cs typeface="Calibri" panose="020F0502020204030204" pitchFamily="34" charset="0"/>
              </a:rPr>
              <a:t>PSO2: </a:t>
            </a:r>
            <a:r>
              <a:rPr lang="en-US" sz="1800" dirty="0">
                <a:latin typeface="Calibri" panose="020F0502020204030204" pitchFamily="34" charset="0"/>
                <a:ea typeface="Calibri" panose="020F0502020204030204" pitchFamily="34" charset="0"/>
                <a:cs typeface="Calibri" panose="020F0502020204030204" pitchFamily="34" charset="0"/>
              </a:rPr>
              <a:t>The ability to understanding of Inter disciplinary computing techniques and to apply them in the design of advanced computing .</a:t>
            </a:r>
          </a:p>
          <a:p>
            <a:pPr marL="0" indent="0" algn="just">
              <a:spcBef>
                <a:spcPts val="0"/>
              </a:spcBef>
              <a:spcAft>
                <a:spcPts val="1000"/>
              </a:spcAft>
              <a:buNone/>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0" indent="0" algn="just">
              <a:spcBef>
                <a:spcPts val="0"/>
              </a:spcBef>
              <a:spcAft>
                <a:spcPts val="1000"/>
              </a:spcAft>
              <a:buNone/>
            </a:pPr>
            <a:r>
              <a:rPr lang="en-US" sz="1800" b="1" dirty="0">
                <a:latin typeface="Calibri" panose="020F0502020204030204" pitchFamily="34" charset="0"/>
                <a:ea typeface="Calibri" panose="020F0502020204030204" pitchFamily="34" charset="0"/>
                <a:cs typeface="Calibri" panose="020F0502020204030204" pitchFamily="34" charset="0"/>
              </a:rPr>
              <a:t>PSO 3: </a:t>
            </a:r>
            <a:r>
              <a:rPr lang="en-US" sz="1800" dirty="0">
                <a:latin typeface="Calibri" panose="020F0502020204030204" pitchFamily="34" charset="0"/>
                <a:ea typeface="Calibri" panose="020F0502020204030204" pitchFamily="34" charset="0"/>
                <a:cs typeface="Calibri" panose="020F0502020204030204" pitchFamily="34" charset="0"/>
              </a:rPr>
              <a:t>The ability to conduct investigation of complex problem with the help of technical, managerial, leadership qualities, and modern engineering tools provided by industry sponsored laboratories.</a:t>
            </a:r>
          </a:p>
          <a:p>
            <a:pPr marL="0" indent="0" algn="just">
              <a:spcBef>
                <a:spcPts val="0"/>
              </a:spcBef>
              <a:spcAft>
                <a:spcPts val="1000"/>
              </a:spcAft>
              <a:buNone/>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0" indent="0" algn="just">
              <a:spcBef>
                <a:spcPts val="0"/>
              </a:spcBef>
              <a:spcAft>
                <a:spcPts val="1000"/>
              </a:spcAft>
              <a:buNone/>
            </a:pPr>
            <a:r>
              <a:rPr lang="en-US" sz="1800" b="1" dirty="0">
                <a:latin typeface="Calibri" panose="020F0502020204030204" pitchFamily="34" charset="0"/>
                <a:ea typeface="Calibri" panose="020F0502020204030204" pitchFamily="34" charset="0"/>
                <a:cs typeface="Calibri" panose="020F0502020204030204" pitchFamily="34" charset="0"/>
              </a:rPr>
              <a:t>PSO 4: </a:t>
            </a:r>
            <a:r>
              <a:rPr lang="en-US" sz="1800" dirty="0">
                <a:latin typeface="Calibri" panose="020F0502020204030204" pitchFamily="34" charset="0"/>
                <a:ea typeface="Calibri" panose="020F0502020204030204" pitchFamily="34" charset="0"/>
                <a:cs typeface="Calibri" panose="020F0502020204030204" pitchFamily="34" charset="0"/>
              </a:rPr>
              <a:t>The ability to identify, analyze real world problem and design their solution using artificial intelligence ,robotics, virtual. Augmented reality ,data analytics, block chain technology and cloud computing.</a:t>
            </a:r>
          </a:p>
        </p:txBody>
      </p:sp>
      <p:sp>
        <p:nvSpPr>
          <p:cNvPr id="107" name="Google Shape;107;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8A4BA70-DBF1-47A1-A73B-E275C420BEE9}" type="datetime1">
              <a:rPr lang="en-US" smtClean="0"/>
              <a:t>8/2/2022</a:t>
            </a:fld>
            <a:endParaRPr/>
          </a:p>
        </p:txBody>
      </p:sp>
      <p:sp>
        <p:nvSpPr>
          <p:cNvPr id="108" name="Google Shape;108;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13</a:t>
            </a:fld>
            <a:endParaRPr/>
          </a:p>
        </p:txBody>
      </p:sp>
      <p:sp>
        <p:nvSpPr>
          <p:cNvPr id="109" name="Google Shape;109;p2"/>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dirty="0">
                <a:solidFill>
                  <a:schemeClr val="dk1"/>
                </a:solidFill>
                <a:latin typeface="Calibri"/>
                <a:ea typeface="Calibri"/>
                <a:cs typeface="Calibri"/>
                <a:sym typeface="Calibri"/>
              </a:rPr>
              <a:t>Program Specific Outcomes (PSOs)</a:t>
            </a:r>
            <a:endParaRPr sz="3200" b="1" i="0" u="none" strike="noStrike" cap="none" dirty="0">
              <a:solidFill>
                <a:schemeClr val="dk1"/>
              </a:solidFill>
              <a:latin typeface="Calibri"/>
              <a:ea typeface="Calibri"/>
              <a:cs typeface="Calibri"/>
              <a:sym typeface="Calibri"/>
            </a:endParaRPr>
          </a:p>
        </p:txBody>
      </p:sp>
      <p:pic>
        <p:nvPicPr>
          <p:cNvPr id="110" name="Google Shape;110;p2" descr="E:\NIET\Project\xLogo11.png.pagespeed.ic.pydHLuCQEZ.png"/>
          <p:cNvPicPr preferRelativeResize="0"/>
          <p:nvPr/>
        </p:nvPicPr>
        <p:blipFill rotWithShape="1">
          <a:blip r:embed="rId3">
            <a:alphaModFix/>
          </a:blip>
          <a:srcRect/>
          <a:stretch/>
        </p:blipFill>
        <p:spPr>
          <a:xfrm>
            <a:off x="0" y="0"/>
            <a:ext cx="1447800" cy="817163"/>
          </a:xfrm>
          <a:prstGeom prst="rect">
            <a:avLst/>
          </a:prstGeom>
          <a:noFill/>
          <a:ln>
            <a:noFill/>
          </a:ln>
        </p:spPr>
      </p:pic>
      <p:sp>
        <p:nvSpPr>
          <p:cNvPr id="111" name="Google Shape;111;p2"/>
          <p:cNvSpPr txBox="1">
            <a:spLocks noGrp="1"/>
          </p:cNvSpPr>
          <p:nvPr>
            <p:ph type="ft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Tree>
    <p:extLst>
      <p:ext uri="{BB962C8B-B14F-4D97-AF65-F5344CB8AC3E}">
        <p14:creationId xmlns:p14="http://schemas.microsoft.com/office/powerpoint/2010/main" val="10395091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E575E-14B1-4C2D-8B27-DB56819CF3BC}"/>
              </a:ext>
            </a:extLst>
          </p:cNvPr>
          <p:cNvSpPr>
            <a:spLocks noGrp="1"/>
          </p:cNvSpPr>
          <p:nvPr>
            <p:ph type="title"/>
          </p:nvPr>
        </p:nvSpPr>
        <p:spPr>
          <a:xfrm>
            <a:off x="1508289" y="0"/>
            <a:ext cx="7635711" cy="731837"/>
          </a:xfrm>
        </p:spPr>
        <p:style>
          <a:lnRef idx="1">
            <a:schemeClr val="accent5"/>
          </a:lnRef>
          <a:fillRef idx="2">
            <a:schemeClr val="accent5"/>
          </a:fillRef>
          <a:effectRef idx="1">
            <a:schemeClr val="accent5"/>
          </a:effectRef>
          <a:fontRef idx="minor">
            <a:schemeClr val="dk1"/>
          </a:fontRef>
        </p:style>
        <p:txBody>
          <a:bodyPr>
            <a:normAutofit/>
          </a:bodyPr>
          <a:lstStyle/>
          <a:p>
            <a:r>
              <a:rPr lang="en-US" dirty="0"/>
              <a:t>Glossary Question</a:t>
            </a:r>
            <a:endParaRPr lang="en-IN" dirty="0"/>
          </a:p>
        </p:txBody>
      </p:sp>
      <p:sp>
        <p:nvSpPr>
          <p:cNvPr id="3" name="Text Placeholder 2">
            <a:extLst>
              <a:ext uri="{FF2B5EF4-FFF2-40B4-BE49-F238E27FC236}">
                <a16:creationId xmlns:a16="http://schemas.microsoft.com/office/drawing/2014/main" id="{0B064753-D351-40F4-B795-8522BB0A4B1C}"/>
              </a:ext>
            </a:extLst>
          </p:cNvPr>
          <p:cNvSpPr>
            <a:spLocks noGrp="1"/>
          </p:cNvSpPr>
          <p:nvPr>
            <p:ph idx="1"/>
          </p:nvPr>
        </p:nvSpPr>
        <p:spPr/>
        <p:txBody>
          <a:bodyPr>
            <a:normAutofit lnSpcReduction="10000"/>
          </a:bodyPr>
          <a:lstStyle/>
          <a:p>
            <a:pPr marL="114300" indent="0">
              <a:buNone/>
            </a:pPr>
            <a:r>
              <a:rPr lang="en-US" sz="2800" b="1" dirty="0">
                <a:latin typeface="Times New Roman" panose="02020603050405020304" pitchFamily="18" charset="0"/>
                <a:cs typeface="Times New Roman" panose="02020603050405020304" pitchFamily="18" charset="0"/>
              </a:rPr>
              <a:t>i. Algorithm ii. Abstract Data type iii.Asymptotic Analysis iv. Binary search</a:t>
            </a:r>
          </a:p>
          <a:p>
            <a:pPr marL="114300" indent="0">
              <a:buNone/>
            </a:pPr>
            <a:r>
              <a:rPr lang="en-US" sz="2800" b="1" u="sng" dirty="0">
                <a:latin typeface="Times New Roman" panose="02020603050405020304" pitchFamily="18" charset="0"/>
                <a:cs typeface="Times New Roman" panose="02020603050405020304" pitchFamily="18" charset="0"/>
              </a:rPr>
              <a:t>Answer the questions</a:t>
            </a:r>
            <a:r>
              <a:rPr lang="en-US" sz="2800" dirty="0">
                <a:latin typeface="Times New Roman" panose="02020603050405020304" pitchFamily="18" charset="0"/>
                <a:cs typeface="Times New Roman" panose="02020603050405020304" pitchFamily="18" charset="0"/>
              </a:rPr>
              <a:t>.</a:t>
            </a:r>
          </a:p>
          <a:p>
            <a:pPr marL="114300" indent="0">
              <a:buNone/>
            </a:pPr>
            <a:r>
              <a:rPr lang="en-US" sz="2800" dirty="0">
                <a:latin typeface="Times New Roman" panose="02020603050405020304" pitchFamily="18" charset="0"/>
                <a:cs typeface="Times New Roman" panose="02020603050405020304" pitchFamily="18" charset="0"/>
              </a:rPr>
              <a:t>a. A standard recursive algorithm for finding the record with a given search key value within a sorted list.</a:t>
            </a:r>
          </a:p>
          <a:p>
            <a:pPr marL="114300" indent="0">
              <a:buNone/>
            </a:pPr>
            <a:r>
              <a:rPr lang="en-US" sz="2800" dirty="0">
                <a:latin typeface="Times New Roman" panose="02020603050405020304" pitchFamily="18" charset="0"/>
                <a:cs typeface="Times New Roman" panose="02020603050405020304" pitchFamily="18" charset="0"/>
              </a:rPr>
              <a:t>b. A process followed to solve a problem.</a:t>
            </a:r>
          </a:p>
          <a:p>
            <a:pPr marL="114300" indent="0">
              <a:buNone/>
            </a:pPr>
            <a:r>
              <a:rPr lang="en-US" sz="2800" dirty="0">
                <a:latin typeface="Times New Roman" panose="02020603050405020304" pitchFamily="18" charset="0"/>
                <a:cs typeface="Times New Roman" panose="02020603050405020304" pitchFamily="18" charset="0"/>
              </a:rPr>
              <a:t>c. The specification of a data type with some language.</a:t>
            </a:r>
          </a:p>
          <a:p>
            <a:pPr marL="114300" indent="0">
              <a:buNone/>
            </a:pPr>
            <a:r>
              <a:rPr lang="en-US" sz="2800" dirty="0" err="1">
                <a:latin typeface="Times New Roman" panose="02020603050405020304" pitchFamily="18" charset="0"/>
                <a:cs typeface="Times New Roman" panose="02020603050405020304" pitchFamily="18" charset="0"/>
              </a:rPr>
              <a:t>d.Computer</a:t>
            </a:r>
            <a:r>
              <a:rPr lang="en-US" sz="2800" dirty="0">
                <a:latin typeface="Times New Roman" panose="02020603050405020304" pitchFamily="18" charset="0"/>
                <a:cs typeface="Times New Roman" panose="02020603050405020304" pitchFamily="18" charset="0"/>
              </a:rPr>
              <a:t> Program by identifying its growth rate.</a:t>
            </a:r>
            <a:endParaRPr lang="en-IN" sz="2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800CA4ED-EA47-4EF6-804F-C9E2FAAF4921}"/>
              </a:ext>
            </a:extLst>
          </p:cNvPr>
          <p:cNvSpPr>
            <a:spLocks noGrp="1"/>
          </p:cNvSpPr>
          <p:nvPr>
            <p:ph type="dt" sz="half" idx="10"/>
          </p:nvPr>
        </p:nvSpPr>
        <p:spPr/>
        <p:txBody>
          <a:bodyPr/>
          <a:lstStyle/>
          <a:p>
            <a:fld id="{8AAE0F3D-E2E1-4E07-901F-FAF62B414EE6}" type="datetime1">
              <a:rPr lang="en-US" smtClean="0"/>
              <a:t>8/2/2022</a:t>
            </a:fld>
            <a:endParaRPr lang="en-US"/>
          </a:p>
        </p:txBody>
      </p:sp>
      <p:sp>
        <p:nvSpPr>
          <p:cNvPr id="5" name="Footer Placeholder 4">
            <a:extLst>
              <a:ext uri="{FF2B5EF4-FFF2-40B4-BE49-F238E27FC236}">
                <a16:creationId xmlns:a16="http://schemas.microsoft.com/office/drawing/2014/main" id="{BBE69AA7-BBBE-4913-A45D-BEF6306499B0}"/>
              </a:ext>
            </a:extLst>
          </p:cNvPr>
          <p:cNvSpPr>
            <a:spLocks noGrp="1"/>
          </p:cNvSpPr>
          <p:nvPr>
            <p:ph type="ftr" sz="quarter" idx="11"/>
          </p:nvPr>
        </p:nvSpPr>
        <p:spPr/>
        <p:txBody>
          <a:bodyPr/>
          <a:lstStyle/>
          <a:p>
            <a:r>
              <a:rPr lang="en-US"/>
              <a:t>Tamanna       ACSE-0301 and DS               Unit -1</a:t>
            </a:r>
          </a:p>
        </p:txBody>
      </p:sp>
      <p:sp>
        <p:nvSpPr>
          <p:cNvPr id="6" name="Slide Number Placeholder 5">
            <a:extLst>
              <a:ext uri="{FF2B5EF4-FFF2-40B4-BE49-F238E27FC236}">
                <a16:creationId xmlns:a16="http://schemas.microsoft.com/office/drawing/2014/main" id="{BA4A03F4-26F9-49AC-AD9B-3E28E70AF79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130</a:t>
            </a:fld>
            <a:endParaRPr lang="en-US"/>
          </a:p>
        </p:txBody>
      </p:sp>
      <p:pic>
        <p:nvPicPr>
          <p:cNvPr id="9" name="Picture 8">
            <a:extLst>
              <a:ext uri="{FF2B5EF4-FFF2-40B4-BE49-F238E27FC236}">
                <a16:creationId xmlns:a16="http://schemas.microsoft.com/office/drawing/2014/main" id="{CF0B7094-005D-EAA0-CF1F-315090899D15}"/>
              </a:ext>
            </a:extLst>
          </p:cNvPr>
          <p:cNvPicPr>
            <a:picLocks noChangeAspect="1"/>
          </p:cNvPicPr>
          <p:nvPr/>
        </p:nvPicPr>
        <p:blipFill>
          <a:blip r:embed="rId2"/>
          <a:stretch>
            <a:fillRect/>
          </a:stretch>
        </p:blipFill>
        <p:spPr>
          <a:xfrm>
            <a:off x="0" y="0"/>
            <a:ext cx="1581150" cy="847725"/>
          </a:xfrm>
          <a:prstGeom prst="rect">
            <a:avLst/>
          </a:prstGeom>
        </p:spPr>
      </p:pic>
    </p:spTree>
    <p:extLst>
      <p:ext uri="{BB962C8B-B14F-4D97-AF65-F5344CB8AC3E}">
        <p14:creationId xmlns:p14="http://schemas.microsoft.com/office/powerpoint/2010/main" val="41896057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9" name="Google Shape;899;p78"/>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80CADED-4B66-48FC-B920-7BF5985EC1CD}" type="datetime1">
              <a:rPr lang="en-US" smtClean="0"/>
              <a:t>8/2/2022</a:t>
            </a:fld>
            <a:endParaRPr/>
          </a:p>
        </p:txBody>
      </p:sp>
      <p:sp>
        <p:nvSpPr>
          <p:cNvPr id="900" name="Google Shape;900;p78"/>
          <p:cNvSpPr txBox="1">
            <a:spLocks noGrp="1"/>
          </p:cNvSpPr>
          <p:nvPr>
            <p:ph type="ftr" sz="quarter" idx="11"/>
          </p:nvPr>
        </p:nvSpPr>
        <p:spPr>
          <a:xfrm>
            <a:off x="2514600" y="6324600"/>
            <a:ext cx="4876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901" name="Google Shape;901;p7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131</a:t>
            </a:fld>
            <a:endParaRPr/>
          </a:p>
        </p:txBody>
      </p:sp>
      <p:sp>
        <p:nvSpPr>
          <p:cNvPr id="902" name="Google Shape;902;p78"/>
          <p:cNvSpPr txBox="1"/>
          <p:nvPr/>
        </p:nvSpPr>
        <p:spPr>
          <a:xfrm>
            <a:off x="1371600" y="1"/>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dirty="0">
                <a:solidFill>
                  <a:schemeClr val="dk1"/>
                </a:solidFill>
                <a:latin typeface="Calibri"/>
                <a:ea typeface="Calibri"/>
                <a:cs typeface="Calibri"/>
                <a:sym typeface="Calibri"/>
              </a:rPr>
              <a:t>Last year</a:t>
            </a:r>
            <a:r>
              <a:rPr lang="en-US" sz="3200" b="1" i="0" u="none" strike="noStrike" cap="none" dirty="0">
                <a:solidFill>
                  <a:schemeClr val="dk1"/>
                </a:solidFill>
                <a:latin typeface="Calibri"/>
                <a:ea typeface="Calibri"/>
                <a:cs typeface="Calibri"/>
                <a:sym typeface="Calibri"/>
              </a:rPr>
              <a:t> Question Paper</a:t>
            </a:r>
            <a:endParaRPr sz="3200" b="1" i="0" u="none" strike="noStrike" cap="non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055BD88B-544A-1F09-74F9-9399B15FE90C}"/>
              </a:ext>
            </a:extLst>
          </p:cNvPr>
          <p:cNvPicPr>
            <a:picLocks noChangeAspect="1"/>
          </p:cNvPicPr>
          <p:nvPr/>
        </p:nvPicPr>
        <p:blipFill>
          <a:blip r:embed="rId3"/>
          <a:stretch>
            <a:fillRect/>
          </a:stretch>
        </p:blipFill>
        <p:spPr>
          <a:xfrm>
            <a:off x="0" y="0"/>
            <a:ext cx="1371600" cy="847725"/>
          </a:xfrm>
          <a:prstGeom prst="rect">
            <a:avLst/>
          </a:prstGeom>
        </p:spPr>
      </p:pic>
      <p:pic>
        <p:nvPicPr>
          <p:cNvPr id="8" name="Content Placeholder 7" descr="Diagram, schematic&#10;&#10;Description automatically generated">
            <a:extLst>
              <a:ext uri="{FF2B5EF4-FFF2-40B4-BE49-F238E27FC236}">
                <a16:creationId xmlns:a16="http://schemas.microsoft.com/office/drawing/2014/main" id="{FEF863B5-5833-B344-7C86-B473C5512BD7}"/>
              </a:ext>
            </a:extLst>
          </p:cNvPr>
          <p:cNvPicPr>
            <a:picLocks noGrp="1" noChangeAspect="1"/>
          </p:cNvPicPr>
          <p:nvPr>
            <p:ph idx="1"/>
          </p:nvPr>
        </p:nvPicPr>
        <p:blipFill>
          <a:blip r:embed="rId4"/>
          <a:stretch>
            <a:fillRect/>
          </a:stretch>
        </p:blipFill>
        <p:spPr>
          <a:xfrm rot="16200000">
            <a:off x="1874075" y="-760132"/>
            <a:ext cx="5476874" cy="8692587"/>
          </a:xfrm>
        </p:spPr>
      </p:pic>
    </p:spTree>
    <p:extLst>
      <p:ext uri="{BB962C8B-B14F-4D97-AF65-F5344CB8AC3E}">
        <p14:creationId xmlns:p14="http://schemas.microsoft.com/office/powerpoint/2010/main" val="37760906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ext, letter&#10;&#10;Description automatically generated">
            <a:extLst>
              <a:ext uri="{FF2B5EF4-FFF2-40B4-BE49-F238E27FC236}">
                <a16:creationId xmlns:a16="http://schemas.microsoft.com/office/drawing/2014/main" id="{A12A8321-0A61-E072-605E-94E5937E16EA}"/>
              </a:ext>
            </a:extLst>
          </p:cNvPr>
          <p:cNvPicPr>
            <a:picLocks noGrp="1" noChangeAspect="1"/>
          </p:cNvPicPr>
          <p:nvPr>
            <p:ph idx="1"/>
          </p:nvPr>
        </p:nvPicPr>
        <p:blipFill>
          <a:blip r:embed="rId2"/>
          <a:stretch>
            <a:fillRect/>
          </a:stretch>
        </p:blipFill>
        <p:spPr>
          <a:xfrm>
            <a:off x="960699" y="685800"/>
            <a:ext cx="7292050" cy="5491163"/>
          </a:xfrm>
        </p:spPr>
      </p:pic>
      <p:sp>
        <p:nvSpPr>
          <p:cNvPr id="4" name="Date Placeholder 3">
            <a:extLst>
              <a:ext uri="{FF2B5EF4-FFF2-40B4-BE49-F238E27FC236}">
                <a16:creationId xmlns:a16="http://schemas.microsoft.com/office/drawing/2014/main" id="{76429263-EE37-F228-166E-6253DBDE0696}"/>
              </a:ext>
            </a:extLst>
          </p:cNvPr>
          <p:cNvSpPr>
            <a:spLocks noGrp="1"/>
          </p:cNvSpPr>
          <p:nvPr>
            <p:ph type="dt" sz="half" idx="10"/>
          </p:nvPr>
        </p:nvSpPr>
        <p:spPr/>
        <p:txBody>
          <a:bodyPr/>
          <a:lstStyle/>
          <a:p>
            <a:fld id="{A564A097-B174-4D75-880C-2BE000C9D93D}" type="datetime1">
              <a:rPr lang="en-US" smtClean="0"/>
              <a:t>8/2/2022</a:t>
            </a:fld>
            <a:endParaRPr lang="en-US"/>
          </a:p>
        </p:txBody>
      </p:sp>
      <p:sp>
        <p:nvSpPr>
          <p:cNvPr id="5" name="Footer Placeholder 4">
            <a:extLst>
              <a:ext uri="{FF2B5EF4-FFF2-40B4-BE49-F238E27FC236}">
                <a16:creationId xmlns:a16="http://schemas.microsoft.com/office/drawing/2014/main" id="{7E8AEFFC-C7A7-A550-BF2F-82B62F93C245}"/>
              </a:ext>
            </a:extLst>
          </p:cNvPr>
          <p:cNvSpPr>
            <a:spLocks noGrp="1"/>
          </p:cNvSpPr>
          <p:nvPr>
            <p:ph type="ftr" sz="quarter" idx="11"/>
          </p:nvPr>
        </p:nvSpPr>
        <p:spPr/>
        <p:txBody>
          <a:bodyPr/>
          <a:lstStyle/>
          <a:p>
            <a:r>
              <a:rPr lang="en-US"/>
              <a:t>Tamanna       ACSE-0301 and DS               Unit -1</a:t>
            </a:r>
          </a:p>
        </p:txBody>
      </p:sp>
      <p:sp>
        <p:nvSpPr>
          <p:cNvPr id="6" name="Slide Number Placeholder 5">
            <a:extLst>
              <a:ext uri="{FF2B5EF4-FFF2-40B4-BE49-F238E27FC236}">
                <a16:creationId xmlns:a16="http://schemas.microsoft.com/office/drawing/2014/main" id="{94AA2F4A-7054-7039-8CAB-A1782ECE604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132</a:t>
            </a:fld>
            <a:endParaRPr lang="en-US"/>
          </a:p>
        </p:txBody>
      </p:sp>
      <p:sp>
        <p:nvSpPr>
          <p:cNvPr id="7" name="Google Shape;902;p78">
            <a:extLst>
              <a:ext uri="{FF2B5EF4-FFF2-40B4-BE49-F238E27FC236}">
                <a16:creationId xmlns:a16="http://schemas.microsoft.com/office/drawing/2014/main" id="{CEBE7A99-7178-E06E-16A2-919C5471C63B}"/>
              </a:ext>
            </a:extLst>
          </p:cNvPr>
          <p:cNvSpPr txBox="1"/>
          <p:nvPr/>
        </p:nvSpPr>
        <p:spPr>
          <a:xfrm>
            <a:off x="1371600" y="1"/>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dirty="0">
                <a:solidFill>
                  <a:schemeClr val="dk1"/>
                </a:solidFill>
                <a:latin typeface="Calibri"/>
                <a:ea typeface="Calibri"/>
                <a:cs typeface="Calibri"/>
                <a:sym typeface="Calibri"/>
              </a:rPr>
              <a:t>Last year</a:t>
            </a:r>
            <a:r>
              <a:rPr lang="en-US" sz="3200" b="1" i="0" u="none" strike="noStrike" cap="none" dirty="0">
                <a:solidFill>
                  <a:schemeClr val="dk1"/>
                </a:solidFill>
                <a:latin typeface="Calibri"/>
                <a:ea typeface="Calibri"/>
                <a:cs typeface="Calibri"/>
                <a:sym typeface="Calibri"/>
              </a:rPr>
              <a:t> Question Paper</a:t>
            </a:r>
            <a:endParaRPr sz="3200" b="1" i="0" u="none" strike="noStrike" cap="none" dirty="0">
              <a:solidFill>
                <a:schemeClr val="dk1"/>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67691E78-3393-79F9-0524-3E9AF2C14F3C}"/>
              </a:ext>
            </a:extLst>
          </p:cNvPr>
          <p:cNvPicPr>
            <a:picLocks noChangeAspect="1"/>
          </p:cNvPicPr>
          <p:nvPr/>
        </p:nvPicPr>
        <p:blipFill>
          <a:blip r:embed="rId3"/>
          <a:stretch>
            <a:fillRect/>
          </a:stretch>
        </p:blipFill>
        <p:spPr>
          <a:xfrm>
            <a:off x="0" y="0"/>
            <a:ext cx="1371600" cy="847725"/>
          </a:xfrm>
          <a:prstGeom prst="rect">
            <a:avLst/>
          </a:prstGeom>
        </p:spPr>
      </p:pic>
    </p:spTree>
    <p:extLst>
      <p:ext uri="{BB962C8B-B14F-4D97-AF65-F5344CB8AC3E}">
        <p14:creationId xmlns:p14="http://schemas.microsoft.com/office/powerpoint/2010/main" val="1421077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2DBEC0D2-571B-AEE7-35CC-0F647CEA46B1}"/>
              </a:ext>
            </a:extLst>
          </p:cNvPr>
          <p:cNvPicPr>
            <a:picLocks noGrp="1" noChangeAspect="1"/>
          </p:cNvPicPr>
          <p:nvPr>
            <p:ph idx="1"/>
          </p:nvPr>
        </p:nvPicPr>
        <p:blipFill>
          <a:blip r:embed="rId2"/>
          <a:stretch>
            <a:fillRect/>
          </a:stretch>
        </p:blipFill>
        <p:spPr>
          <a:xfrm>
            <a:off x="1012784" y="785283"/>
            <a:ext cx="7118431" cy="5571067"/>
          </a:xfrm>
          <a:prstGeom prst="rect">
            <a:avLst/>
          </a:prstGeom>
        </p:spPr>
      </p:pic>
      <p:sp>
        <p:nvSpPr>
          <p:cNvPr id="4" name="Date Placeholder 3">
            <a:extLst>
              <a:ext uri="{FF2B5EF4-FFF2-40B4-BE49-F238E27FC236}">
                <a16:creationId xmlns:a16="http://schemas.microsoft.com/office/drawing/2014/main" id="{9CDEF95F-8F97-FDC3-43AE-424EBC5E6583}"/>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a:spcAft>
                <a:spcPts val="600"/>
              </a:spcAft>
            </a:pPr>
            <a:fld id="{DD12C09E-120D-451E-9C4A-2DAA0D102BB3}" type="datetime1">
              <a:rPr lang="en-US" sz="1200" smtClean="0"/>
              <a:t>8/2/2022</a:t>
            </a:fld>
            <a:endParaRPr lang="en-US" sz="1200"/>
          </a:p>
        </p:txBody>
      </p:sp>
      <p:sp>
        <p:nvSpPr>
          <p:cNvPr id="5" name="Footer Placeholder 4">
            <a:extLst>
              <a:ext uri="{FF2B5EF4-FFF2-40B4-BE49-F238E27FC236}">
                <a16:creationId xmlns:a16="http://schemas.microsoft.com/office/drawing/2014/main" id="{62E9AB68-0BF3-0075-FE83-C2CF5BA9D13B}"/>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pPr>
            <a:r>
              <a:rPr lang="en-US" sz="1200" kern="1200">
                <a:solidFill>
                  <a:schemeClr val="tx1">
                    <a:tint val="75000"/>
                  </a:schemeClr>
                </a:solidFill>
                <a:latin typeface="+mn-lt"/>
                <a:ea typeface="+mn-ea"/>
                <a:cs typeface="+mn-cs"/>
              </a:rPr>
              <a:t>Tamanna       ACSE-0301 and DS               Unit -1</a:t>
            </a:r>
          </a:p>
        </p:txBody>
      </p:sp>
      <p:sp>
        <p:nvSpPr>
          <p:cNvPr id="6" name="Slide Number Placeholder 5">
            <a:extLst>
              <a:ext uri="{FF2B5EF4-FFF2-40B4-BE49-F238E27FC236}">
                <a16:creationId xmlns:a16="http://schemas.microsoft.com/office/drawing/2014/main" id="{3E9B6E0E-2855-25FB-FFD9-6EBF70A98F9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z="1200" smtClean="0"/>
              <a:pPr lvl="0" indent="0">
                <a:spcBef>
                  <a:spcPts val="0"/>
                </a:spcBef>
                <a:spcAft>
                  <a:spcPts val="600"/>
                </a:spcAft>
                <a:buNone/>
              </a:pPr>
              <a:t>133</a:t>
            </a:fld>
            <a:endParaRPr lang="en-US" sz="1200"/>
          </a:p>
        </p:txBody>
      </p:sp>
      <p:sp>
        <p:nvSpPr>
          <p:cNvPr id="10" name="Google Shape;902;p78">
            <a:extLst>
              <a:ext uri="{FF2B5EF4-FFF2-40B4-BE49-F238E27FC236}">
                <a16:creationId xmlns:a16="http://schemas.microsoft.com/office/drawing/2014/main" id="{79E72B9B-E2C9-815A-9E14-3FAC9334EB63}"/>
              </a:ext>
            </a:extLst>
          </p:cNvPr>
          <p:cNvSpPr txBox="1"/>
          <p:nvPr/>
        </p:nvSpPr>
        <p:spPr>
          <a:xfrm>
            <a:off x="1371600" y="1"/>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dirty="0">
                <a:solidFill>
                  <a:schemeClr val="dk1"/>
                </a:solidFill>
                <a:latin typeface="Calibri"/>
                <a:ea typeface="Calibri"/>
                <a:cs typeface="Calibri"/>
                <a:sym typeface="Calibri"/>
              </a:rPr>
              <a:t>Last year</a:t>
            </a:r>
            <a:r>
              <a:rPr lang="en-US" sz="3200" b="1" i="0" u="none" strike="noStrike" cap="none" dirty="0">
                <a:solidFill>
                  <a:schemeClr val="dk1"/>
                </a:solidFill>
                <a:latin typeface="Calibri"/>
                <a:ea typeface="Calibri"/>
                <a:cs typeface="Calibri"/>
                <a:sym typeface="Calibri"/>
              </a:rPr>
              <a:t> Question Paper</a:t>
            </a:r>
            <a:endParaRPr sz="3200" b="1" i="0" u="none" strike="noStrike" cap="none" dirty="0">
              <a:solidFill>
                <a:schemeClr val="dk1"/>
              </a:solidFill>
              <a:latin typeface="Calibri"/>
              <a:ea typeface="Calibri"/>
              <a:cs typeface="Calibri"/>
              <a:sym typeface="Calibri"/>
            </a:endParaRPr>
          </a:p>
        </p:txBody>
      </p:sp>
      <p:pic>
        <p:nvPicPr>
          <p:cNvPr id="11" name="Picture 10">
            <a:extLst>
              <a:ext uri="{FF2B5EF4-FFF2-40B4-BE49-F238E27FC236}">
                <a16:creationId xmlns:a16="http://schemas.microsoft.com/office/drawing/2014/main" id="{30FC656F-10EF-8AA5-8118-A7455E9BC793}"/>
              </a:ext>
            </a:extLst>
          </p:cNvPr>
          <p:cNvPicPr>
            <a:picLocks noChangeAspect="1"/>
          </p:cNvPicPr>
          <p:nvPr/>
        </p:nvPicPr>
        <p:blipFill>
          <a:blip r:embed="rId3"/>
          <a:stretch>
            <a:fillRect/>
          </a:stretch>
        </p:blipFill>
        <p:spPr>
          <a:xfrm>
            <a:off x="0" y="0"/>
            <a:ext cx="1371600" cy="847725"/>
          </a:xfrm>
          <a:prstGeom prst="rect">
            <a:avLst/>
          </a:prstGeom>
        </p:spPr>
      </p:pic>
    </p:spTree>
    <p:extLst>
      <p:ext uri="{BB962C8B-B14F-4D97-AF65-F5344CB8AC3E}">
        <p14:creationId xmlns:p14="http://schemas.microsoft.com/office/powerpoint/2010/main" val="11886913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78"/>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Char char="•"/>
            </a:pPr>
            <a:r>
              <a:rPr lang="en-US" sz="2200" u="sng">
                <a:solidFill>
                  <a:schemeClr val="hlink"/>
                </a:solidFill>
                <a:hlinkClick r:id="rId3"/>
              </a:rPr>
              <a:t>http://www.aktuonline.com/papers/btech-cs-3-sem-data-structures-kcs301-2020.html</a:t>
            </a:r>
            <a:endParaRPr sz="2200"/>
          </a:p>
          <a:p>
            <a:pPr marL="342900" lvl="0" indent="-342900" algn="just" rtl="0">
              <a:spcBef>
                <a:spcPts val="440"/>
              </a:spcBef>
              <a:spcAft>
                <a:spcPts val="0"/>
              </a:spcAft>
              <a:buClr>
                <a:schemeClr val="dk1"/>
              </a:buClr>
              <a:buSzPts val="2200"/>
              <a:buChar char="•"/>
            </a:pPr>
            <a:r>
              <a:rPr lang="en-US" sz="2200" u="sng">
                <a:solidFill>
                  <a:schemeClr val="hlink"/>
                </a:solidFill>
                <a:hlinkClick r:id="rId4"/>
              </a:rPr>
              <a:t>http://www.aktuonline.com/papers/btech-cs-3-sem-data-structures-rcs-305-2018-19.html</a:t>
            </a:r>
            <a:endParaRPr sz="2200"/>
          </a:p>
          <a:p>
            <a:pPr marL="342900" lvl="0" indent="-342900" algn="just" rtl="0">
              <a:spcBef>
                <a:spcPts val="440"/>
              </a:spcBef>
              <a:spcAft>
                <a:spcPts val="0"/>
              </a:spcAft>
              <a:buClr>
                <a:schemeClr val="dk1"/>
              </a:buClr>
              <a:buSzPts val="2200"/>
              <a:buChar char="•"/>
            </a:pPr>
            <a:r>
              <a:rPr lang="en-US" sz="2200" u="sng">
                <a:solidFill>
                  <a:schemeClr val="hlink"/>
                </a:solidFill>
                <a:hlinkClick r:id="rId5"/>
              </a:rPr>
              <a:t>http://www.aktuonline.com/papers/btech-cs-3-sem-data-structures-rcs-305-2017-18.html</a:t>
            </a:r>
            <a:endParaRPr sz="2200"/>
          </a:p>
          <a:p>
            <a:pPr marL="342900" lvl="0" indent="-342900" algn="just" rtl="0">
              <a:spcBef>
                <a:spcPts val="440"/>
              </a:spcBef>
              <a:spcAft>
                <a:spcPts val="0"/>
              </a:spcAft>
              <a:buClr>
                <a:schemeClr val="dk1"/>
              </a:buClr>
              <a:buSzPts val="2200"/>
              <a:buChar char="•"/>
            </a:pPr>
            <a:r>
              <a:rPr lang="en-US" sz="2200" u="sng">
                <a:solidFill>
                  <a:schemeClr val="hlink"/>
                </a:solidFill>
                <a:hlinkClick r:id="rId6"/>
              </a:rPr>
              <a:t>http://www.aktuonline.com/papers/btech-cs-3-sem-data-structures-using-c-ncs-301-2016-17.html</a:t>
            </a:r>
            <a:endParaRPr sz="2200"/>
          </a:p>
          <a:p>
            <a:pPr marL="342900" lvl="0" indent="-342900" algn="just" rtl="0">
              <a:spcBef>
                <a:spcPts val="440"/>
              </a:spcBef>
              <a:spcAft>
                <a:spcPts val="0"/>
              </a:spcAft>
              <a:buClr>
                <a:schemeClr val="dk1"/>
              </a:buClr>
              <a:buSzPts val="2200"/>
              <a:buChar char="•"/>
            </a:pPr>
            <a:r>
              <a:rPr lang="en-US" sz="2200" u="sng">
                <a:solidFill>
                  <a:schemeClr val="hlink"/>
                </a:solidFill>
                <a:hlinkClick r:id="rId7"/>
              </a:rPr>
              <a:t>https://www.aktuonline.com/papers/btech-cs-3-sem-data-structures-kcs301-2020.html</a:t>
            </a:r>
            <a:r>
              <a:rPr lang="en-US" sz="2200"/>
              <a:t> </a:t>
            </a:r>
            <a:endParaRPr/>
          </a:p>
          <a:p>
            <a:pPr marL="342900" lvl="0" indent="-342900" algn="just" rtl="0">
              <a:spcBef>
                <a:spcPts val="440"/>
              </a:spcBef>
              <a:spcAft>
                <a:spcPts val="0"/>
              </a:spcAft>
              <a:buClr>
                <a:schemeClr val="dk1"/>
              </a:buClr>
              <a:buSzPts val="2200"/>
              <a:buChar char="•"/>
            </a:pPr>
            <a:r>
              <a:rPr lang="en-US" sz="2200" u="sng">
                <a:solidFill>
                  <a:schemeClr val="hlink"/>
                </a:solidFill>
                <a:hlinkClick r:id="rId8"/>
              </a:rPr>
              <a:t>https://firstranker.com/fr/frdA290120A1345373/download-aktu-b-tech-3rd-sem-2018-2019-data-structures-rcs-305-question-paper</a:t>
            </a:r>
            <a:r>
              <a:rPr lang="en-US" sz="2200"/>
              <a:t> </a:t>
            </a:r>
            <a:endParaRPr sz="2200"/>
          </a:p>
        </p:txBody>
      </p:sp>
      <p:sp>
        <p:nvSpPr>
          <p:cNvPr id="899" name="Google Shape;899;p78"/>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AAC9725-1B10-463B-AF54-C5FB506ACA45}" type="datetime1">
              <a:rPr lang="en-US" smtClean="0"/>
              <a:t>8/2/2022</a:t>
            </a:fld>
            <a:endParaRPr/>
          </a:p>
        </p:txBody>
      </p:sp>
      <p:sp>
        <p:nvSpPr>
          <p:cNvPr id="900" name="Google Shape;900;p78"/>
          <p:cNvSpPr txBox="1">
            <a:spLocks noGrp="1"/>
          </p:cNvSpPr>
          <p:nvPr>
            <p:ph type="ftr" sz="quarter" idx="11"/>
          </p:nvPr>
        </p:nvSpPr>
        <p:spPr>
          <a:xfrm>
            <a:off x="2514600" y="6324600"/>
            <a:ext cx="4876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901" name="Google Shape;901;p7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134</a:t>
            </a:fld>
            <a:endParaRPr/>
          </a:p>
        </p:txBody>
      </p:sp>
      <p:sp>
        <p:nvSpPr>
          <p:cNvPr id="902" name="Google Shape;902;p78"/>
          <p:cNvSpPr txBox="1"/>
          <p:nvPr/>
        </p:nvSpPr>
        <p:spPr>
          <a:xfrm>
            <a:off x="1371600" y="1"/>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Old Question Papers</a:t>
            </a:r>
            <a:endParaRPr sz="32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055BD88B-544A-1F09-74F9-9399B15FE90C}"/>
              </a:ext>
            </a:extLst>
          </p:cNvPr>
          <p:cNvPicPr>
            <a:picLocks noChangeAspect="1"/>
          </p:cNvPicPr>
          <p:nvPr/>
        </p:nvPicPr>
        <p:blipFill>
          <a:blip r:embed="rId9"/>
          <a:stretch>
            <a:fillRect/>
          </a:stretch>
        </p:blipFill>
        <p:spPr>
          <a:xfrm>
            <a:off x="0" y="0"/>
            <a:ext cx="1371600" cy="847725"/>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79"/>
          <p:cNvSpPr txBox="1">
            <a:spLocks noGrp="1"/>
          </p:cNvSpPr>
          <p:nvPr>
            <p:ph idx="1"/>
          </p:nvPr>
        </p:nvSpPr>
        <p:spPr>
          <a:xfrm>
            <a:off x="467436" y="1003063"/>
            <a:ext cx="8229600" cy="5221924"/>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200"/>
              <a:buChar char="•"/>
            </a:pPr>
            <a:r>
              <a:rPr lang="en-US" sz="2200" dirty="0"/>
              <a:t>What is doubly linked list? What are its applications? Explain how an element can be deleted from doubly linked list using python program.</a:t>
            </a:r>
            <a:endParaRPr dirty="0"/>
          </a:p>
          <a:p>
            <a:pPr marL="342900" lvl="0" indent="-342900" algn="just" rtl="0">
              <a:spcBef>
                <a:spcPts val="440"/>
              </a:spcBef>
              <a:spcAft>
                <a:spcPts val="0"/>
              </a:spcAft>
              <a:buClr>
                <a:schemeClr val="dk1"/>
              </a:buClr>
              <a:buSzPts val="2200"/>
              <a:buChar char="•"/>
            </a:pPr>
            <a:r>
              <a:rPr lang="en-US" sz="2200" dirty="0"/>
              <a:t>What are the merits and demerits of array? Given two arrays of integers in ascending order, develop an algorithm to merge these arrays to form a third array sorted in ascending order.</a:t>
            </a:r>
            <a:endParaRPr dirty="0"/>
          </a:p>
          <a:p>
            <a:pPr marL="342900" lvl="0" indent="-342900" algn="just" rtl="0">
              <a:spcBef>
                <a:spcPts val="440"/>
              </a:spcBef>
              <a:spcAft>
                <a:spcPts val="0"/>
              </a:spcAft>
              <a:buClr>
                <a:schemeClr val="dk1"/>
              </a:buClr>
              <a:buSzPts val="2200"/>
              <a:buChar char="•"/>
            </a:pPr>
            <a:r>
              <a:rPr lang="en-US" sz="2200" dirty="0"/>
              <a:t>How can you represent a sparse matrix in memory? </a:t>
            </a:r>
            <a:endParaRPr dirty="0"/>
          </a:p>
          <a:p>
            <a:pPr marL="342900" lvl="0" indent="-342900" algn="just" rtl="0">
              <a:spcBef>
                <a:spcPts val="440"/>
              </a:spcBef>
              <a:spcAft>
                <a:spcPts val="0"/>
              </a:spcAft>
              <a:buClr>
                <a:schemeClr val="dk1"/>
              </a:buClr>
              <a:buSzPts val="2200"/>
              <a:buChar char="•"/>
            </a:pPr>
            <a:r>
              <a:rPr lang="en-US" sz="2200" dirty="0"/>
              <a:t>List the various operations on linked list.</a:t>
            </a:r>
            <a:endParaRPr dirty="0"/>
          </a:p>
          <a:p>
            <a:pPr marL="342900" lvl="0" indent="-342900" algn="just" rtl="0">
              <a:spcBef>
                <a:spcPts val="440"/>
              </a:spcBef>
              <a:spcAft>
                <a:spcPts val="0"/>
              </a:spcAft>
              <a:buClr>
                <a:schemeClr val="dk1"/>
              </a:buClr>
              <a:buSzPts val="2200"/>
              <a:buChar char="•"/>
            </a:pPr>
            <a:r>
              <a:rPr lang="en-US" sz="2200" dirty="0"/>
              <a:t>What do you understand by time and space complexity?</a:t>
            </a:r>
            <a:endParaRPr dirty="0"/>
          </a:p>
          <a:p>
            <a:pPr marL="342900" lvl="0" indent="-342900" algn="just" rtl="0">
              <a:spcBef>
                <a:spcPts val="440"/>
              </a:spcBef>
              <a:spcAft>
                <a:spcPts val="0"/>
              </a:spcAft>
              <a:buClr>
                <a:schemeClr val="dk1"/>
              </a:buClr>
              <a:buSzPts val="2200"/>
              <a:buChar char="•"/>
            </a:pPr>
            <a:r>
              <a:rPr lang="en-US" sz="2200" dirty="0"/>
              <a:t>Define the various asymptotic notations. Derive the O-notation for linear search.</a:t>
            </a:r>
            <a:endParaRPr dirty="0"/>
          </a:p>
          <a:p>
            <a:pPr marL="342900" lvl="0" indent="-342900" algn="just" rtl="0">
              <a:spcBef>
                <a:spcPts val="440"/>
              </a:spcBef>
              <a:spcAft>
                <a:spcPts val="0"/>
              </a:spcAft>
              <a:buClr>
                <a:schemeClr val="dk1"/>
              </a:buClr>
              <a:buSzPts val="2200"/>
              <a:buChar char="•"/>
            </a:pPr>
            <a:r>
              <a:rPr lang="en-US" sz="2200" dirty="0"/>
              <a:t>Write a program in c to delete a specific element in single linked list. Double linked list takes more space than single linked list for storing one extra address. Under what condition, could a double linked list more beneficial than single linked list.</a:t>
            </a:r>
            <a:endParaRPr sz="2200" dirty="0"/>
          </a:p>
        </p:txBody>
      </p:sp>
      <p:sp>
        <p:nvSpPr>
          <p:cNvPr id="909" name="Google Shape;909;p79"/>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1614F28-7FAA-416C-857D-300057D61D68}" type="datetime1">
              <a:rPr lang="en-US" smtClean="0"/>
              <a:t>8/2/2022</a:t>
            </a:fld>
            <a:endParaRPr/>
          </a:p>
        </p:txBody>
      </p:sp>
      <p:sp>
        <p:nvSpPr>
          <p:cNvPr id="910" name="Google Shape;910;p79"/>
          <p:cNvSpPr txBox="1">
            <a:spLocks noGrp="1"/>
          </p:cNvSpPr>
          <p:nvPr>
            <p:ph type="ftr" sz="quarter" idx="11"/>
          </p:nvPr>
        </p:nvSpPr>
        <p:spPr>
          <a:xfrm>
            <a:off x="2209800" y="6356350"/>
            <a:ext cx="5562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911" name="Google Shape;911;p7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135</a:t>
            </a:fld>
            <a:endParaRPr/>
          </a:p>
        </p:txBody>
      </p:sp>
      <p:sp>
        <p:nvSpPr>
          <p:cNvPr id="912" name="Google Shape;912;p79"/>
          <p:cNvSpPr txBox="1"/>
          <p:nvPr/>
        </p:nvSpPr>
        <p:spPr>
          <a:xfrm>
            <a:off x="1371600" y="1"/>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Expected Questions for University Exam </a:t>
            </a:r>
            <a:endParaRPr sz="32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A418AB92-29A6-DAE9-5352-656238AB2FCB}"/>
              </a:ext>
            </a:extLst>
          </p:cNvPr>
          <p:cNvPicPr>
            <a:picLocks noChangeAspect="1"/>
          </p:cNvPicPr>
          <p:nvPr/>
        </p:nvPicPr>
        <p:blipFill>
          <a:blip r:embed="rId3"/>
          <a:stretch>
            <a:fillRect/>
          </a:stretch>
        </p:blipFill>
        <p:spPr>
          <a:xfrm>
            <a:off x="0" y="23974"/>
            <a:ext cx="1371600" cy="847725"/>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23" name="Google Shape;923;p80"/>
          <p:cNvSpPr txBox="1">
            <a:spLocks noGrp="1"/>
          </p:cNvSpPr>
          <p:nvPr>
            <p:ph idx="1"/>
          </p:nvPr>
        </p:nvSpPr>
        <p:spPr>
          <a:xfrm>
            <a:off x="467436" y="1003063"/>
            <a:ext cx="8229600" cy="5221924"/>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200"/>
              <a:buChar char="•"/>
            </a:pPr>
            <a:r>
              <a:rPr lang="en-US" sz="2200"/>
              <a:t>Knowledge of basic data structures is important for understanding organization of data.</a:t>
            </a:r>
            <a:endParaRPr/>
          </a:p>
          <a:p>
            <a:pPr marL="342900" lvl="0" indent="-342900" algn="just" rtl="0">
              <a:spcBef>
                <a:spcPts val="440"/>
              </a:spcBef>
              <a:spcAft>
                <a:spcPts val="0"/>
              </a:spcAft>
              <a:buClr>
                <a:schemeClr val="dk1"/>
              </a:buClr>
              <a:buSzPts val="2200"/>
              <a:buChar char="•"/>
            </a:pPr>
            <a:r>
              <a:rPr lang="en-US" sz="2200"/>
              <a:t>Understanding of array and link list is compulsory to implement other data structures.</a:t>
            </a:r>
            <a:endParaRPr sz="2200"/>
          </a:p>
        </p:txBody>
      </p:sp>
      <p:sp>
        <p:nvSpPr>
          <p:cNvPr id="918" name="Google Shape;918;p80"/>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C26D839-AFF7-4A13-A81E-59E0FE9D8ECC}" type="datetime1">
              <a:rPr lang="en-US" smtClean="0"/>
              <a:t>8/2/2022</a:t>
            </a:fld>
            <a:endParaRPr/>
          </a:p>
        </p:txBody>
      </p:sp>
      <p:sp>
        <p:nvSpPr>
          <p:cNvPr id="919" name="Google Shape;919;p80"/>
          <p:cNvSpPr txBox="1">
            <a:spLocks noGrp="1"/>
          </p:cNvSpPr>
          <p:nvPr>
            <p:ph type="ftr" sz="quarter" idx="11"/>
          </p:nvPr>
        </p:nvSpPr>
        <p:spPr>
          <a:xfrm>
            <a:off x="2514600" y="6356350"/>
            <a:ext cx="5181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920" name="Google Shape;920;p8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136</a:t>
            </a:fld>
            <a:endParaRPr/>
          </a:p>
        </p:txBody>
      </p:sp>
      <p:sp>
        <p:nvSpPr>
          <p:cNvPr id="921" name="Google Shape;921;p80"/>
          <p:cNvSpPr txBox="1"/>
          <p:nvPr/>
        </p:nvSpPr>
        <p:spPr>
          <a:xfrm>
            <a:off x="1371600" y="1"/>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Summary</a:t>
            </a:r>
            <a:endParaRPr sz="32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513D16F0-5562-815F-1B9E-F04AAD2335A6}"/>
              </a:ext>
            </a:extLst>
          </p:cNvPr>
          <p:cNvPicPr>
            <a:picLocks noChangeAspect="1"/>
          </p:cNvPicPr>
          <p:nvPr/>
        </p:nvPicPr>
        <p:blipFill>
          <a:blip r:embed="rId3"/>
          <a:stretch>
            <a:fillRect/>
          </a:stretch>
        </p:blipFill>
        <p:spPr>
          <a:xfrm>
            <a:off x="0" y="0"/>
            <a:ext cx="1371600" cy="847725"/>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33" name="Google Shape;933;p81"/>
          <p:cNvSpPr txBox="1">
            <a:spLocks noGrp="1"/>
          </p:cNvSpPr>
          <p:nvPr>
            <p:ph idx="1"/>
          </p:nvPr>
        </p:nvSpPr>
        <p:spPr>
          <a:xfrm>
            <a:off x="467436" y="1003063"/>
            <a:ext cx="8229600" cy="5221924"/>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200"/>
              <a:buChar char="•"/>
            </a:pPr>
            <a:r>
              <a:rPr lang="en-US" sz="2200"/>
              <a:t>Aaron M. Tenenbaum, Yedidyah Langsam and Moshe J. Augenstein, “Data Structures Using C and C++”, PHI Learning Private Limited, Delhi India</a:t>
            </a:r>
            <a:endParaRPr sz="2200"/>
          </a:p>
          <a:p>
            <a:pPr marL="342900" lvl="0" indent="-342900" algn="just" rtl="0">
              <a:spcBef>
                <a:spcPts val="440"/>
              </a:spcBef>
              <a:spcAft>
                <a:spcPts val="0"/>
              </a:spcAft>
              <a:buClr>
                <a:schemeClr val="dk1"/>
              </a:buClr>
              <a:buSzPts val="2200"/>
              <a:buChar char="•"/>
            </a:pPr>
            <a:r>
              <a:rPr lang="en-US" sz="2200"/>
              <a:t>Horowitz and Sahani, “Fundamentals of Data Structures”, Galgotia Publications Pvt Ltd Delhi India.</a:t>
            </a:r>
            <a:endParaRPr sz="2200"/>
          </a:p>
          <a:p>
            <a:pPr marL="342900" lvl="0" indent="-342900" algn="just" rtl="0">
              <a:spcBef>
                <a:spcPts val="440"/>
              </a:spcBef>
              <a:spcAft>
                <a:spcPts val="0"/>
              </a:spcAft>
              <a:buClr>
                <a:schemeClr val="dk1"/>
              </a:buClr>
              <a:buSzPts val="2200"/>
              <a:buChar char="•"/>
            </a:pPr>
            <a:r>
              <a:rPr lang="en-US" sz="2200"/>
              <a:t>Lipschutz, “Data Structures” Schaum’s Outline Series, Tata McGraw-hill Education (India) Pvt. Ltd.</a:t>
            </a:r>
            <a:endParaRPr sz="2200"/>
          </a:p>
          <a:p>
            <a:pPr marL="342900" lvl="0" indent="-342900" algn="just" rtl="0">
              <a:spcBef>
                <a:spcPts val="440"/>
              </a:spcBef>
              <a:spcAft>
                <a:spcPts val="0"/>
              </a:spcAft>
              <a:buClr>
                <a:schemeClr val="dk1"/>
              </a:buClr>
              <a:buSzPts val="2200"/>
              <a:buChar char="•"/>
            </a:pPr>
            <a:r>
              <a:rPr lang="en-US" sz="2200"/>
              <a:t>Thareja, “Data Structure Using C” Oxford Higher Education.</a:t>
            </a:r>
            <a:endParaRPr sz="2200"/>
          </a:p>
          <a:p>
            <a:pPr marL="342900" lvl="0" indent="-342900" algn="just" rtl="0">
              <a:spcBef>
                <a:spcPts val="440"/>
              </a:spcBef>
              <a:spcAft>
                <a:spcPts val="0"/>
              </a:spcAft>
              <a:buClr>
                <a:schemeClr val="dk1"/>
              </a:buClr>
              <a:buSzPts val="2200"/>
              <a:buChar char="•"/>
            </a:pPr>
            <a:r>
              <a:rPr lang="en-US" sz="2200"/>
              <a:t>AK Sharma, “Data Structure Using C”, Pearson Education India.</a:t>
            </a:r>
            <a:endParaRPr sz="2200"/>
          </a:p>
          <a:p>
            <a:pPr marL="342900" lvl="0" indent="-342900" algn="just" rtl="0">
              <a:spcBef>
                <a:spcPts val="440"/>
              </a:spcBef>
              <a:spcAft>
                <a:spcPts val="0"/>
              </a:spcAft>
              <a:buClr>
                <a:schemeClr val="dk1"/>
              </a:buClr>
              <a:buSzPts val="2200"/>
              <a:buChar char="•"/>
            </a:pPr>
            <a:r>
              <a:rPr lang="en-US" sz="2200"/>
              <a:t>Michael T. Goodrich, Roberto Tamassia, David M. Mount “Data Structures and Algorithms in C++”, Wiley India.</a:t>
            </a:r>
            <a:endParaRPr sz="2200"/>
          </a:p>
          <a:p>
            <a:pPr marL="342900" lvl="0" indent="-342900" algn="just" rtl="0">
              <a:spcBef>
                <a:spcPts val="440"/>
              </a:spcBef>
              <a:spcAft>
                <a:spcPts val="0"/>
              </a:spcAft>
              <a:buClr>
                <a:schemeClr val="dk1"/>
              </a:buClr>
              <a:buSzPts val="2200"/>
              <a:buChar char="•"/>
            </a:pPr>
            <a:r>
              <a:rPr lang="en-US" sz="2200"/>
              <a:t>. P. S. Deshpandey, “C and Data structure”, Wiley Dreamtech Publication.</a:t>
            </a:r>
            <a:endParaRPr sz="2200"/>
          </a:p>
        </p:txBody>
      </p:sp>
      <p:sp>
        <p:nvSpPr>
          <p:cNvPr id="928" name="Google Shape;928;p81"/>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268177F-5086-4CBB-B6C0-AD5FC1C889E8}" type="datetime1">
              <a:rPr lang="en-US" smtClean="0"/>
              <a:t>8/2/2022</a:t>
            </a:fld>
            <a:endParaRPr/>
          </a:p>
        </p:txBody>
      </p:sp>
      <p:sp>
        <p:nvSpPr>
          <p:cNvPr id="929" name="Google Shape;929;p81"/>
          <p:cNvSpPr txBox="1">
            <a:spLocks noGrp="1"/>
          </p:cNvSpPr>
          <p:nvPr>
            <p:ph type="ftr" sz="quarter" idx="11"/>
          </p:nvPr>
        </p:nvSpPr>
        <p:spPr>
          <a:xfrm>
            <a:off x="2209800" y="6356350"/>
            <a:ext cx="5562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930" name="Google Shape;930;p8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137</a:t>
            </a:fld>
            <a:endParaRPr/>
          </a:p>
        </p:txBody>
      </p:sp>
      <p:sp>
        <p:nvSpPr>
          <p:cNvPr id="931" name="Google Shape;931;p81"/>
          <p:cNvSpPr txBox="1"/>
          <p:nvPr/>
        </p:nvSpPr>
        <p:spPr>
          <a:xfrm>
            <a:off x="1371600" y="1"/>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References</a:t>
            </a:r>
            <a:endParaRPr sz="32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69394D6B-2D8A-F751-3BBF-60098446D4FE}"/>
              </a:ext>
            </a:extLst>
          </p:cNvPr>
          <p:cNvPicPr>
            <a:picLocks noChangeAspect="1"/>
          </p:cNvPicPr>
          <p:nvPr/>
        </p:nvPicPr>
        <p:blipFill>
          <a:blip r:embed="rId3"/>
          <a:stretch>
            <a:fillRect/>
          </a:stretch>
        </p:blipFill>
        <p:spPr>
          <a:xfrm>
            <a:off x="-21771" y="-3294"/>
            <a:ext cx="1393371" cy="847725"/>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43" name="Google Shape;943;p82"/>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spAutoFit/>
          </a:bodyPr>
          <a:lstStyle/>
          <a:p>
            <a:pPr marL="342900" lvl="0" indent="-342900" algn="ctr" rtl="0">
              <a:spcBef>
                <a:spcPts val="0"/>
              </a:spcBef>
              <a:spcAft>
                <a:spcPts val="0"/>
              </a:spcAft>
              <a:buClr>
                <a:srgbClr val="BDD1F9"/>
              </a:buClr>
              <a:buSzPts val="6600"/>
              <a:buNone/>
            </a:pPr>
            <a:r>
              <a:rPr lang="en-US" sz="6600" b="1">
                <a:solidFill>
                  <a:srgbClr val="BDD1F9"/>
                </a:solidFill>
              </a:rPr>
              <a:t>Thank You</a:t>
            </a:r>
            <a:endParaRPr sz="6600" b="1">
              <a:solidFill>
                <a:srgbClr val="BDD1F9"/>
              </a:solidFill>
            </a:endParaRPr>
          </a:p>
        </p:txBody>
      </p:sp>
      <p:sp>
        <p:nvSpPr>
          <p:cNvPr id="938" name="Google Shape;938;p82"/>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6A32149-936D-4A2D-B7D9-F8D071C0F7CD}" type="datetime1">
              <a:rPr lang="en-US" smtClean="0"/>
              <a:t>8/2/2022</a:t>
            </a:fld>
            <a:endParaRPr/>
          </a:p>
        </p:txBody>
      </p:sp>
      <p:sp>
        <p:nvSpPr>
          <p:cNvPr id="939" name="Google Shape;939;p82"/>
          <p:cNvSpPr txBox="1">
            <a:spLocks noGrp="1"/>
          </p:cNvSpPr>
          <p:nvPr>
            <p:ph type="ftr" sz="quarter" idx="11"/>
          </p:nvPr>
        </p:nvSpPr>
        <p:spPr>
          <a:xfrm>
            <a:off x="2209800" y="6356350"/>
            <a:ext cx="5562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940" name="Google Shape;940;p8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138</a:t>
            </a:fld>
            <a:endParaRPr/>
          </a:p>
        </p:txBody>
      </p:sp>
      <p:sp>
        <p:nvSpPr>
          <p:cNvPr id="941" name="Google Shape;941;p82"/>
          <p:cNvSpPr txBox="1"/>
          <p:nvPr/>
        </p:nvSpPr>
        <p:spPr>
          <a:xfrm>
            <a:off x="1371600" y="1"/>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138313F4-A3F9-9538-A1C0-BA7EF200B05F}"/>
              </a:ext>
            </a:extLst>
          </p:cNvPr>
          <p:cNvPicPr>
            <a:picLocks noChangeAspect="1"/>
          </p:cNvPicPr>
          <p:nvPr/>
        </p:nvPicPr>
        <p:blipFill>
          <a:blip r:embed="rId3"/>
          <a:stretch>
            <a:fillRect/>
          </a:stretch>
        </p:blipFill>
        <p:spPr>
          <a:xfrm>
            <a:off x="43543" y="31749"/>
            <a:ext cx="1328057" cy="8477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103DC56-6CC5-4A43-88DB-737F83114B45}" type="datetime1">
              <a:rPr lang="en-US" smtClean="0"/>
              <a:t>8/2/2022</a:t>
            </a:fld>
            <a:endParaRPr/>
          </a:p>
        </p:txBody>
      </p:sp>
      <p:sp>
        <p:nvSpPr>
          <p:cNvPr id="161" name="Google Shape;161;p7"/>
          <p:cNvSpPr txBox="1">
            <a:spLocks noGrp="1"/>
          </p:cNvSpPr>
          <p:nvPr>
            <p:ph type="ft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162" name="Google Shape;162;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14</a:t>
            </a:fld>
            <a:endParaRPr/>
          </a:p>
        </p:txBody>
      </p:sp>
      <p:sp>
        <p:nvSpPr>
          <p:cNvPr id="163" name="Google Shape;163;p7"/>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dirty="0">
                <a:solidFill>
                  <a:schemeClr val="dk1"/>
                </a:solidFill>
                <a:latin typeface="Calibri"/>
                <a:ea typeface="Calibri"/>
                <a:cs typeface="Calibri"/>
                <a:sym typeface="Calibri"/>
              </a:rPr>
              <a:t>CO-PSO Mapping</a:t>
            </a:r>
            <a:endParaRPr sz="3200" b="1" i="0" u="none" strike="noStrike" cap="none" dirty="0">
              <a:solidFill>
                <a:schemeClr val="dk1"/>
              </a:solidFill>
              <a:latin typeface="Calibri"/>
              <a:ea typeface="Calibri"/>
              <a:cs typeface="Calibri"/>
              <a:sym typeface="Calibri"/>
            </a:endParaRPr>
          </a:p>
        </p:txBody>
      </p:sp>
      <p:pic>
        <p:nvPicPr>
          <p:cNvPr id="164" name="Google Shape;164;p7" descr="E:\NIET\Project\xLogo11.png.pagespeed.ic.pydHLuCQEZ.png"/>
          <p:cNvPicPr preferRelativeResize="0"/>
          <p:nvPr/>
        </p:nvPicPr>
        <p:blipFill rotWithShape="1">
          <a:blip r:embed="rId3">
            <a:alphaModFix/>
          </a:blip>
          <a:srcRect/>
          <a:stretch/>
        </p:blipFill>
        <p:spPr>
          <a:xfrm>
            <a:off x="0" y="0"/>
            <a:ext cx="1447800" cy="817163"/>
          </a:xfrm>
          <a:prstGeom prst="rect">
            <a:avLst/>
          </a:prstGeom>
          <a:noFill/>
          <a:ln>
            <a:noFill/>
          </a:ln>
        </p:spPr>
      </p:pic>
      <p:sp>
        <p:nvSpPr>
          <p:cNvPr id="166" name="Google Shape;166;p7"/>
          <p:cNvSpPr/>
          <p:nvPr/>
        </p:nvSpPr>
        <p:spPr>
          <a:xfrm>
            <a:off x="723900" y="1488325"/>
            <a:ext cx="7962900"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b="1" dirty="0">
                <a:solidFill>
                  <a:schemeClr val="dk1"/>
                </a:solidFill>
                <a:latin typeface="Calibri"/>
                <a:ea typeface="Calibri"/>
                <a:cs typeface="Calibri"/>
                <a:sym typeface="Calibri"/>
              </a:rPr>
              <a:t>Mapping of Program Specific Outcomes and Course Outcomes</a:t>
            </a:r>
            <a:endParaRPr sz="2200" dirty="0">
              <a:solidFill>
                <a:schemeClr val="dk1"/>
              </a:solidFill>
              <a:latin typeface="Calibri"/>
              <a:ea typeface="Calibri"/>
              <a:cs typeface="Calibri"/>
              <a:sym typeface="Calibri"/>
            </a:endParaRPr>
          </a:p>
        </p:txBody>
      </p:sp>
      <p:graphicFrame>
        <p:nvGraphicFramePr>
          <p:cNvPr id="167" name="Google Shape;167;p7"/>
          <p:cNvGraphicFramePr/>
          <p:nvPr/>
        </p:nvGraphicFramePr>
        <p:xfrm>
          <a:off x="1163783" y="2115041"/>
          <a:ext cx="6941127" cy="2844884"/>
        </p:xfrm>
        <a:graphic>
          <a:graphicData uri="http://schemas.openxmlformats.org/drawingml/2006/table">
            <a:tbl>
              <a:tblPr firstRow="1" bandRow="1">
                <a:noFill/>
                <a:tableStyleId>{F0BF7176-352F-4F98-BEA2-798AF6EE9B45}</a:tableStyleId>
              </a:tblPr>
              <a:tblGrid>
                <a:gridCol w="1696569">
                  <a:extLst>
                    <a:ext uri="{9D8B030D-6E8A-4147-A177-3AD203B41FA5}">
                      <a16:colId xmlns:a16="http://schemas.microsoft.com/office/drawing/2014/main" val="20000"/>
                    </a:ext>
                  </a:extLst>
                </a:gridCol>
                <a:gridCol w="1079883">
                  <a:extLst>
                    <a:ext uri="{9D8B030D-6E8A-4147-A177-3AD203B41FA5}">
                      <a16:colId xmlns:a16="http://schemas.microsoft.com/office/drawing/2014/main" val="20001"/>
                    </a:ext>
                  </a:extLst>
                </a:gridCol>
                <a:gridCol w="1388225">
                  <a:extLst>
                    <a:ext uri="{9D8B030D-6E8A-4147-A177-3AD203B41FA5}">
                      <a16:colId xmlns:a16="http://schemas.microsoft.com/office/drawing/2014/main" val="20002"/>
                    </a:ext>
                  </a:extLst>
                </a:gridCol>
                <a:gridCol w="1388225">
                  <a:extLst>
                    <a:ext uri="{9D8B030D-6E8A-4147-A177-3AD203B41FA5}">
                      <a16:colId xmlns:a16="http://schemas.microsoft.com/office/drawing/2014/main" val="20003"/>
                    </a:ext>
                  </a:extLst>
                </a:gridCol>
                <a:gridCol w="1388225">
                  <a:extLst>
                    <a:ext uri="{9D8B030D-6E8A-4147-A177-3AD203B41FA5}">
                      <a16:colId xmlns:a16="http://schemas.microsoft.com/office/drawing/2014/main" val="20004"/>
                    </a:ext>
                  </a:extLst>
                </a:gridCol>
              </a:tblGrid>
              <a:tr h="406412">
                <a:tc>
                  <a:txBody>
                    <a:bodyPr/>
                    <a:lstStyle/>
                    <a:p>
                      <a:pPr marL="0" marR="0" lvl="0" indent="0" algn="ctr" rtl="0">
                        <a:lnSpc>
                          <a:spcPct val="115000"/>
                        </a:lnSpc>
                        <a:spcBef>
                          <a:spcPts val="0"/>
                        </a:spcBef>
                        <a:spcAft>
                          <a:spcPts val="0"/>
                        </a:spcAft>
                        <a:buNone/>
                      </a:pPr>
                      <a:endParaRPr sz="14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b="1" u="none" strike="noStrike" cap="none">
                          <a:latin typeface="Calibri"/>
                          <a:ea typeface="Calibri"/>
                          <a:cs typeface="Calibri"/>
                          <a:sym typeface="Calibri"/>
                        </a:rPr>
                        <a:t>PSO1</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b="1" u="none" strike="noStrike" cap="none">
                          <a:latin typeface="Calibri"/>
                          <a:ea typeface="Calibri"/>
                          <a:cs typeface="Calibri"/>
                          <a:sym typeface="Calibri"/>
                        </a:rPr>
                        <a:t>PSO2</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b="1" u="none" strike="noStrike" cap="none" dirty="0">
                          <a:latin typeface="Calibri"/>
                          <a:ea typeface="Calibri"/>
                          <a:cs typeface="Calibri"/>
                          <a:sym typeface="Calibri"/>
                        </a:rPr>
                        <a:t>PSO3</a:t>
                      </a:r>
                      <a:endParaRPr sz="14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b="1" u="none" strike="noStrike" cap="none">
                          <a:latin typeface="Calibri"/>
                          <a:ea typeface="Calibri"/>
                          <a:cs typeface="Calibri"/>
                          <a:sym typeface="Calibri"/>
                        </a:rPr>
                        <a:t>PSO4</a:t>
                      </a:r>
                      <a:endParaRPr sz="1400"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0"/>
                  </a:ext>
                </a:extLst>
              </a:tr>
              <a:tr h="406412">
                <a:tc>
                  <a:txBody>
                    <a:bodyPr/>
                    <a:lstStyle/>
                    <a:p>
                      <a:pPr marL="0" marR="0" lvl="0" indent="0" algn="ctr" rtl="0">
                        <a:lnSpc>
                          <a:spcPct val="115000"/>
                        </a:lnSpc>
                        <a:spcBef>
                          <a:spcPts val="0"/>
                        </a:spcBef>
                        <a:spcAft>
                          <a:spcPts val="0"/>
                        </a:spcAft>
                        <a:buNone/>
                      </a:pPr>
                      <a:r>
                        <a:rPr lang="en-US" sz="1400" b="1" u="none" strike="noStrike" cap="none" dirty="0">
                          <a:latin typeface="Calibri"/>
                          <a:ea typeface="Calibri"/>
                          <a:cs typeface="Calibri"/>
                          <a:sym typeface="Calibri"/>
                        </a:rPr>
                        <a:t>ACSE0301.1</a:t>
                      </a:r>
                      <a:endParaRPr sz="1400" u="none" strike="noStrike" cap="none" dirty="0">
                        <a:latin typeface="Calibri"/>
                        <a:ea typeface="Calibri"/>
                        <a:cs typeface="Calibri"/>
                        <a:sym typeface="Calibri"/>
                      </a:endParaRPr>
                    </a:p>
                  </a:txBody>
                  <a:tcPr marL="68575" marR="68575" marT="0" marB="0" anchor="ctr">
                    <a:solidFill>
                      <a:srgbClr val="E36C09"/>
                    </a:solidFill>
                  </a:tcPr>
                </a:tc>
                <a:tc>
                  <a:txBody>
                    <a:bodyPr/>
                    <a:lstStyle/>
                    <a:p>
                      <a:pPr marL="0" marR="0" lvl="0" indent="0" algn="ctr" rtl="0">
                        <a:lnSpc>
                          <a:spcPct val="115000"/>
                        </a:lnSpc>
                        <a:spcBef>
                          <a:spcPts val="0"/>
                        </a:spcBef>
                        <a:spcAft>
                          <a:spcPts val="0"/>
                        </a:spcAft>
                        <a:buNone/>
                      </a:pPr>
                      <a:r>
                        <a:rPr lang="en-US" sz="1400" u="none" strike="noStrike" cap="none" dirty="0">
                          <a:latin typeface="Calibri"/>
                          <a:ea typeface="Calibri"/>
                          <a:cs typeface="Calibri"/>
                          <a:sym typeface="Calibri"/>
                        </a:rPr>
                        <a:t>3</a:t>
                      </a:r>
                      <a:endParaRPr sz="1400" u="none" strike="noStrike" cap="none" dirty="0">
                        <a:latin typeface="Calibri"/>
                        <a:ea typeface="Calibri"/>
                        <a:cs typeface="Calibri"/>
                        <a:sym typeface="Calibri"/>
                      </a:endParaRPr>
                    </a:p>
                  </a:txBody>
                  <a:tcPr marL="68575" marR="68575" marT="0" marB="0" anchor="ctr">
                    <a:solidFill>
                      <a:srgbClr val="E36C09"/>
                    </a:solidFill>
                  </a:tcP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solidFill>
                      <a:srgbClr val="E36C09"/>
                    </a:solidFill>
                  </a:tcP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68575" marR="68575" marT="0" marB="0" anchor="ctr">
                    <a:solidFill>
                      <a:srgbClr val="E36C09"/>
                    </a:solidFill>
                  </a:tcP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68575" marR="68575" marT="0" marB="0" anchor="ctr">
                    <a:solidFill>
                      <a:srgbClr val="E36C09"/>
                    </a:solidFill>
                  </a:tcPr>
                </a:tc>
                <a:extLst>
                  <a:ext uri="{0D108BD9-81ED-4DB2-BD59-A6C34878D82A}">
                    <a16:rowId xmlns:a16="http://schemas.microsoft.com/office/drawing/2014/main" val="10001"/>
                  </a:ext>
                </a:extLst>
              </a:tr>
              <a:tr h="406412">
                <a:tc>
                  <a:txBody>
                    <a:bodyPr/>
                    <a:lstStyle/>
                    <a:p>
                      <a:pPr marL="0" marR="0" lvl="0" indent="0" algn="ctr" rtl="0">
                        <a:lnSpc>
                          <a:spcPct val="115000"/>
                        </a:lnSpc>
                        <a:spcBef>
                          <a:spcPts val="0"/>
                        </a:spcBef>
                        <a:spcAft>
                          <a:spcPts val="0"/>
                        </a:spcAft>
                        <a:buNone/>
                      </a:pPr>
                      <a:r>
                        <a:rPr lang="en-US" sz="1400" b="1" u="none" strike="noStrike" cap="none" dirty="0">
                          <a:latin typeface="Calibri"/>
                          <a:ea typeface="Calibri"/>
                          <a:cs typeface="Calibri"/>
                          <a:sym typeface="Calibri"/>
                        </a:rPr>
                        <a:t>ACSE0301.2</a:t>
                      </a:r>
                      <a:endParaRPr sz="14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2"/>
                  </a:ext>
                </a:extLst>
              </a:tr>
              <a:tr h="406412">
                <a:tc>
                  <a:txBody>
                    <a:bodyPr/>
                    <a:lstStyle/>
                    <a:p>
                      <a:pPr marL="0" marR="0" lvl="0" indent="0" algn="ctr" rtl="0">
                        <a:lnSpc>
                          <a:spcPct val="115000"/>
                        </a:lnSpc>
                        <a:spcBef>
                          <a:spcPts val="0"/>
                        </a:spcBef>
                        <a:spcAft>
                          <a:spcPts val="0"/>
                        </a:spcAft>
                        <a:buNone/>
                      </a:pPr>
                      <a:r>
                        <a:rPr lang="en-US" sz="1400" b="1" u="none" strike="noStrike" cap="none" dirty="0">
                          <a:latin typeface="Calibri"/>
                          <a:ea typeface="Calibri"/>
                          <a:cs typeface="Calibri"/>
                          <a:sym typeface="Calibri"/>
                        </a:rPr>
                        <a:t>ACSE0301.3</a:t>
                      </a:r>
                      <a:endParaRPr sz="14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3"/>
                  </a:ext>
                </a:extLst>
              </a:tr>
              <a:tr h="406412">
                <a:tc>
                  <a:txBody>
                    <a:bodyPr/>
                    <a:lstStyle/>
                    <a:p>
                      <a:pPr marL="0" marR="0" lvl="0" indent="0" algn="ctr" rtl="0">
                        <a:lnSpc>
                          <a:spcPct val="115000"/>
                        </a:lnSpc>
                        <a:spcBef>
                          <a:spcPts val="0"/>
                        </a:spcBef>
                        <a:spcAft>
                          <a:spcPts val="0"/>
                        </a:spcAft>
                        <a:buNone/>
                      </a:pPr>
                      <a:r>
                        <a:rPr lang="en-US" sz="1400" b="1" u="none" strike="noStrike" cap="none" dirty="0">
                          <a:latin typeface="Calibri"/>
                          <a:ea typeface="Calibri"/>
                          <a:cs typeface="Calibri"/>
                          <a:sym typeface="Calibri"/>
                        </a:rPr>
                        <a:t>ACSE0301.4</a:t>
                      </a:r>
                      <a:endParaRPr sz="14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dirty="0">
                          <a:latin typeface="Calibri"/>
                          <a:ea typeface="Calibri"/>
                          <a:cs typeface="Calibri"/>
                          <a:sym typeface="Calibri"/>
                        </a:rPr>
                        <a:t>3</a:t>
                      </a:r>
                      <a:endParaRPr sz="14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4"/>
                  </a:ext>
                </a:extLst>
              </a:tr>
              <a:tr h="406412">
                <a:tc>
                  <a:txBody>
                    <a:bodyPr/>
                    <a:lstStyle/>
                    <a:p>
                      <a:pPr marL="0" marR="0" lvl="0" indent="0" algn="ctr" rtl="0">
                        <a:lnSpc>
                          <a:spcPct val="115000"/>
                        </a:lnSpc>
                        <a:spcBef>
                          <a:spcPts val="0"/>
                        </a:spcBef>
                        <a:spcAft>
                          <a:spcPts val="0"/>
                        </a:spcAft>
                        <a:buNone/>
                      </a:pPr>
                      <a:r>
                        <a:rPr lang="en-US" sz="1400" b="1" u="none" strike="noStrike" cap="none" dirty="0">
                          <a:latin typeface="Calibri"/>
                          <a:ea typeface="Calibri"/>
                          <a:cs typeface="Calibri"/>
                          <a:sym typeface="Calibri"/>
                        </a:rPr>
                        <a:t>ACSE0301.5</a:t>
                      </a:r>
                      <a:endParaRPr sz="14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5"/>
                  </a:ext>
                </a:extLst>
              </a:tr>
              <a:tr h="406412">
                <a:tc>
                  <a:txBody>
                    <a:bodyPr/>
                    <a:lstStyle/>
                    <a:p>
                      <a:pPr marL="0" marR="0" lvl="0" indent="0" algn="ctr" rtl="0">
                        <a:lnSpc>
                          <a:spcPct val="115000"/>
                        </a:lnSpc>
                        <a:spcBef>
                          <a:spcPts val="0"/>
                        </a:spcBef>
                        <a:spcAft>
                          <a:spcPts val="0"/>
                        </a:spcAft>
                        <a:buNone/>
                      </a:pPr>
                      <a:r>
                        <a:rPr lang="en-US" sz="1400" b="1" u="none" strike="noStrike" cap="none" dirty="0">
                          <a:latin typeface="Calibri"/>
                          <a:ea typeface="Calibri"/>
                          <a:cs typeface="Calibri"/>
                          <a:sym typeface="Calibri"/>
                        </a:rPr>
                        <a:t>Average</a:t>
                      </a:r>
                      <a:endParaRPr sz="14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dirty="0">
                          <a:latin typeface="Calibri"/>
                          <a:ea typeface="Calibri"/>
                          <a:cs typeface="Calibri"/>
                          <a:sym typeface="Calibri"/>
                        </a:rPr>
                        <a:t>3</a:t>
                      </a:r>
                      <a:endParaRPr sz="14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2.4</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dirty="0">
                          <a:latin typeface="Calibri"/>
                          <a:ea typeface="Calibri"/>
                          <a:cs typeface="Calibri"/>
                          <a:sym typeface="Calibri"/>
                        </a:rPr>
                        <a:t>2.6</a:t>
                      </a:r>
                      <a:endParaRPr sz="1400" u="none" strike="noStrike" cap="none" dirty="0">
                        <a:latin typeface="Calibri"/>
                        <a:ea typeface="Calibri"/>
                        <a:cs typeface="Calibri"/>
                        <a:sym typeface="Calibri"/>
                      </a:endParaRPr>
                    </a:p>
                  </a:txBody>
                  <a:tcPr marL="68575" marR="68575"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78455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graphicFrame>
        <p:nvGraphicFramePr>
          <p:cNvPr id="159" name="Google Shape;159;p7"/>
          <p:cNvGraphicFramePr/>
          <p:nvPr>
            <p:extLst>
              <p:ext uri="{D42A27DB-BD31-4B8C-83A1-F6EECF244321}">
                <p14:modId xmlns:p14="http://schemas.microsoft.com/office/powerpoint/2010/main" val="4098035609"/>
              </p:ext>
            </p:extLst>
          </p:nvPr>
        </p:nvGraphicFramePr>
        <p:xfrm>
          <a:off x="895350" y="1421487"/>
          <a:ext cx="7353375" cy="2059810"/>
        </p:xfrm>
        <a:graphic>
          <a:graphicData uri="http://schemas.openxmlformats.org/drawingml/2006/table">
            <a:tbl>
              <a:tblPr firstRow="1" bandRow="1">
                <a:noFill/>
                <a:tableStyleId>{F0BF7176-352F-4F98-BEA2-798AF6EE9B45}</a:tableStyleId>
              </a:tblPr>
              <a:tblGrid>
                <a:gridCol w="1089375">
                  <a:extLst>
                    <a:ext uri="{9D8B030D-6E8A-4147-A177-3AD203B41FA5}">
                      <a16:colId xmlns:a16="http://schemas.microsoft.com/office/drawing/2014/main" val="20000"/>
                    </a:ext>
                  </a:extLst>
                </a:gridCol>
                <a:gridCol w="476600">
                  <a:extLst>
                    <a:ext uri="{9D8B030D-6E8A-4147-A177-3AD203B41FA5}">
                      <a16:colId xmlns:a16="http://schemas.microsoft.com/office/drawing/2014/main" val="20001"/>
                    </a:ext>
                  </a:extLst>
                </a:gridCol>
                <a:gridCol w="544700">
                  <a:extLst>
                    <a:ext uri="{9D8B030D-6E8A-4147-A177-3AD203B41FA5}">
                      <a16:colId xmlns:a16="http://schemas.microsoft.com/office/drawing/2014/main" val="20002"/>
                    </a:ext>
                  </a:extLst>
                </a:gridCol>
                <a:gridCol w="476600">
                  <a:extLst>
                    <a:ext uri="{9D8B030D-6E8A-4147-A177-3AD203B41FA5}">
                      <a16:colId xmlns:a16="http://schemas.microsoft.com/office/drawing/2014/main" val="20003"/>
                    </a:ext>
                  </a:extLst>
                </a:gridCol>
                <a:gridCol w="544700">
                  <a:extLst>
                    <a:ext uri="{9D8B030D-6E8A-4147-A177-3AD203B41FA5}">
                      <a16:colId xmlns:a16="http://schemas.microsoft.com/office/drawing/2014/main" val="20004"/>
                    </a:ext>
                  </a:extLst>
                </a:gridCol>
                <a:gridCol w="476600">
                  <a:extLst>
                    <a:ext uri="{9D8B030D-6E8A-4147-A177-3AD203B41FA5}">
                      <a16:colId xmlns:a16="http://schemas.microsoft.com/office/drawing/2014/main" val="20005"/>
                    </a:ext>
                  </a:extLst>
                </a:gridCol>
                <a:gridCol w="476600">
                  <a:extLst>
                    <a:ext uri="{9D8B030D-6E8A-4147-A177-3AD203B41FA5}">
                      <a16:colId xmlns:a16="http://schemas.microsoft.com/office/drawing/2014/main" val="20006"/>
                    </a:ext>
                  </a:extLst>
                </a:gridCol>
                <a:gridCol w="544700">
                  <a:extLst>
                    <a:ext uri="{9D8B030D-6E8A-4147-A177-3AD203B41FA5}">
                      <a16:colId xmlns:a16="http://schemas.microsoft.com/office/drawing/2014/main" val="20007"/>
                    </a:ext>
                  </a:extLst>
                </a:gridCol>
                <a:gridCol w="544700">
                  <a:extLst>
                    <a:ext uri="{9D8B030D-6E8A-4147-A177-3AD203B41FA5}">
                      <a16:colId xmlns:a16="http://schemas.microsoft.com/office/drawing/2014/main" val="20008"/>
                    </a:ext>
                  </a:extLst>
                </a:gridCol>
                <a:gridCol w="481850">
                  <a:extLst>
                    <a:ext uri="{9D8B030D-6E8A-4147-A177-3AD203B41FA5}">
                      <a16:colId xmlns:a16="http://schemas.microsoft.com/office/drawing/2014/main" val="20009"/>
                    </a:ext>
                  </a:extLst>
                </a:gridCol>
                <a:gridCol w="565650">
                  <a:extLst>
                    <a:ext uri="{9D8B030D-6E8A-4147-A177-3AD203B41FA5}">
                      <a16:colId xmlns:a16="http://schemas.microsoft.com/office/drawing/2014/main" val="20010"/>
                    </a:ext>
                  </a:extLst>
                </a:gridCol>
                <a:gridCol w="586600">
                  <a:extLst>
                    <a:ext uri="{9D8B030D-6E8A-4147-A177-3AD203B41FA5}">
                      <a16:colId xmlns:a16="http://schemas.microsoft.com/office/drawing/2014/main" val="20011"/>
                    </a:ext>
                  </a:extLst>
                </a:gridCol>
                <a:gridCol w="544700">
                  <a:extLst>
                    <a:ext uri="{9D8B030D-6E8A-4147-A177-3AD203B41FA5}">
                      <a16:colId xmlns:a16="http://schemas.microsoft.com/office/drawing/2014/main" val="20012"/>
                    </a:ext>
                  </a:extLst>
                </a:gridCol>
              </a:tblGrid>
              <a:tr h="219050">
                <a:tc>
                  <a:txBody>
                    <a:bodyPr/>
                    <a:lstStyle/>
                    <a:p>
                      <a:pPr marL="0" marR="0" lvl="0" indent="0" algn="ctr" rtl="0">
                        <a:lnSpc>
                          <a:spcPct val="115000"/>
                        </a:lnSpc>
                        <a:spcBef>
                          <a:spcPts val="0"/>
                        </a:spcBef>
                        <a:spcAft>
                          <a:spcPts val="0"/>
                        </a:spcAft>
                        <a:buNone/>
                      </a:pP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PO1</a:t>
                      </a:r>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PO2</a:t>
                      </a:r>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PO3</a:t>
                      </a:r>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PO4</a:t>
                      </a:r>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PO5</a:t>
                      </a:r>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PO6</a:t>
                      </a:r>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PO7</a:t>
                      </a:r>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PO8</a:t>
                      </a:r>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PO9</a:t>
                      </a:r>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PO10</a:t>
                      </a:r>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PO11</a:t>
                      </a:r>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PO12</a:t>
                      </a:r>
                      <a:endParaRPr/>
                    </a:p>
                  </a:txBody>
                  <a:tcPr marL="68575" marR="68575" marT="0" marB="0" anchor="ctr"/>
                </a:tc>
                <a:extLst>
                  <a:ext uri="{0D108BD9-81ED-4DB2-BD59-A6C34878D82A}">
                    <a16:rowId xmlns:a16="http://schemas.microsoft.com/office/drawing/2014/main" val="10000"/>
                  </a:ext>
                </a:extLst>
              </a:tr>
              <a:tr h="274525">
                <a:tc>
                  <a:txBody>
                    <a:bodyPr/>
                    <a:lstStyle/>
                    <a:p>
                      <a:pPr marL="0" marR="0" lvl="0" indent="0" algn="ctr" rtl="0">
                        <a:spcBef>
                          <a:spcPts val="0"/>
                        </a:spcBef>
                        <a:spcAft>
                          <a:spcPts val="0"/>
                        </a:spcAft>
                        <a:buNone/>
                      </a:pPr>
                      <a:r>
                        <a:rPr lang="en-US" sz="1400" u="none" strike="noStrike" cap="none" dirty="0">
                          <a:solidFill>
                            <a:srgbClr val="000000"/>
                          </a:solidFill>
                          <a:latin typeface="Calibri"/>
                          <a:ea typeface="Calibri"/>
                          <a:cs typeface="Calibri"/>
                          <a:sym typeface="Calibri"/>
                        </a:rPr>
                        <a:t>ACSE0301.1</a:t>
                      </a:r>
                      <a:endParaRPr dirty="0"/>
                    </a:p>
                  </a:txBody>
                  <a:tcPr marL="68575" marR="68575" marT="0" marB="0"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b="0" u="none" strike="noStrike" cap="none">
                          <a:latin typeface="Calibri"/>
                          <a:ea typeface="Calibri"/>
                          <a:cs typeface="Calibri"/>
                          <a:sym typeface="Calibri"/>
                        </a:rPr>
                        <a:t>3</a:t>
                      </a:r>
                      <a:endParaRPr sz="1400" b="0" u="none" strike="noStrike" cap="none">
                        <a:latin typeface="Calibri"/>
                        <a:ea typeface="Calibri"/>
                        <a:cs typeface="Calibri"/>
                        <a:sym typeface="Calibri"/>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a:t>
                      </a:r>
                      <a:endParaRPr sz="1400" u="none" strike="noStrike" cap="none">
                        <a:latin typeface="Calibri"/>
                        <a:ea typeface="Calibri"/>
                        <a:cs typeface="Calibri"/>
                        <a:sym typeface="Calibri"/>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a:t>
                      </a:r>
                      <a:endParaRPr sz="1400" u="none" strike="noStrike" cap="none">
                        <a:latin typeface="Calibri"/>
                        <a:ea typeface="Calibri"/>
                        <a:cs typeface="Calibri"/>
                        <a:sym typeface="Calibri"/>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solidFill>
                      <a:srgbClr val="E36C09"/>
                    </a:solidFill>
                  </a:tcPr>
                </a:tc>
                <a:extLst>
                  <a:ext uri="{0D108BD9-81ED-4DB2-BD59-A6C34878D82A}">
                    <a16:rowId xmlns:a16="http://schemas.microsoft.com/office/drawing/2014/main" val="10001"/>
                  </a:ext>
                </a:extLst>
              </a:tr>
              <a:tr h="274525">
                <a:tc>
                  <a:txBody>
                    <a:bodyPr/>
                    <a:lstStyle/>
                    <a:p>
                      <a:pPr marL="0" marR="0" lvl="0" indent="0" algn="ctr" rtl="0">
                        <a:lnSpc>
                          <a:spcPct val="150000"/>
                        </a:lnSpc>
                        <a:spcBef>
                          <a:spcPts val="0"/>
                        </a:spcBef>
                        <a:spcAft>
                          <a:spcPts val="0"/>
                        </a:spcAft>
                        <a:buNone/>
                      </a:pPr>
                      <a:r>
                        <a:rPr lang="en-US" sz="1400" u="none" strike="noStrike" cap="none" dirty="0">
                          <a:solidFill>
                            <a:srgbClr val="000000"/>
                          </a:solidFill>
                          <a:latin typeface="Calibri"/>
                          <a:ea typeface="Calibri"/>
                          <a:cs typeface="Calibri"/>
                          <a:sym typeface="Calibri"/>
                        </a:rPr>
                        <a:t>ACSE0301.2</a:t>
                      </a:r>
                      <a:endParaRPr dirty="0"/>
                    </a:p>
                  </a:txBody>
                  <a:tcPr marL="68575" marR="68575" marT="0" marB="0"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2"/>
                  </a:ext>
                </a:extLst>
              </a:tr>
              <a:tr h="274525">
                <a:tc>
                  <a:txBody>
                    <a:bodyPr/>
                    <a:lstStyle/>
                    <a:p>
                      <a:pPr marL="0" marR="0" lvl="0" indent="11430" algn="ctr" rtl="0">
                        <a:lnSpc>
                          <a:spcPct val="150000"/>
                        </a:lnSpc>
                        <a:spcBef>
                          <a:spcPts val="0"/>
                        </a:spcBef>
                        <a:spcAft>
                          <a:spcPts val="0"/>
                        </a:spcAft>
                        <a:buNone/>
                      </a:pPr>
                      <a:r>
                        <a:rPr lang="en-US" sz="1400" u="none" strike="noStrike" cap="none" dirty="0">
                          <a:solidFill>
                            <a:srgbClr val="000000"/>
                          </a:solidFill>
                          <a:latin typeface="Calibri"/>
                          <a:ea typeface="Calibri"/>
                          <a:cs typeface="Calibri"/>
                          <a:sym typeface="Calibri"/>
                        </a:rPr>
                        <a:t>ACSE0301.3</a:t>
                      </a:r>
                      <a:endParaRPr sz="1400" u="none" strike="noStrike" cap="none" dirty="0">
                        <a:solidFill>
                          <a:srgbClr val="000000"/>
                        </a:solidFill>
                        <a:latin typeface="Calibri"/>
                        <a:ea typeface="Calibri"/>
                        <a:cs typeface="Calibri"/>
                        <a:sym typeface="Calibri"/>
                      </a:endParaRPr>
                    </a:p>
                  </a:txBody>
                  <a:tcPr marL="68575" marR="68575" marT="0" marB="0"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3"/>
                  </a:ext>
                </a:extLst>
              </a:tr>
              <a:tr h="274525">
                <a:tc>
                  <a:txBody>
                    <a:bodyPr/>
                    <a:lstStyle/>
                    <a:p>
                      <a:pPr marL="0" marR="0" lvl="0" indent="0" algn="ctr" rtl="0">
                        <a:lnSpc>
                          <a:spcPct val="150000"/>
                        </a:lnSpc>
                        <a:spcBef>
                          <a:spcPts val="0"/>
                        </a:spcBef>
                        <a:spcAft>
                          <a:spcPts val="0"/>
                        </a:spcAft>
                        <a:buNone/>
                      </a:pPr>
                      <a:r>
                        <a:rPr lang="en-US" sz="1400" u="none" strike="noStrike" cap="none" dirty="0">
                          <a:solidFill>
                            <a:srgbClr val="000000"/>
                          </a:solidFill>
                          <a:latin typeface="Calibri"/>
                          <a:ea typeface="Calibri"/>
                          <a:cs typeface="Calibri"/>
                          <a:sym typeface="Calibri"/>
                        </a:rPr>
                        <a:t>ACSE0</a:t>
                      </a:r>
                      <a:r>
                        <a:rPr lang="en-US" sz="1400" u="none" strike="noStrike" cap="none" dirty="0">
                          <a:latin typeface="Calibri"/>
                          <a:ea typeface="Calibri"/>
                          <a:cs typeface="Calibri"/>
                          <a:sym typeface="Calibri"/>
                        </a:rPr>
                        <a:t>301.4</a:t>
                      </a:r>
                      <a:endParaRPr dirty="0"/>
                    </a:p>
                  </a:txBody>
                  <a:tcPr marL="68575" marR="68575" marT="0" marB="0"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1</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4"/>
                  </a:ext>
                </a:extLst>
              </a:tr>
              <a:tr h="274525">
                <a:tc>
                  <a:txBody>
                    <a:bodyPr/>
                    <a:lstStyle/>
                    <a:p>
                      <a:pPr marL="0" marR="0" lvl="0" indent="0" algn="ctr" rtl="0">
                        <a:lnSpc>
                          <a:spcPct val="150000"/>
                        </a:lnSpc>
                        <a:spcBef>
                          <a:spcPts val="0"/>
                        </a:spcBef>
                        <a:spcAft>
                          <a:spcPts val="0"/>
                        </a:spcAft>
                        <a:buNone/>
                      </a:pPr>
                      <a:r>
                        <a:rPr lang="en-US" sz="1400" u="none" strike="noStrike" cap="none" dirty="0">
                          <a:solidFill>
                            <a:srgbClr val="000000"/>
                          </a:solidFill>
                          <a:latin typeface="Calibri"/>
                          <a:ea typeface="Calibri"/>
                          <a:cs typeface="Calibri"/>
                          <a:sym typeface="Calibri"/>
                        </a:rPr>
                        <a:t>ACSE0</a:t>
                      </a:r>
                      <a:r>
                        <a:rPr lang="en-US" sz="1400" u="none" strike="noStrike" cap="none" dirty="0">
                          <a:latin typeface="Calibri"/>
                          <a:ea typeface="Calibri"/>
                          <a:cs typeface="Calibri"/>
                          <a:sym typeface="Calibri"/>
                        </a:rPr>
                        <a:t>301.5</a:t>
                      </a:r>
                      <a:endParaRPr dirty="0"/>
                    </a:p>
                  </a:txBody>
                  <a:tcPr marL="68575" marR="68575" marT="0" marB="0"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5"/>
                  </a:ext>
                </a:extLst>
              </a:tr>
              <a:tr h="274525">
                <a:tc>
                  <a:txBody>
                    <a:bodyPr/>
                    <a:lstStyle/>
                    <a:p>
                      <a:pPr marL="0" marR="0" lvl="0" indent="0" algn="ctr" rtl="0">
                        <a:lnSpc>
                          <a:spcPct val="150000"/>
                        </a:lnSpc>
                        <a:spcBef>
                          <a:spcPts val="0"/>
                        </a:spcBef>
                        <a:spcAft>
                          <a:spcPts val="0"/>
                        </a:spcAft>
                        <a:buNone/>
                      </a:pPr>
                      <a:r>
                        <a:rPr lang="en-US" sz="1400" u="none" strike="noStrike" cap="none">
                          <a:latin typeface="Calibri"/>
                          <a:ea typeface="Calibri"/>
                          <a:cs typeface="Calibri"/>
                          <a:sym typeface="Calibri"/>
                        </a:rPr>
                        <a:t>Average</a:t>
                      </a:r>
                      <a:endParaRPr/>
                    </a:p>
                  </a:txBody>
                  <a:tcPr marL="68575" marR="68575" marT="0" marB="0"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2.4</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0.4</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1.2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0.4</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1.2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dirty="0">
                          <a:latin typeface="Calibri"/>
                          <a:ea typeface="Calibri"/>
                          <a:cs typeface="Calibri"/>
                          <a:sym typeface="Calibri"/>
                        </a:rPr>
                        <a:t>2.2</a:t>
                      </a:r>
                      <a:endParaRPr sz="1400" u="none" strike="noStrike" cap="none" dirty="0">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6"/>
                  </a:ext>
                </a:extLst>
              </a:tr>
            </a:tbl>
          </a:graphicData>
        </a:graphic>
      </p:graphicFrame>
      <p:sp>
        <p:nvSpPr>
          <p:cNvPr id="160" name="Google Shape;160;p7"/>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BEBB39B-D05B-44A1-A78C-61EBCCEC101C}" type="datetime1">
              <a:rPr lang="en-US" smtClean="0"/>
              <a:t>8/2/2022</a:t>
            </a:fld>
            <a:endParaRPr/>
          </a:p>
        </p:txBody>
      </p:sp>
      <p:sp>
        <p:nvSpPr>
          <p:cNvPr id="161" name="Google Shape;161;p7"/>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162" name="Google Shape;162;p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15</a:t>
            </a:fld>
            <a:endParaRPr/>
          </a:p>
        </p:txBody>
      </p:sp>
      <p:sp>
        <p:nvSpPr>
          <p:cNvPr id="163" name="Google Shape;163;p7"/>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CO-PO and PSO Mapping</a:t>
            </a:r>
            <a:endParaRPr sz="3200" b="1" i="0" u="none" strike="noStrike" cap="none">
              <a:solidFill>
                <a:schemeClr val="dk1"/>
              </a:solidFill>
              <a:latin typeface="Calibri"/>
              <a:ea typeface="Calibri"/>
              <a:cs typeface="Calibri"/>
              <a:sym typeface="Calibri"/>
            </a:endParaRPr>
          </a:p>
        </p:txBody>
      </p:sp>
      <p:sp>
        <p:nvSpPr>
          <p:cNvPr id="165" name="Google Shape;165;p7"/>
          <p:cNvSpPr/>
          <p:nvPr/>
        </p:nvSpPr>
        <p:spPr>
          <a:xfrm>
            <a:off x="457200" y="990600"/>
            <a:ext cx="8229600"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b="1">
                <a:solidFill>
                  <a:schemeClr val="dk1"/>
                </a:solidFill>
                <a:latin typeface="Calibri"/>
                <a:ea typeface="Calibri"/>
                <a:cs typeface="Calibri"/>
                <a:sym typeface="Calibri"/>
              </a:rPr>
              <a:t>CO-PO correlation matrix of Data Structure (KCS 301)</a:t>
            </a:r>
            <a:endParaRPr sz="2200">
              <a:solidFill>
                <a:schemeClr val="dk1"/>
              </a:solidFill>
              <a:latin typeface="Calibri"/>
              <a:ea typeface="Calibri"/>
              <a:cs typeface="Calibri"/>
              <a:sym typeface="Calibri"/>
            </a:endParaRPr>
          </a:p>
        </p:txBody>
      </p:sp>
      <p:sp>
        <p:nvSpPr>
          <p:cNvPr id="166" name="Google Shape;166;p7"/>
          <p:cNvSpPr/>
          <p:nvPr/>
        </p:nvSpPr>
        <p:spPr>
          <a:xfrm>
            <a:off x="723900" y="3772880"/>
            <a:ext cx="7962900"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b="1">
                <a:solidFill>
                  <a:schemeClr val="dk1"/>
                </a:solidFill>
                <a:latin typeface="Calibri"/>
                <a:ea typeface="Calibri"/>
                <a:cs typeface="Calibri"/>
                <a:sym typeface="Calibri"/>
              </a:rPr>
              <a:t>Mapping of Program Specific Outcomes and Course Outcomes</a:t>
            </a:r>
            <a:endParaRPr sz="2200">
              <a:solidFill>
                <a:schemeClr val="dk1"/>
              </a:solidFill>
              <a:latin typeface="Calibri"/>
              <a:ea typeface="Calibri"/>
              <a:cs typeface="Calibri"/>
              <a:sym typeface="Calibri"/>
            </a:endParaRPr>
          </a:p>
        </p:txBody>
      </p:sp>
      <p:graphicFrame>
        <p:nvGraphicFramePr>
          <p:cNvPr id="167" name="Google Shape;167;p7"/>
          <p:cNvGraphicFramePr/>
          <p:nvPr>
            <p:extLst>
              <p:ext uri="{D42A27DB-BD31-4B8C-83A1-F6EECF244321}">
                <p14:modId xmlns:p14="http://schemas.microsoft.com/office/powerpoint/2010/main" val="2766430629"/>
              </p:ext>
            </p:extLst>
          </p:nvPr>
        </p:nvGraphicFramePr>
        <p:xfrm>
          <a:off x="2343150" y="4230636"/>
          <a:ext cx="4724375" cy="1981175"/>
        </p:xfrm>
        <a:graphic>
          <a:graphicData uri="http://schemas.openxmlformats.org/drawingml/2006/table">
            <a:tbl>
              <a:tblPr firstRow="1" bandRow="1">
                <a:noFill/>
                <a:tableStyleId>{F0BF7176-352F-4F98-BEA2-798AF6EE9B45}</a:tableStyleId>
              </a:tblPr>
              <a:tblGrid>
                <a:gridCol w="1162050">
                  <a:extLst>
                    <a:ext uri="{9D8B030D-6E8A-4147-A177-3AD203B41FA5}">
                      <a16:colId xmlns:a16="http://schemas.microsoft.com/office/drawing/2014/main" val="20000"/>
                    </a:ext>
                  </a:extLst>
                </a:gridCol>
                <a:gridCol w="727700">
                  <a:extLst>
                    <a:ext uri="{9D8B030D-6E8A-4147-A177-3AD203B41FA5}">
                      <a16:colId xmlns:a16="http://schemas.microsoft.com/office/drawing/2014/main" val="20001"/>
                    </a:ext>
                  </a:extLst>
                </a:gridCol>
                <a:gridCol w="944875">
                  <a:extLst>
                    <a:ext uri="{9D8B030D-6E8A-4147-A177-3AD203B41FA5}">
                      <a16:colId xmlns:a16="http://schemas.microsoft.com/office/drawing/2014/main" val="20002"/>
                    </a:ext>
                  </a:extLst>
                </a:gridCol>
                <a:gridCol w="944875">
                  <a:extLst>
                    <a:ext uri="{9D8B030D-6E8A-4147-A177-3AD203B41FA5}">
                      <a16:colId xmlns:a16="http://schemas.microsoft.com/office/drawing/2014/main" val="20003"/>
                    </a:ext>
                  </a:extLst>
                </a:gridCol>
                <a:gridCol w="944875">
                  <a:extLst>
                    <a:ext uri="{9D8B030D-6E8A-4147-A177-3AD203B41FA5}">
                      <a16:colId xmlns:a16="http://schemas.microsoft.com/office/drawing/2014/main" val="20004"/>
                    </a:ext>
                  </a:extLst>
                </a:gridCol>
              </a:tblGrid>
              <a:tr h="283025">
                <a:tc>
                  <a:txBody>
                    <a:bodyPr/>
                    <a:lstStyle/>
                    <a:p>
                      <a:pPr marL="0" marR="0" lvl="0" indent="0" algn="ctr" rtl="0">
                        <a:lnSpc>
                          <a:spcPct val="115000"/>
                        </a:lnSpc>
                        <a:spcBef>
                          <a:spcPts val="0"/>
                        </a:spcBef>
                        <a:spcAft>
                          <a:spcPts val="0"/>
                        </a:spcAft>
                        <a:buNone/>
                      </a:pP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b="1" u="none" strike="noStrike" cap="none">
                          <a:latin typeface="Calibri"/>
                          <a:ea typeface="Calibri"/>
                          <a:cs typeface="Calibri"/>
                          <a:sym typeface="Calibri"/>
                        </a:rPr>
                        <a:t>PSO1</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b="1" u="none" strike="noStrike" cap="none">
                          <a:latin typeface="Calibri"/>
                          <a:ea typeface="Calibri"/>
                          <a:cs typeface="Calibri"/>
                          <a:sym typeface="Calibri"/>
                        </a:rPr>
                        <a:t>PSO2</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b="1" u="none" strike="noStrike" cap="none">
                          <a:latin typeface="Calibri"/>
                          <a:ea typeface="Calibri"/>
                          <a:cs typeface="Calibri"/>
                          <a:sym typeface="Calibri"/>
                        </a:rPr>
                        <a:t>PSO3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b="1" u="none" strike="noStrike" cap="none">
                          <a:latin typeface="Calibri"/>
                          <a:ea typeface="Calibri"/>
                          <a:cs typeface="Calibri"/>
                          <a:sym typeface="Calibri"/>
                        </a:rPr>
                        <a:t>PSO4</a:t>
                      </a:r>
                      <a:endParaRPr sz="1400"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0"/>
                  </a:ext>
                </a:extLst>
              </a:tr>
              <a:tr h="283025">
                <a:tc>
                  <a:txBody>
                    <a:bodyPr/>
                    <a:lstStyle/>
                    <a:p>
                      <a:pPr marL="0" marR="0" lvl="0" indent="0" algn="ctr" rtl="0">
                        <a:lnSpc>
                          <a:spcPct val="115000"/>
                        </a:lnSpc>
                        <a:spcBef>
                          <a:spcPts val="0"/>
                        </a:spcBef>
                        <a:spcAft>
                          <a:spcPts val="0"/>
                        </a:spcAft>
                        <a:buNone/>
                      </a:pPr>
                      <a:r>
                        <a:rPr lang="en-US" sz="1400" b="1" u="none" strike="noStrike" cap="none" dirty="0">
                          <a:solidFill>
                            <a:srgbClr val="000000"/>
                          </a:solidFill>
                          <a:latin typeface="Calibri"/>
                          <a:ea typeface="Calibri"/>
                          <a:cs typeface="Calibri"/>
                          <a:sym typeface="Calibri"/>
                        </a:rPr>
                        <a:t>ACSE0</a:t>
                      </a:r>
                      <a:r>
                        <a:rPr lang="en-US" sz="1400" b="1" u="none" strike="noStrike" cap="none" dirty="0">
                          <a:latin typeface="Calibri"/>
                          <a:ea typeface="Calibri"/>
                          <a:cs typeface="Calibri"/>
                          <a:sym typeface="Calibri"/>
                        </a:rPr>
                        <a:t>301.1</a:t>
                      </a:r>
                      <a:endParaRPr sz="1400" b="1" u="none" strike="noStrike" cap="none" dirty="0">
                        <a:latin typeface="Calibri"/>
                        <a:ea typeface="Calibri"/>
                        <a:cs typeface="Calibri"/>
                        <a:sym typeface="Calibri"/>
                      </a:endParaRPr>
                    </a:p>
                  </a:txBody>
                  <a:tcPr marL="68575" marR="68575" marT="0" marB="0" anchor="ctr">
                    <a:solidFill>
                      <a:srgbClr val="E36C09"/>
                    </a:solidFill>
                  </a:tcP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solidFill>
                      <a:srgbClr val="E36C09"/>
                    </a:solidFill>
                  </a:tcP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solidFill>
                      <a:srgbClr val="E36C09"/>
                    </a:solidFill>
                  </a:tcP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68575" marR="68575" marT="0" marB="0" anchor="ctr">
                    <a:solidFill>
                      <a:srgbClr val="E36C09"/>
                    </a:solidFill>
                  </a:tcP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68575" marR="68575" marT="0" marB="0" anchor="ctr">
                    <a:solidFill>
                      <a:srgbClr val="E36C09"/>
                    </a:solidFill>
                  </a:tcPr>
                </a:tc>
                <a:extLst>
                  <a:ext uri="{0D108BD9-81ED-4DB2-BD59-A6C34878D82A}">
                    <a16:rowId xmlns:a16="http://schemas.microsoft.com/office/drawing/2014/main" val="10001"/>
                  </a:ext>
                </a:extLst>
              </a:tr>
              <a:tr h="283025">
                <a:tc>
                  <a:txBody>
                    <a:bodyPr/>
                    <a:lstStyle/>
                    <a:p>
                      <a:pPr marL="0" marR="0" lvl="0" indent="0" algn="ctr" rtl="0">
                        <a:lnSpc>
                          <a:spcPct val="115000"/>
                        </a:lnSpc>
                        <a:spcBef>
                          <a:spcPts val="0"/>
                        </a:spcBef>
                        <a:spcAft>
                          <a:spcPts val="0"/>
                        </a:spcAft>
                        <a:buNone/>
                      </a:pPr>
                      <a:r>
                        <a:rPr lang="en-US" sz="1400" b="1" u="none" strike="noStrike" cap="none" dirty="0">
                          <a:solidFill>
                            <a:srgbClr val="000000"/>
                          </a:solidFill>
                          <a:latin typeface="Calibri"/>
                          <a:ea typeface="Calibri"/>
                          <a:cs typeface="Calibri"/>
                          <a:sym typeface="Calibri"/>
                        </a:rPr>
                        <a:t>ACSE0</a:t>
                      </a:r>
                      <a:r>
                        <a:rPr lang="en-US" sz="1400" b="1" u="none" strike="noStrike" cap="none" dirty="0">
                          <a:latin typeface="Calibri"/>
                          <a:ea typeface="Calibri"/>
                          <a:cs typeface="Calibri"/>
                          <a:sym typeface="Calibri"/>
                        </a:rPr>
                        <a:t>301.2</a:t>
                      </a:r>
                      <a:endParaRPr sz="1400" b="1"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2"/>
                  </a:ext>
                </a:extLst>
              </a:tr>
              <a:tr h="283025">
                <a:tc>
                  <a:txBody>
                    <a:bodyPr/>
                    <a:lstStyle/>
                    <a:p>
                      <a:pPr marL="0" marR="0" lvl="0" indent="0" algn="ctr" rtl="0">
                        <a:lnSpc>
                          <a:spcPct val="115000"/>
                        </a:lnSpc>
                        <a:spcBef>
                          <a:spcPts val="0"/>
                        </a:spcBef>
                        <a:spcAft>
                          <a:spcPts val="0"/>
                        </a:spcAft>
                        <a:buNone/>
                      </a:pPr>
                      <a:r>
                        <a:rPr lang="en-US" sz="1400" b="1" u="none" strike="noStrike" cap="none" dirty="0">
                          <a:solidFill>
                            <a:srgbClr val="000000"/>
                          </a:solidFill>
                          <a:latin typeface="Calibri"/>
                          <a:ea typeface="Calibri"/>
                          <a:cs typeface="Calibri"/>
                          <a:sym typeface="Calibri"/>
                        </a:rPr>
                        <a:t>ACSE0</a:t>
                      </a:r>
                      <a:r>
                        <a:rPr lang="en-US" sz="1400" b="1" u="none" strike="noStrike" cap="none" dirty="0">
                          <a:latin typeface="Calibri"/>
                          <a:ea typeface="Calibri"/>
                          <a:cs typeface="Calibri"/>
                          <a:sym typeface="Calibri"/>
                        </a:rPr>
                        <a:t>301.3</a:t>
                      </a:r>
                      <a:endParaRPr sz="1400" b="1"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3"/>
                  </a:ext>
                </a:extLst>
              </a:tr>
              <a:tr h="283025">
                <a:tc>
                  <a:txBody>
                    <a:bodyPr/>
                    <a:lstStyle/>
                    <a:p>
                      <a:pPr marL="0" marR="0" lvl="0" indent="0" algn="ctr" rtl="0">
                        <a:lnSpc>
                          <a:spcPct val="115000"/>
                        </a:lnSpc>
                        <a:spcBef>
                          <a:spcPts val="0"/>
                        </a:spcBef>
                        <a:spcAft>
                          <a:spcPts val="0"/>
                        </a:spcAft>
                        <a:buNone/>
                      </a:pPr>
                      <a:r>
                        <a:rPr lang="en-US" sz="1400" b="1" u="none" strike="noStrike" cap="none" dirty="0">
                          <a:solidFill>
                            <a:srgbClr val="000000"/>
                          </a:solidFill>
                          <a:latin typeface="Calibri"/>
                          <a:ea typeface="Calibri"/>
                          <a:cs typeface="Calibri"/>
                          <a:sym typeface="Calibri"/>
                        </a:rPr>
                        <a:t>ACSE0</a:t>
                      </a:r>
                      <a:r>
                        <a:rPr lang="en-US" sz="1400" b="1" u="none" strike="noStrike" cap="none" dirty="0">
                          <a:latin typeface="Calibri"/>
                          <a:ea typeface="Calibri"/>
                          <a:cs typeface="Calibri"/>
                          <a:sym typeface="Calibri"/>
                        </a:rPr>
                        <a:t>301.4</a:t>
                      </a:r>
                      <a:endParaRPr sz="1400" b="1"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4"/>
                  </a:ext>
                </a:extLst>
              </a:tr>
              <a:tr h="283025">
                <a:tc>
                  <a:txBody>
                    <a:bodyPr/>
                    <a:lstStyle/>
                    <a:p>
                      <a:pPr marL="0" marR="0" lvl="0" indent="0" algn="ctr" rtl="0">
                        <a:lnSpc>
                          <a:spcPct val="115000"/>
                        </a:lnSpc>
                        <a:spcBef>
                          <a:spcPts val="0"/>
                        </a:spcBef>
                        <a:spcAft>
                          <a:spcPts val="0"/>
                        </a:spcAft>
                        <a:buNone/>
                      </a:pPr>
                      <a:r>
                        <a:rPr lang="en-US" sz="1400" b="1" u="none" strike="noStrike" cap="none" dirty="0">
                          <a:solidFill>
                            <a:srgbClr val="000000"/>
                          </a:solidFill>
                          <a:latin typeface="Calibri"/>
                          <a:ea typeface="Calibri"/>
                          <a:cs typeface="Calibri"/>
                          <a:sym typeface="Calibri"/>
                        </a:rPr>
                        <a:t>ACSE0</a:t>
                      </a:r>
                      <a:r>
                        <a:rPr lang="en-US" sz="1400" b="1" u="none" strike="noStrike" cap="none" dirty="0">
                          <a:latin typeface="Calibri"/>
                          <a:ea typeface="Calibri"/>
                          <a:cs typeface="Calibri"/>
                          <a:sym typeface="Calibri"/>
                        </a:rPr>
                        <a:t>301.5</a:t>
                      </a:r>
                      <a:endParaRPr sz="1400" b="1"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5"/>
                  </a:ext>
                </a:extLst>
              </a:tr>
              <a:tr h="283025">
                <a:tc>
                  <a:txBody>
                    <a:bodyPr/>
                    <a:lstStyle/>
                    <a:p>
                      <a:pPr marL="0" marR="0" lvl="0" indent="0" algn="ctr" rtl="0">
                        <a:lnSpc>
                          <a:spcPct val="115000"/>
                        </a:lnSpc>
                        <a:spcBef>
                          <a:spcPts val="0"/>
                        </a:spcBef>
                        <a:spcAft>
                          <a:spcPts val="0"/>
                        </a:spcAft>
                        <a:buNone/>
                      </a:pPr>
                      <a:r>
                        <a:rPr lang="en-US" sz="1400" b="1" u="none" strike="noStrike" cap="none">
                          <a:latin typeface="Calibri"/>
                          <a:ea typeface="Calibri"/>
                          <a:cs typeface="Calibri"/>
                          <a:sym typeface="Calibri"/>
                        </a:rPr>
                        <a:t>Average</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3</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a:ea typeface="Calibri"/>
                          <a:cs typeface="Calibri"/>
                          <a:sym typeface="Calibri"/>
                        </a:rPr>
                        <a:t>2.4</a:t>
                      </a:r>
                      <a:endParaRPr sz="14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dirty="0">
                          <a:latin typeface="Calibri"/>
                          <a:ea typeface="Calibri"/>
                          <a:cs typeface="Calibri"/>
                          <a:sym typeface="Calibri"/>
                        </a:rPr>
                        <a:t>2.6</a:t>
                      </a:r>
                      <a:endParaRPr sz="1400" u="none" strike="noStrike" cap="none" dirty="0">
                        <a:latin typeface="Calibri"/>
                        <a:ea typeface="Calibri"/>
                        <a:cs typeface="Calibri"/>
                        <a:sym typeface="Calibri"/>
                      </a:endParaRPr>
                    </a:p>
                  </a:txBody>
                  <a:tcPr marL="68575" marR="68575" marT="0" marB="0" anchor="ctr"/>
                </a:tc>
                <a:extLst>
                  <a:ext uri="{0D108BD9-81ED-4DB2-BD59-A6C34878D82A}">
                    <a16:rowId xmlns:a16="http://schemas.microsoft.com/office/drawing/2014/main" val="10006"/>
                  </a:ext>
                </a:extLst>
              </a:tr>
            </a:tbl>
          </a:graphicData>
        </a:graphic>
      </p:graphicFrame>
      <p:pic>
        <p:nvPicPr>
          <p:cNvPr id="3" name="Picture 2" descr="Logo, company name&#10;&#10;Description automatically generated">
            <a:extLst>
              <a:ext uri="{FF2B5EF4-FFF2-40B4-BE49-F238E27FC236}">
                <a16:creationId xmlns:a16="http://schemas.microsoft.com/office/drawing/2014/main" id="{FEE4E718-30A6-E933-49D4-5857DC44C6DF}"/>
              </a:ext>
            </a:extLst>
          </p:cNvPr>
          <p:cNvPicPr>
            <a:picLocks noChangeAspect="1"/>
          </p:cNvPicPr>
          <p:nvPr/>
        </p:nvPicPr>
        <p:blipFill>
          <a:blip r:embed="rId3"/>
          <a:stretch>
            <a:fillRect/>
          </a:stretch>
        </p:blipFill>
        <p:spPr>
          <a:xfrm>
            <a:off x="0" y="4108"/>
            <a:ext cx="1371600" cy="8477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B69F-9179-455E-8AE6-72C9F081D133}"/>
              </a:ext>
            </a:extLst>
          </p:cNvPr>
          <p:cNvSpPr>
            <a:spLocks noGrp="1"/>
          </p:cNvSpPr>
          <p:nvPr>
            <p:ph type="title"/>
          </p:nvPr>
        </p:nvSpPr>
        <p:spPr>
          <a:xfrm>
            <a:off x="1593130" y="0"/>
            <a:ext cx="7550870" cy="848412"/>
          </a:xfrm>
        </p:spPr>
        <p:style>
          <a:lnRef idx="1">
            <a:schemeClr val="accent5"/>
          </a:lnRef>
          <a:fillRef idx="2">
            <a:schemeClr val="accent5"/>
          </a:fillRef>
          <a:effectRef idx="1">
            <a:schemeClr val="accent5"/>
          </a:effectRef>
          <a:fontRef idx="minor">
            <a:schemeClr val="dk1"/>
          </a:fontRef>
        </p:style>
        <p:txBody>
          <a:bodyPr/>
          <a:lstStyle/>
          <a:p>
            <a:r>
              <a:rPr lang="en-US" dirty="0"/>
              <a:t>Video Lecture</a:t>
            </a:r>
            <a:endParaRPr lang="en-IN" dirty="0"/>
          </a:p>
        </p:txBody>
      </p:sp>
      <p:sp>
        <p:nvSpPr>
          <p:cNvPr id="3" name="Text Placeholder 2">
            <a:extLst>
              <a:ext uri="{FF2B5EF4-FFF2-40B4-BE49-F238E27FC236}">
                <a16:creationId xmlns:a16="http://schemas.microsoft.com/office/drawing/2014/main" id="{75C89B52-AAAE-4169-B897-3D1B3F019089}"/>
              </a:ext>
            </a:extLst>
          </p:cNvPr>
          <p:cNvSpPr>
            <a:spLocks noGrp="1"/>
          </p:cNvSpPr>
          <p:nvPr>
            <p:ph idx="1"/>
          </p:nvPr>
        </p:nvSpPr>
        <p:spPr/>
        <p:txBody>
          <a:bodyPr/>
          <a:lstStyle/>
          <a:p>
            <a:r>
              <a:rPr lang="en-IN" b="1" dirty="0">
                <a:solidFill>
                  <a:schemeClr val="tx1"/>
                </a:solidFill>
                <a:hlinkClick r:id="rId2">
                  <a:extLst>
                    <a:ext uri="{A12FA001-AC4F-418D-AE19-62706E023703}">
                      <ahyp:hlinkClr xmlns:ahyp="http://schemas.microsoft.com/office/drawing/2018/hyperlinkcolor" val="tx"/>
                    </a:ext>
                  </a:extLst>
                </a:hlinkClick>
              </a:rPr>
              <a:t>https://www.youtube.com/watch?v=_t2GVaQasRY</a:t>
            </a:r>
            <a:endParaRPr lang="en-IN" b="1" dirty="0">
              <a:solidFill>
                <a:schemeClr val="tx1"/>
              </a:solidFill>
            </a:endParaRPr>
          </a:p>
          <a:p>
            <a:endParaRPr lang="en-IN" b="1" dirty="0">
              <a:solidFill>
                <a:schemeClr val="tx1"/>
              </a:solidFill>
            </a:endParaRPr>
          </a:p>
          <a:p>
            <a:pPr marL="114300" indent="0">
              <a:buNone/>
            </a:pPr>
            <a:endParaRPr lang="en-IN" b="1" dirty="0">
              <a:solidFill>
                <a:schemeClr val="tx1"/>
              </a:solidFill>
            </a:endParaRPr>
          </a:p>
          <a:p>
            <a:r>
              <a:rPr lang="en-IN" b="1" dirty="0">
                <a:solidFill>
                  <a:schemeClr val="tx1"/>
                </a:solidFill>
              </a:rPr>
              <a:t>https://www.youtube.com/watch?v=pkYVOmU3MgA</a:t>
            </a:r>
          </a:p>
        </p:txBody>
      </p:sp>
      <p:sp>
        <p:nvSpPr>
          <p:cNvPr id="4" name="Date Placeholder 3">
            <a:extLst>
              <a:ext uri="{FF2B5EF4-FFF2-40B4-BE49-F238E27FC236}">
                <a16:creationId xmlns:a16="http://schemas.microsoft.com/office/drawing/2014/main" id="{A9D150E0-0174-469B-B364-43A1D8635C17}"/>
              </a:ext>
            </a:extLst>
          </p:cNvPr>
          <p:cNvSpPr>
            <a:spLocks noGrp="1"/>
          </p:cNvSpPr>
          <p:nvPr>
            <p:ph type="dt" sz="half" idx="10"/>
          </p:nvPr>
        </p:nvSpPr>
        <p:spPr/>
        <p:txBody>
          <a:bodyPr/>
          <a:lstStyle/>
          <a:p>
            <a:fld id="{90ECF2CC-339F-4C69-B315-516607BCC0D5}" type="datetime1">
              <a:rPr lang="en-US" smtClean="0"/>
              <a:t>8/2/2022</a:t>
            </a:fld>
            <a:endParaRPr lang="en-US"/>
          </a:p>
        </p:txBody>
      </p:sp>
      <p:sp>
        <p:nvSpPr>
          <p:cNvPr id="5" name="Footer Placeholder 4">
            <a:extLst>
              <a:ext uri="{FF2B5EF4-FFF2-40B4-BE49-F238E27FC236}">
                <a16:creationId xmlns:a16="http://schemas.microsoft.com/office/drawing/2014/main" id="{9C47E8EE-517C-454F-BFE6-70CD69198795}"/>
              </a:ext>
            </a:extLst>
          </p:cNvPr>
          <p:cNvSpPr>
            <a:spLocks noGrp="1"/>
          </p:cNvSpPr>
          <p:nvPr>
            <p:ph type="ftr" sz="quarter" idx="11"/>
          </p:nvPr>
        </p:nvSpPr>
        <p:spPr/>
        <p:txBody>
          <a:bodyPr/>
          <a:lstStyle/>
          <a:p>
            <a:r>
              <a:rPr lang="en-US"/>
              <a:t>Tamanna       ACSE-0301 and DS               Unit -1</a:t>
            </a:r>
          </a:p>
        </p:txBody>
      </p:sp>
      <p:sp>
        <p:nvSpPr>
          <p:cNvPr id="6" name="Slide Number Placeholder 5">
            <a:extLst>
              <a:ext uri="{FF2B5EF4-FFF2-40B4-BE49-F238E27FC236}">
                <a16:creationId xmlns:a16="http://schemas.microsoft.com/office/drawing/2014/main" id="{75E5D24E-C3DF-4A02-8786-7508B3661C7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a:t>
            </a:fld>
            <a:endParaRPr lang="en-US"/>
          </a:p>
        </p:txBody>
      </p:sp>
      <p:pic>
        <p:nvPicPr>
          <p:cNvPr id="9" name="Picture 8" descr="Logo, company name&#10;&#10;Description automatically generated">
            <a:extLst>
              <a:ext uri="{FF2B5EF4-FFF2-40B4-BE49-F238E27FC236}">
                <a16:creationId xmlns:a16="http://schemas.microsoft.com/office/drawing/2014/main" id="{B96D3996-2DBD-6E78-66B0-C1CFF6939CAD}"/>
              </a:ext>
            </a:extLst>
          </p:cNvPr>
          <p:cNvPicPr>
            <a:picLocks noChangeAspect="1"/>
          </p:cNvPicPr>
          <p:nvPr/>
        </p:nvPicPr>
        <p:blipFill>
          <a:blip r:embed="rId3"/>
          <a:stretch>
            <a:fillRect/>
          </a:stretch>
        </p:blipFill>
        <p:spPr>
          <a:xfrm>
            <a:off x="0" y="0"/>
            <a:ext cx="1581150" cy="847725"/>
          </a:xfrm>
          <a:prstGeom prst="rect">
            <a:avLst/>
          </a:prstGeom>
        </p:spPr>
      </p:pic>
    </p:spTree>
    <p:extLst>
      <p:ext uri="{BB962C8B-B14F-4D97-AF65-F5344CB8AC3E}">
        <p14:creationId xmlns:p14="http://schemas.microsoft.com/office/powerpoint/2010/main" val="4072751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8"/>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Interest</a:t>
            </a:r>
            <a:endParaRPr>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Get Familiar with python programming language.</a:t>
            </a:r>
            <a:endParaRPr>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ts val="2200"/>
              <a:buChar char="•"/>
            </a:pPr>
            <a:r>
              <a:rPr lang="en-US" sz="2200">
                <a:latin typeface="Times New Roman"/>
                <a:ea typeface="Times New Roman"/>
                <a:cs typeface="Times New Roman"/>
                <a:sym typeface="Times New Roman"/>
              </a:rPr>
              <a:t>Start learn Data Structure and Algorithm daily.</a:t>
            </a:r>
            <a:endParaRPr>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Practice ! Because practice makes you perfect.</a:t>
            </a:r>
            <a:endParaRPr>
              <a:latin typeface="Times New Roman"/>
              <a:ea typeface="Times New Roman"/>
              <a:cs typeface="Times New Roman"/>
              <a:sym typeface="Times New Roman"/>
            </a:endParaRPr>
          </a:p>
        </p:txBody>
      </p:sp>
      <p:sp>
        <p:nvSpPr>
          <p:cNvPr id="173" name="Google Shape;173;p8"/>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E905794-7B36-4DDF-A605-37A30751F855}" type="datetime1">
              <a:rPr lang="en-US" smtClean="0"/>
              <a:t>8/2/2022</a:t>
            </a:fld>
            <a:endParaRPr/>
          </a:p>
        </p:txBody>
      </p:sp>
      <p:sp>
        <p:nvSpPr>
          <p:cNvPr id="174" name="Google Shape;174;p8"/>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175" name="Google Shape;175;p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17</a:t>
            </a:fld>
            <a:endParaRPr/>
          </a:p>
        </p:txBody>
      </p:sp>
      <p:sp>
        <p:nvSpPr>
          <p:cNvPr id="176" name="Google Shape;176;p8"/>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Prerequisite and Recap</a:t>
            </a:r>
            <a:endParaRPr sz="3200" b="1" i="0" u="none" strike="noStrike" cap="none">
              <a:solidFill>
                <a:schemeClr val="dk1"/>
              </a:solidFill>
              <a:latin typeface="Calibri"/>
              <a:ea typeface="Calibri"/>
              <a:cs typeface="Calibri"/>
              <a:sym typeface="Calibri"/>
            </a:endParaRPr>
          </a:p>
        </p:txBody>
      </p:sp>
      <p:pic>
        <p:nvPicPr>
          <p:cNvPr id="3" name="Picture 2" descr="Logo, company name&#10;&#10;Description automatically generated">
            <a:extLst>
              <a:ext uri="{FF2B5EF4-FFF2-40B4-BE49-F238E27FC236}">
                <a16:creationId xmlns:a16="http://schemas.microsoft.com/office/drawing/2014/main" id="{2D8666DD-CE1A-43F5-DB04-6919055B45B5}"/>
              </a:ext>
            </a:extLst>
          </p:cNvPr>
          <p:cNvPicPr>
            <a:picLocks noChangeAspect="1"/>
          </p:cNvPicPr>
          <p:nvPr/>
        </p:nvPicPr>
        <p:blipFill>
          <a:blip r:embed="rId3"/>
          <a:stretch>
            <a:fillRect/>
          </a:stretch>
        </p:blipFill>
        <p:spPr>
          <a:xfrm>
            <a:off x="0" y="0"/>
            <a:ext cx="1371600" cy="8477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0"/>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200"/>
              <a:buChar char="•"/>
            </a:pPr>
            <a:r>
              <a:rPr lang="en-US" sz="2200" b="1">
                <a:latin typeface="Times New Roman"/>
                <a:ea typeface="Times New Roman"/>
                <a:cs typeface="Times New Roman"/>
                <a:sym typeface="Times New Roman"/>
              </a:rPr>
              <a:t>Data</a:t>
            </a:r>
            <a:r>
              <a:rPr lang="en-US" sz="2200">
                <a:latin typeface="Times New Roman"/>
                <a:ea typeface="Times New Roman"/>
                <a:cs typeface="Times New Roman"/>
                <a:sym typeface="Times New Roman"/>
              </a:rPr>
              <a:t>- values or set of values</a:t>
            </a:r>
            <a:endParaRPr>
              <a:latin typeface="Times New Roman"/>
              <a:ea typeface="Times New Roman"/>
              <a:cs typeface="Times New Roman"/>
              <a:sym typeface="Times New Roman"/>
            </a:endParaRPr>
          </a:p>
          <a:p>
            <a:pPr marL="342900" lvl="0" indent="-342900" algn="l"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Data item (Group items and Elementary items)</a:t>
            </a:r>
            <a:endParaRPr>
              <a:latin typeface="Times New Roman"/>
              <a:ea typeface="Times New Roman"/>
              <a:cs typeface="Times New Roman"/>
              <a:sym typeface="Times New Roman"/>
            </a:endParaRPr>
          </a:p>
          <a:p>
            <a:pPr marL="342900" lvl="0" indent="-342900" algn="l" rtl="0">
              <a:spcBef>
                <a:spcPts val="440"/>
              </a:spcBef>
              <a:spcAft>
                <a:spcPts val="0"/>
              </a:spcAft>
              <a:buClr>
                <a:schemeClr val="dk1"/>
              </a:buClr>
              <a:buSzPts val="2200"/>
              <a:buChar char="•"/>
            </a:pPr>
            <a:r>
              <a:rPr lang="en-US" sz="2200" b="1">
                <a:latin typeface="Times New Roman"/>
                <a:ea typeface="Times New Roman"/>
                <a:cs typeface="Times New Roman"/>
                <a:sym typeface="Times New Roman"/>
              </a:rPr>
              <a:t>Entity</a:t>
            </a:r>
            <a:r>
              <a:rPr lang="en-US" sz="2200">
                <a:latin typeface="Times New Roman"/>
                <a:ea typeface="Times New Roman"/>
                <a:cs typeface="Times New Roman"/>
                <a:sym typeface="Times New Roman"/>
              </a:rPr>
              <a:t> –something with </a:t>
            </a:r>
            <a:r>
              <a:rPr lang="en-US" sz="2200" b="1">
                <a:latin typeface="Times New Roman"/>
                <a:ea typeface="Times New Roman"/>
                <a:cs typeface="Times New Roman"/>
                <a:sym typeface="Times New Roman"/>
              </a:rPr>
              <a:t>attributes</a:t>
            </a:r>
            <a:r>
              <a:rPr lang="en-US" sz="2200">
                <a:latin typeface="Times New Roman"/>
                <a:ea typeface="Times New Roman"/>
                <a:cs typeface="Times New Roman"/>
                <a:sym typeface="Times New Roman"/>
              </a:rPr>
              <a:t> (properties)</a:t>
            </a:r>
            <a:endParaRPr>
              <a:latin typeface="Times New Roman"/>
              <a:ea typeface="Times New Roman"/>
              <a:cs typeface="Times New Roman"/>
              <a:sym typeface="Times New Roman"/>
            </a:endParaRPr>
          </a:p>
          <a:p>
            <a:pPr marL="342900" lvl="0" indent="-342900" algn="l"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Entity set (Entities with similar attributes)</a:t>
            </a:r>
            <a:endParaRPr>
              <a:latin typeface="Times New Roman"/>
              <a:ea typeface="Times New Roman"/>
              <a:cs typeface="Times New Roman"/>
              <a:sym typeface="Times New Roman"/>
            </a:endParaRPr>
          </a:p>
          <a:p>
            <a:pPr marL="342900" lvl="0" indent="-342900" algn="l" rtl="0">
              <a:spcBef>
                <a:spcPts val="440"/>
              </a:spcBef>
              <a:spcAft>
                <a:spcPts val="0"/>
              </a:spcAft>
              <a:buClr>
                <a:schemeClr val="dk1"/>
              </a:buClr>
              <a:buSzPts val="2200"/>
              <a:buChar char="•"/>
            </a:pPr>
            <a:r>
              <a:rPr lang="en-US" sz="2200" b="1">
                <a:latin typeface="Times New Roman"/>
                <a:ea typeface="Times New Roman"/>
                <a:cs typeface="Times New Roman"/>
                <a:sym typeface="Times New Roman"/>
              </a:rPr>
              <a:t>Information</a:t>
            </a:r>
            <a:r>
              <a:rPr lang="en-US" sz="2200">
                <a:latin typeface="Times New Roman"/>
                <a:ea typeface="Times New Roman"/>
                <a:cs typeface="Times New Roman"/>
                <a:sym typeface="Times New Roman"/>
              </a:rPr>
              <a:t>- meaningful or processed data</a:t>
            </a:r>
            <a:endParaRPr>
              <a:latin typeface="Times New Roman"/>
              <a:ea typeface="Times New Roman"/>
              <a:cs typeface="Times New Roman"/>
              <a:sym typeface="Times New Roman"/>
            </a:endParaRPr>
          </a:p>
          <a:p>
            <a:pPr marL="342900" lvl="0" indent="-342900" algn="l"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Field, records and files</a:t>
            </a:r>
            <a:endParaRPr>
              <a:latin typeface="Times New Roman"/>
              <a:ea typeface="Times New Roman"/>
              <a:cs typeface="Times New Roman"/>
              <a:sym typeface="Times New Roman"/>
            </a:endParaRPr>
          </a:p>
          <a:p>
            <a:pPr marL="342900" lvl="0" indent="-203200" algn="l" rtl="0">
              <a:spcBef>
                <a:spcPts val="440"/>
              </a:spcBef>
              <a:spcAft>
                <a:spcPts val="0"/>
              </a:spcAft>
              <a:buClr>
                <a:schemeClr val="dk1"/>
              </a:buClr>
              <a:buSzPts val="2200"/>
              <a:buNone/>
            </a:pPr>
            <a:endParaRPr sz="2200"/>
          </a:p>
        </p:txBody>
      </p:sp>
      <p:sp>
        <p:nvSpPr>
          <p:cNvPr id="193" name="Google Shape;193;p10"/>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AC5BA22-439E-4E2A-A561-BE99AC58402D}" type="datetime1">
              <a:rPr lang="en-US" smtClean="0"/>
              <a:t>8/2/2022</a:t>
            </a:fld>
            <a:endParaRPr/>
          </a:p>
        </p:txBody>
      </p:sp>
      <p:sp>
        <p:nvSpPr>
          <p:cNvPr id="194" name="Google Shape;194;p10"/>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195" name="Google Shape;195;p1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18</a:t>
            </a:fld>
            <a:endParaRPr/>
          </a:p>
        </p:txBody>
      </p:sp>
      <p:sp>
        <p:nvSpPr>
          <p:cNvPr id="196" name="Google Shape;196;p10"/>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a:solidFill>
                  <a:schemeClr val="dk1"/>
                </a:solidFill>
                <a:latin typeface="Calibri"/>
                <a:ea typeface="Calibri"/>
                <a:cs typeface="Calibri"/>
                <a:sym typeface="Calibri"/>
              </a:rPr>
              <a:t>Basic Terminology</a:t>
            </a:r>
            <a:r>
              <a:rPr lang="en-US" sz="3200" b="1" i="0" u="none" strike="noStrike" cap="none">
                <a:solidFill>
                  <a:schemeClr val="dk1"/>
                </a:solidFill>
                <a:latin typeface="Calibri"/>
                <a:ea typeface="Calibri"/>
                <a:cs typeface="Calibri"/>
                <a:sym typeface="Calibri"/>
              </a:rPr>
              <a:t>(CO1)</a:t>
            </a:r>
            <a:endParaRPr sz="3200" b="1" i="0" u="none" strike="noStrike" cap="none">
              <a:solidFill>
                <a:schemeClr val="dk1"/>
              </a:solidFill>
              <a:latin typeface="Calibri"/>
              <a:ea typeface="Calibri"/>
              <a:cs typeface="Calibri"/>
              <a:sym typeface="Calibri"/>
            </a:endParaRPr>
          </a:p>
        </p:txBody>
      </p:sp>
      <p:pic>
        <p:nvPicPr>
          <p:cNvPr id="3" name="Picture 2" descr="Logo, company name&#10;&#10;Description automatically generated">
            <a:extLst>
              <a:ext uri="{FF2B5EF4-FFF2-40B4-BE49-F238E27FC236}">
                <a16:creationId xmlns:a16="http://schemas.microsoft.com/office/drawing/2014/main" id="{FDCE465F-9A93-4577-CDDA-6F7B5B2EC1A7}"/>
              </a:ext>
            </a:extLst>
          </p:cNvPr>
          <p:cNvPicPr>
            <a:picLocks noChangeAspect="1"/>
          </p:cNvPicPr>
          <p:nvPr/>
        </p:nvPicPr>
        <p:blipFill>
          <a:blip r:embed="rId3"/>
          <a:stretch>
            <a:fillRect/>
          </a:stretch>
        </p:blipFill>
        <p:spPr>
          <a:xfrm>
            <a:off x="54429" y="0"/>
            <a:ext cx="1317171" cy="8477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3"/>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rmAutofit/>
          </a:bodyPr>
          <a:lstStyle/>
          <a:p>
            <a:pPr marL="342900" lvl="0" indent="-321945" algn="just" rtl="0">
              <a:spcBef>
                <a:spcPts val="0"/>
              </a:spcBef>
              <a:spcAft>
                <a:spcPts val="0"/>
              </a:spcAft>
              <a:buClr>
                <a:schemeClr val="dk1"/>
              </a:buClr>
              <a:buSzPct val="100000"/>
              <a:buFont typeface="Times New Roman"/>
              <a:buChar char="•"/>
            </a:pPr>
            <a:r>
              <a:rPr lang="en-US" sz="2200">
                <a:latin typeface="Times New Roman"/>
                <a:ea typeface="Times New Roman"/>
                <a:cs typeface="Times New Roman"/>
                <a:sym typeface="Times New Roman"/>
              </a:rPr>
              <a:t>To learn basic terminologies used in Data Structure.</a:t>
            </a:r>
            <a:endParaRPr>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ct val="100000"/>
              <a:buNone/>
            </a:pPr>
            <a:endParaRPr sz="2200">
              <a:latin typeface="Times New Roman"/>
              <a:ea typeface="Times New Roman"/>
              <a:cs typeface="Times New Roman"/>
              <a:sym typeface="Times New Roman"/>
            </a:endParaRPr>
          </a:p>
          <a:p>
            <a:pPr marL="342900" lvl="0" indent="-321945" algn="just" rtl="0">
              <a:spcBef>
                <a:spcPts val="440"/>
              </a:spcBef>
              <a:spcAft>
                <a:spcPts val="0"/>
              </a:spcAft>
              <a:buClr>
                <a:schemeClr val="dk1"/>
              </a:buClr>
              <a:buSzPct val="100000"/>
              <a:buFont typeface="Times New Roman"/>
              <a:buChar char="•"/>
            </a:pPr>
            <a:r>
              <a:rPr lang="en-US" sz="2200">
                <a:latin typeface="Times New Roman"/>
                <a:ea typeface="Times New Roman"/>
                <a:cs typeface="Times New Roman"/>
                <a:sym typeface="Times New Roman"/>
              </a:rPr>
              <a:t>Understand elementary data organization.</a:t>
            </a:r>
            <a:endParaRPr>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ct val="100000"/>
              <a:buNone/>
            </a:pPr>
            <a:endParaRPr sz="2200">
              <a:latin typeface="Times New Roman"/>
              <a:ea typeface="Times New Roman"/>
              <a:cs typeface="Times New Roman"/>
              <a:sym typeface="Times New Roman"/>
            </a:endParaRPr>
          </a:p>
          <a:p>
            <a:pPr marL="342900" lvl="0" indent="-321945" algn="just" rtl="0">
              <a:spcBef>
                <a:spcPts val="440"/>
              </a:spcBef>
              <a:spcAft>
                <a:spcPts val="0"/>
              </a:spcAft>
              <a:buClr>
                <a:schemeClr val="dk1"/>
              </a:buClr>
              <a:buSzPct val="100000"/>
              <a:buFont typeface="Times New Roman"/>
              <a:buChar char="•"/>
            </a:pPr>
            <a:r>
              <a:rPr lang="en-US" sz="2200">
                <a:latin typeface="Times New Roman"/>
                <a:ea typeface="Times New Roman"/>
                <a:cs typeface="Times New Roman"/>
                <a:sym typeface="Times New Roman"/>
              </a:rPr>
              <a:t>To study built-in data types in C.</a:t>
            </a:r>
            <a:endParaRPr>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ct val="100000"/>
              <a:buNone/>
            </a:pPr>
            <a:endParaRPr sz="2200">
              <a:latin typeface="Times New Roman"/>
              <a:ea typeface="Times New Roman"/>
              <a:cs typeface="Times New Roman"/>
              <a:sym typeface="Times New Roman"/>
            </a:endParaRPr>
          </a:p>
          <a:p>
            <a:pPr marL="342900" lvl="0" indent="-321945" algn="just" rtl="0">
              <a:spcBef>
                <a:spcPts val="440"/>
              </a:spcBef>
              <a:spcAft>
                <a:spcPts val="0"/>
              </a:spcAft>
              <a:buClr>
                <a:schemeClr val="dk1"/>
              </a:buClr>
              <a:buSzPct val="100000"/>
              <a:buFont typeface="Times New Roman"/>
              <a:buChar char="•"/>
            </a:pPr>
            <a:r>
              <a:rPr lang="en-US" sz="2200">
                <a:latin typeface="Times New Roman"/>
                <a:ea typeface="Times New Roman"/>
                <a:cs typeface="Times New Roman"/>
                <a:sym typeface="Times New Roman"/>
              </a:rPr>
              <a:t>Understand efficiency of algorithms.</a:t>
            </a:r>
            <a:endParaRPr>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ct val="100000"/>
              <a:buNone/>
            </a:pPr>
            <a:endParaRPr sz="2200">
              <a:latin typeface="Times New Roman"/>
              <a:ea typeface="Times New Roman"/>
              <a:cs typeface="Times New Roman"/>
              <a:sym typeface="Times New Roman"/>
            </a:endParaRPr>
          </a:p>
          <a:p>
            <a:pPr marL="342900" lvl="0" indent="-321945" algn="just" rtl="0">
              <a:spcBef>
                <a:spcPts val="440"/>
              </a:spcBef>
              <a:spcAft>
                <a:spcPts val="0"/>
              </a:spcAft>
              <a:buClr>
                <a:schemeClr val="dk1"/>
              </a:buClr>
              <a:buSzPct val="100000"/>
              <a:buFont typeface="Times New Roman"/>
              <a:buChar char="•"/>
            </a:pPr>
            <a:r>
              <a:rPr lang="en-US" sz="2200">
                <a:latin typeface="Times New Roman"/>
                <a:ea typeface="Times New Roman"/>
                <a:cs typeface="Times New Roman"/>
                <a:sym typeface="Times New Roman"/>
              </a:rPr>
              <a:t>Learn time- space complexity.</a:t>
            </a:r>
            <a:endParaRPr>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ct val="100000"/>
              <a:buNone/>
            </a:pPr>
            <a:endParaRPr sz="2200">
              <a:latin typeface="Times New Roman"/>
              <a:ea typeface="Times New Roman"/>
              <a:cs typeface="Times New Roman"/>
              <a:sym typeface="Times New Roman"/>
            </a:endParaRPr>
          </a:p>
          <a:p>
            <a:pPr marL="342900" lvl="0" indent="-321945" algn="just" rtl="0">
              <a:spcBef>
                <a:spcPts val="440"/>
              </a:spcBef>
              <a:spcAft>
                <a:spcPts val="0"/>
              </a:spcAft>
              <a:buClr>
                <a:schemeClr val="dk1"/>
              </a:buClr>
              <a:buSzPct val="100000"/>
              <a:buFont typeface="Times New Roman"/>
              <a:buChar char="•"/>
            </a:pPr>
            <a:r>
              <a:rPr lang="en-US" sz="2200">
                <a:latin typeface="Times New Roman"/>
                <a:ea typeface="Times New Roman"/>
                <a:cs typeface="Times New Roman"/>
                <a:sym typeface="Times New Roman"/>
              </a:rPr>
              <a:t>Understand asymptotic  notations.</a:t>
            </a:r>
            <a:endParaRPr sz="2200">
              <a:latin typeface="Times New Roman"/>
              <a:ea typeface="Times New Roman"/>
              <a:cs typeface="Times New Roman"/>
              <a:sym typeface="Times New Roman"/>
            </a:endParaRPr>
          </a:p>
          <a:p>
            <a:pPr marL="342900" lvl="0" indent="-203200" algn="just" rtl="0">
              <a:spcBef>
                <a:spcPts val="440"/>
              </a:spcBef>
              <a:spcAft>
                <a:spcPts val="0"/>
              </a:spcAft>
              <a:buClr>
                <a:schemeClr val="dk1"/>
              </a:buClr>
              <a:buSzPct val="100000"/>
              <a:buNone/>
            </a:pPr>
            <a:endParaRPr sz="2200"/>
          </a:p>
          <a:p>
            <a:pPr marL="342900" lvl="0" indent="-203200" algn="just" rtl="0">
              <a:spcBef>
                <a:spcPts val="440"/>
              </a:spcBef>
              <a:spcAft>
                <a:spcPts val="0"/>
              </a:spcAft>
              <a:buClr>
                <a:schemeClr val="dk1"/>
              </a:buClr>
              <a:buSzPct val="100000"/>
              <a:buNone/>
            </a:pPr>
            <a:endParaRPr sz="2200"/>
          </a:p>
          <a:p>
            <a:pPr marL="342900" lvl="0" indent="-203200" algn="just" rtl="0">
              <a:spcBef>
                <a:spcPts val="440"/>
              </a:spcBef>
              <a:spcAft>
                <a:spcPts val="0"/>
              </a:spcAft>
              <a:buClr>
                <a:schemeClr val="dk1"/>
              </a:buClr>
              <a:buSzPct val="100000"/>
              <a:buNone/>
            </a:pPr>
            <a:endParaRPr sz="2200"/>
          </a:p>
          <a:p>
            <a:pPr marL="342900" lvl="0" indent="-203200" algn="just" rtl="0">
              <a:spcBef>
                <a:spcPts val="440"/>
              </a:spcBef>
              <a:spcAft>
                <a:spcPts val="0"/>
              </a:spcAft>
              <a:buClr>
                <a:schemeClr val="dk1"/>
              </a:buClr>
              <a:buSzPct val="100000"/>
              <a:buNone/>
            </a:pPr>
            <a:endParaRPr sz="2200"/>
          </a:p>
        </p:txBody>
      </p:sp>
      <p:sp>
        <p:nvSpPr>
          <p:cNvPr id="228" name="Google Shape;228;p13"/>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260E8FF-4FD0-4D8D-9B24-901E37B5B537}" type="datetime1">
              <a:rPr lang="en-US" smtClean="0"/>
              <a:t>8/2/2022</a:t>
            </a:fld>
            <a:endParaRPr/>
          </a:p>
        </p:txBody>
      </p:sp>
      <p:sp>
        <p:nvSpPr>
          <p:cNvPr id="229" name="Google Shape;229;p13"/>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230" name="Google Shape;230;p1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19</a:t>
            </a:fld>
            <a:endParaRPr/>
          </a:p>
        </p:txBody>
      </p:sp>
      <p:sp>
        <p:nvSpPr>
          <p:cNvPr id="231" name="Google Shape;231;p13"/>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Topic Objective</a:t>
            </a:r>
            <a:endParaRPr/>
          </a:p>
        </p:txBody>
      </p:sp>
      <p:pic>
        <p:nvPicPr>
          <p:cNvPr id="3" name="Picture 2" descr="Logo, company name&#10;&#10;Description automatically generated">
            <a:extLst>
              <a:ext uri="{FF2B5EF4-FFF2-40B4-BE49-F238E27FC236}">
                <a16:creationId xmlns:a16="http://schemas.microsoft.com/office/drawing/2014/main" id="{9A15C2A6-ED0C-E438-C6DE-106E41D855A5}"/>
              </a:ext>
            </a:extLst>
          </p:cNvPr>
          <p:cNvPicPr>
            <a:picLocks noChangeAspect="1"/>
          </p:cNvPicPr>
          <p:nvPr/>
        </p:nvPicPr>
        <p:blipFill>
          <a:blip r:embed="rId3"/>
          <a:stretch>
            <a:fillRect/>
          </a:stretch>
        </p:blipFill>
        <p:spPr>
          <a:xfrm>
            <a:off x="0" y="31749"/>
            <a:ext cx="1371600" cy="8477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9CFDDC37-B0B9-44FB-8734-C74CE061B522}"/>
              </a:ext>
            </a:extLst>
          </p:cNvPr>
          <p:cNvSpPr>
            <a:spLocks noGrp="1"/>
          </p:cNvSpPr>
          <p:nvPr>
            <p:ph type="title"/>
          </p:nvPr>
        </p:nvSpPr>
        <p:spPr>
          <a:xfrm>
            <a:off x="1692275" y="63500"/>
            <a:ext cx="7138988" cy="1143000"/>
          </a:xfrm>
        </p:spPr>
        <p:txBody>
          <a:bodyPr/>
          <a:lstStyle/>
          <a:p>
            <a:r>
              <a:rPr lang="en-US" altLang="en-US"/>
              <a:t>Brief Introduction</a:t>
            </a:r>
          </a:p>
        </p:txBody>
      </p:sp>
      <p:sp>
        <p:nvSpPr>
          <p:cNvPr id="3" name="Text Placeholder 2">
            <a:extLst>
              <a:ext uri="{FF2B5EF4-FFF2-40B4-BE49-F238E27FC236}">
                <a16:creationId xmlns:a16="http://schemas.microsoft.com/office/drawing/2014/main" id="{ED8BECC3-7E3C-44DD-90D1-956F78DC4E82}"/>
              </a:ext>
            </a:extLst>
          </p:cNvPr>
          <p:cNvSpPr>
            <a:spLocks noGrp="1"/>
          </p:cNvSpPr>
          <p:nvPr>
            <p:ph type="body" idx="1"/>
          </p:nvPr>
        </p:nvSpPr>
        <p:spPr/>
        <p:txBody>
          <a:bodyPr>
            <a:normAutofit/>
          </a:bodyPr>
          <a:lstStyle/>
          <a:p>
            <a:pPr>
              <a:defRPr/>
            </a:pPr>
            <a:r>
              <a:rPr lang="en-US" sz="1400" b="1" dirty="0">
                <a:latin typeface="Times New Roman" panose="02020603050405020304" pitchFamily="18" charset="0"/>
                <a:cs typeface="Times New Roman" panose="02020603050405020304" pitchFamily="18" charset="0"/>
              </a:rPr>
              <a:t>Name		:   Tamanna</a:t>
            </a:r>
          </a:p>
          <a:p>
            <a:pPr>
              <a:defRPr/>
            </a:pPr>
            <a:r>
              <a:rPr lang="en-US" sz="1400" b="1" dirty="0">
                <a:latin typeface="Times New Roman" panose="02020603050405020304" pitchFamily="18" charset="0"/>
                <a:cs typeface="Times New Roman" panose="02020603050405020304" pitchFamily="18" charset="0"/>
              </a:rPr>
              <a:t>Designation	:   Assistant Professor</a:t>
            </a:r>
          </a:p>
          <a:p>
            <a:pPr>
              <a:defRPr/>
            </a:pPr>
            <a:r>
              <a:rPr lang="en-US" sz="1400" b="1" dirty="0">
                <a:latin typeface="Times New Roman" panose="02020603050405020304" pitchFamily="18" charset="0"/>
                <a:cs typeface="Times New Roman" panose="02020603050405020304" pitchFamily="18" charset="0"/>
              </a:rPr>
              <a:t>Institute	:    Noida Institute of Engineering &amp; Technology  Gr. Noida</a:t>
            </a:r>
          </a:p>
          <a:p>
            <a:pPr>
              <a:defRPr/>
            </a:pPr>
            <a:r>
              <a:rPr lang="en-US" sz="1400" b="1" dirty="0">
                <a:latin typeface="Times New Roman" panose="02020603050405020304" pitchFamily="18" charset="0"/>
                <a:cs typeface="Times New Roman" panose="02020603050405020304" pitchFamily="18" charset="0"/>
              </a:rPr>
              <a:t>Educational Qualification</a:t>
            </a:r>
          </a:p>
          <a:p>
            <a:pPr lvl="1">
              <a:defRPr/>
            </a:pPr>
            <a:r>
              <a:rPr lang="en-US" sz="1400" b="1" dirty="0">
                <a:latin typeface="Times New Roman" panose="02020603050405020304" pitchFamily="18" charset="0"/>
                <a:cs typeface="Times New Roman" panose="02020603050405020304" pitchFamily="18" charset="0"/>
              </a:rPr>
              <a:t>M Tech in Computer Science &amp; Engineering with Distinction.</a:t>
            </a:r>
          </a:p>
          <a:p>
            <a:pPr lvl="1">
              <a:defRPr/>
            </a:pPr>
            <a:r>
              <a:rPr lang="en-US" sz="1400" b="1" dirty="0">
                <a:latin typeface="Times New Roman" panose="02020603050405020304" pitchFamily="18" charset="0"/>
                <a:cs typeface="Times New Roman" panose="02020603050405020304" pitchFamily="18" charset="0"/>
              </a:rPr>
              <a:t>B Tech in Computer Science &amp;Engineering with Distinction.</a:t>
            </a:r>
          </a:p>
          <a:p>
            <a:pPr lvl="1">
              <a:defRPr/>
            </a:pPr>
            <a:endParaRPr lang="en-US" sz="1400" b="1" dirty="0">
              <a:latin typeface="Times New Roman" panose="02020603050405020304" pitchFamily="18" charset="0"/>
              <a:cs typeface="Times New Roman" panose="02020603050405020304" pitchFamily="18" charset="0"/>
            </a:endParaRPr>
          </a:p>
          <a:p>
            <a:pPr marL="342900" lvl="1" indent="0">
              <a:buNone/>
              <a:defRPr/>
            </a:pPr>
            <a:endParaRPr lang="en-US" sz="1400" b="1" dirty="0">
              <a:latin typeface="Times New Roman" panose="02020603050405020304" pitchFamily="18" charset="0"/>
              <a:cs typeface="Times New Roman" panose="02020603050405020304" pitchFamily="18" charset="0"/>
            </a:endParaRPr>
          </a:p>
          <a:p>
            <a:pPr>
              <a:defRPr/>
            </a:pPr>
            <a:r>
              <a:rPr lang="en-US" sz="1400" b="1" dirty="0">
                <a:latin typeface="Times New Roman" panose="02020603050405020304" pitchFamily="18" charset="0"/>
                <a:cs typeface="Times New Roman" panose="02020603050405020304" pitchFamily="18" charset="0"/>
              </a:rPr>
              <a:t>Teaching Experience : 4 years</a:t>
            </a:r>
          </a:p>
          <a:p>
            <a:pPr>
              <a:defRPr/>
            </a:pPr>
            <a:r>
              <a:rPr lang="en-US" sz="1400" b="1" dirty="0">
                <a:latin typeface="Times New Roman" panose="02020603050405020304" pitchFamily="18" charset="0"/>
                <a:cs typeface="Times New Roman" panose="02020603050405020304" pitchFamily="18" charset="0"/>
              </a:rPr>
              <a:t>Research Experience : 1 year</a:t>
            </a:r>
          </a:p>
          <a:p>
            <a:pPr lvl="1">
              <a:defRPr/>
            </a:pPr>
            <a:endParaRPr lang="en-US" sz="1400" b="1" dirty="0">
              <a:latin typeface="Times New Roman" panose="02020603050405020304" pitchFamily="18" charset="0"/>
              <a:cs typeface="Times New Roman" panose="02020603050405020304" pitchFamily="18" charset="0"/>
            </a:endParaRPr>
          </a:p>
          <a:p>
            <a:pPr marL="228600" indent="0">
              <a:buNone/>
              <a:defRPr/>
            </a:pPr>
            <a:endParaRPr lang="en-US" sz="1400" b="1" dirty="0">
              <a:latin typeface="Times New Roman" panose="02020603050405020304" pitchFamily="18" charset="0"/>
              <a:cs typeface="Times New Roman" panose="02020603050405020304" pitchFamily="18" charset="0"/>
            </a:endParaRPr>
          </a:p>
          <a:p>
            <a:pPr lvl="1">
              <a:defRPr/>
            </a:pPr>
            <a:endParaRPr lang="en-US" sz="1400" b="1" dirty="0">
              <a:latin typeface="Times New Roman" panose="02020603050405020304" pitchFamily="18" charset="0"/>
              <a:cs typeface="Times New Roman" panose="02020603050405020304" pitchFamily="18" charset="0"/>
            </a:endParaRPr>
          </a:p>
          <a:p>
            <a:pPr>
              <a:defRPr/>
            </a:pPr>
            <a:r>
              <a:rPr lang="en-US" sz="1400" b="1" dirty="0">
                <a:latin typeface="Times New Roman" panose="02020603050405020304" pitchFamily="18" charset="0"/>
                <a:cs typeface="Times New Roman" panose="02020603050405020304" pitchFamily="18" charset="0"/>
              </a:rPr>
              <a:t>Total Experience	: 05 Years</a:t>
            </a:r>
          </a:p>
          <a:p>
            <a:pPr>
              <a:defRPr/>
            </a:pPr>
            <a:endParaRPr lang="en-US" sz="1400" b="1" dirty="0">
              <a:latin typeface="Times New Roman" panose="02020603050405020304" pitchFamily="18" charset="0"/>
              <a:cs typeface="Times New Roman" panose="02020603050405020304" pitchFamily="18" charset="0"/>
            </a:endParaRPr>
          </a:p>
          <a:p>
            <a:pPr lvl="1">
              <a:buFont typeface="Arial" panose="020B0604020202020204" pitchFamily="34" charset="0"/>
              <a:buNone/>
              <a:defRPr/>
            </a:pPr>
            <a:endParaRPr lang="en-US" sz="1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51C191B7-3DAD-4CB4-BC03-3A0611F301A9}"/>
              </a:ext>
            </a:extLst>
          </p:cNvPr>
          <p:cNvSpPr>
            <a:spLocks noGrp="1"/>
          </p:cNvSpPr>
          <p:nvPr>
            <p:ph type="dt" idx="10"/>
          </p:nvPr>
        </p:nvSpPr>
        <p:spPr/>
        <p:txBody>
          <a:bodyPr/>
          <a:lstStyle/>
          <a:p>
            <a:fld id="{C138BE8F-E33E-4A04-99EE-FEE43221E51C}" type="datetime1">
              <a:rPr lang="en-US" smtClean="0"/>
              <a:t>8/2/2022</a:t>
            </a:fld>
            <a:endParaRPr lang="en-US"/>
          </a:p>
        </p:txBody>
      </p:sp>
      <p:sp>
        <p:nvSpPr>
          <p:cNvPr id="4" name="Footer Placeholder 3">
            <a:extLst>
              <a:ext uri="{FF2B5EF4-FFF2-40B4-BE49-F238E27FC236}">
                <a16:creationId xmlns:a16="http://schemas.microsoft.com/office/drawing/2014/main" id="{5B82068A-09A0-467B-9C4A-323CC251A8EA}"/>
              </a:ext>
            </a:extLst>
          </p:cNvPr>
          <p:cNvSpPr>
            <a:spLocks noGrp="1"/>
          </p:cNvSpPr>
          <p:nvPr>
            <p:ph type="ftr" idx="11"/>
          </p:nvPr>
        </p:nvSpPr>
        <p:spPr/>
        <p:txBody>
          <a:bodyPr/>
          <a:lstStyle/>
          <a:p>
            <a:r>
              <a:rPr lang="en-US"/>
              <a:t>Tamanna       ACSE-0301 and DS               Unit -1</a:t>
            </a:r>
          </a:p>
        </p:txBody>
      </p:sp>
      <p:sp>
        <p:nvSpPr>
          <p:cNvPr id="5" name="Slide Number Placeholder 4">
            <a:extLst>
              <a:ext uri="{FF2B5EF4-FFF2-40B4-BE49-F238E27FC236}">
                <a16:creationId xmlns:a16="http://schemas.microsoft.com/office/drawing/2014/main" id="{3FDC1F17-3188-42C7-A598-8BD070C4B4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a:t>
            </a:fld>
            <a:endParaRPr lang="en-US"/>
          </a:p>
        </p:txBody>
      </p:sp>
      <p:pic>
        <p:nvPicPr>
          <p:cNvPr id="9" name="Picture 8" descr="A person wearing glasses&#10;&#10;Description automatically generated with medium confidence">
            <a:extLst>
              <a:ext uri="{FF2B5EF4-FFF2-40B4-BE49-F238E27FC236}">
                <a16:creationId xmlns:a16="http://schemas.microsoft.com/office/drawing/2014/main" id="{83D9C499-E253-4C1C-3572-C62D284B088C}"/>
              </a:ext>
            </a:extLst>
          </p:cNvPr>
          <p:cNvPicPr>
            <a:picLocks noChangeAspect="1"/>
          </p:cNvPicPr>
          <p:nvPr/>
        </p:nvPicPr>
        <p:blipFill>
          <a:blip r:embed="rId2"/>
          <a:stretch>
            <a:fillRect/>
          </a:stretch>
        </p:blipFill>
        <p:spPr>
          <a:xfrm>
            <a:off x="7341146" y="220663"/>
            <a:ext cx="1378314" cy="1295400"/>
          </a:xfrm>
          <a:prstGeom prst="rect">
            <a:avLst/>
          </a:prstGeom>
        </p:spPr>
      </p:pic>
      <p:pic>
        <p:nvPicPr>
          <p:cNvPr id="8" name="Picture 7" descr="Logo, company name&#10;&#10;Description automatically generated">
            <a:extLst>
              <a:ext uri="{FF2B5EF4-FFF2-40B4-BE49-F238E27FC236}">
                <a16:creationId xmlns:a16="http://schemas.microsoft.com/office/drawing/2014/main" id="{CB2B78D0-4A94-8556-3501-27D36DDADB4A}"/>
              </a:ext>
            </a:extLst>
          </p:cNvPr>
          <p:cNvPicPr>
            <a:picLocks noChangeAspect="1"/>
          </p:cNvPicPr>
          <p:nvPr/>
        </p:nvPicPr>
        <p:blipFill>
          <a:blip r:embed="rId3"/>
          <a:stretch>
            <a:fillRect/>
          </a:stretch>
        </p:blipFill>
        <p:spPr>
          <a:xfrm>
            <a:off x="76200" y="89694"/>
            <a:ext cx="1581150" cy="8477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a:extLst>
              <a:ext uri="{FF2B5EF4-FFF2-40B4-BE49-F238E27FC236}">
                <a16:creationId xmlns:a16="http://schemas.microsoft.com/office/drawing/2014/main" id="{072703A9-4196-4A88-BDFB-BAC6E07F51EA}"/>
              </a:ext>
            </a:extLst>
          </p:cNvPr>
          <p:cNvSpPr>
            <a:spLocks noGrp="1" noChangeArrowheads="1"/>
          </p:cNvSpPr>
          <p:nvPr>
            <p:ph type="title"/>
          </p:nvPr>
        </p:nvSpPr>
        <p:spPr>
          <a:xfrm>
            <a:off x="457200" y="1295400"/>
            <a:ext cx="8229600" cy="1143000"/>
          </a:xfrm>
        </p:spPr>
        <p:txBody>
          <a:bodyPr>
            <a:normAutofit/>
          </a:bodyPr>
          <a:lstStyle/>
          <a:p>
            <a:pPr eaLnBrk="1" hangingPunct="1"/>
            <a:r>
              <a:rPr lang="en-AU" altLang="en-US" sz="2800" b="1">
                <a:latin typeface="Times New Roman" panose="02020603050405020304" pitchFamily="18" charset="0"/>
                <a:cs typeface="Times New Roman" panose="02020603050405020304" pitchFamily="18" charset="0"/>
              </a:rPr>
              <a:t>Definition</a:t>
            </a:r>
            <a:endParaRPr lang="en-AU" altLang="en-US" sz="2800" b="1" dirty="0">
              <a:latin typeface="Times New Roman" panose="02020603050405020304" pitchFamily="18" charset="0"/>
              <a:cs typeface="Times New Roman" panose="02020603050405020304" pitchFamily="18" charset="0"/>
            </a:endParaRPr>
          </a:p>
        </p:txBody>
      </p:sp>
      <p:sp>
        <p:nvSpPr>
          <p:cNvPr id="3080" name="Rectangle 8">
            <a:extLst>
              <a:ext uri="{FF2B5EF4-FFF2-40B4-BE49-F238E27FC236}">
                <a16:creationId xmlns:a16="http://schemas.microsoft.com/office/drawing/2014/main" id="{7DF6EC7E-3F3B-4889-ABF4-D5538937358D}"/>
              </a:ext>
            </a:extLst>
          </p:cNvPr>
          <p:cNvSpPr>
            <a:spLocks noGrp="1" noChangeArrowheads="1"/>
          </p:cNvSpPr>
          <p:nvPr>
            <p:ph idx="1"/>
          </p:nvPr>
        </p:nvSpPr>
        <p:spPr>
          <a:xfrm>
            <a:off x="838200" y="2728452"/>
            <a:ext cx="7988300" cy="4114800"/>
          </a:xfrm>
        </p:spPr>
        <p:txBody>
          <a:bodyPr rtlCol="0">
            <a:normAutofit/>
          </a:bodyPr>
          <a:lstStyle/>
          <a:p>
            <a:pPr marL="114300" indent="0" eaLnBrk="1" fontAlgn="auto" hangingPunct="1">
              <a:spcAft>
                <a:spcPts val="0"/>
              </a:spcAft>
              <a:buNone/>
              <a:defRPr/>
            </a:pPr>
            <a:r>
              <a:rPr lang="en-US" dirty="0"/>
              <a:t>Data Structure ..</a:t>
            </a:r>
          </a:p>
          <a:p>
            <a:pPr eaLnBrk="1" fontAlgn="auto" hangingPunct="1">
              <a:spcAft>
                <a:spcPts val="0"/>
              </a:spcAft>
              <a:defRPr/>
            </a:pPr>
            <a:endParaRPr lang="en-US" dirty="0"/>
          </a:p>
          <a:p>
            <a:pPr marL="0" indent="0" algn="just" eaLnBrk="1" fontAlgn="auto" hangingPunct="1">
              <a:spcAft>
                <a:spcPts val="0"/>
              </a:spcAft>
              <a:buFont typeface="Wingdings" panose="05000000000000000000" pitchFamily="2" charset="2"/>
              <a:buNone/>
              <a:defRPr/>
            </a:pPr>
            <a:r>
              <a:rPr lang="en-US" sz="2800" dirty="0"/>
              <a:t>A data structure is a particular way of organizing data in a computer so that it can be used efficiently.</a:t>
            </a:r>
            <a:endParaRPr lang="en-AU" altLang="en-US" sz="28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50AD2C1B-4F45-462F-AECC-A69483239618}"/>
              </a:ext>
            </a:extLst>
          </p:cNvPr>
          <p:cNvSpPr>
            <a:spLocks noGrp="1"/>
          </p:cNvSpPr>
          <p:nvPr>
            <p:ph type="dt" sz="half" idx="10"/>
          </p:nvPr>
        </p:nvSpPr>
        <p:spPr/>
        <p:txBody>
          <a:bodyPr/>
          <a:lstStyle/>
          <a:p>
            <a:fld id="{CAD8113B-2900-4082-B6A9-50738DD9B069}" type="datetime1">
              <a:rPr lang="en-US" smtClean="0"/>
              <a:t>8/2/2022</a:t>
            </a:fld>
            <a:endParaRPr lang="en-US"/>
          </a:p>
        </p:txBody>
      </p:sp>
      <p:sp>
        <p:nvSpPr>
          <p:cNvPr id="3" name="Footer Placeholder 2">
            <a:extLst>
              <a:ext uri="{FF2B5EF4-FFF2-40B4-BE49-F238E27FC236}">
                <a16:creationId xmlns:a16="http://schemas.microsoft.com/office/drawing/2014/main" id="{2C9A19FF-BE9B-4EEF-AD0C-427A7E309F3E}"/>
              </a:ext>
            </a:extLst>
          </p:cNvPr>
          <p:cNvSpPr>
            <a:spLocks noGrp="1"/>
          </p:cNvSpPr>
          <p:nvPr>
            <p:ph type="ftr" sz="quarter" idx="11"/>
          </p:nvPr>
        </p:nvSpPr>
        <p:spPr>
          <a:xfrm>
            <a:off x="2667000" y="6356350"/>
            <a:ext cx="3352800" cy="365125"/>
          </a:xfrm>
        </p:spPr>
        <p:txBody>
          <a:bodyPr/>
          <a:lstStyle/>
          <a:p>
            <a:r>
              <a:rPr lang="en-US"/>
              <a:t>Tamanna       ACSE-0301 and DS               Unit -1</a:t>
            </a:r>
            <a:endParaRPr lang="en-US" dirty="0"/>
          </a:p>
        </p:txBody>
      </p:sp>
      <p:sp>
        <p:nvSpPr>
          <p:cNvPr id="4" name="Slide Number Placeholder 3">
            <a:extLst>
              <a:ext uri="{FF2B5EF4-FFF2-40B4-BE49-F238E27FC236}">
                <a16:creationId xmlns:a16="http://schemas.microsoft.com/office/drawing/2014/main" id="{3F719A11-51B3-4622-BF9E-486D83626734}"/>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10" name="Title 1">
            <a:extLst>
              <a:ext uri="{FF2B5EF4-FFF2-40B4-BE49-F238E27FC236}">
                <a16:creationId xmlns:a16="http://schemas.microsoft.com/office/drawing/2014/main" id="{429F782D-083C-42FB-80BE-E35CA2E9DB39}"/>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a:t>Introduction </a:t>
            </a:r>
            <a:r>
              <a:rPr lang="en-US" sz="3400" dirty="0"/>
              <a:t>(CO1)</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5" descr="Logo, company name&#10;&#10;Description automatically generated">
            <a:extLst>
              <a:ext uri="{FF2B5EF4-FFF2-40B4-BE49-F238E27FC236}">
                <a16:creationId xmlns:a16="http://schemas.microsoft.com/office/drawing/2014/main" id="{37A6D67B-356B-76DF-A905-C6944F80F160}"/>
              </a:ext>
            </a:extLst>
          </p:cNvPr>
          <p:cNvPicPr>
            <a:picLocks noChangeAspect="1"/>
          </p:cNvPicPr>
          <p:nvPr/>
        </p:nvPicPr>
        <p:blipFill>
          <a:blip r:embed="rId2"/>
          <a:stretch>
            <a:fillRect/>
          </a:stretch>
        </p:blipFill>
        <p:spPr>
          <a:xfrm>
            <a:off x="0" y="0"/>
            <a:ext cx="1371600" cy="8477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A62E63D1-9A84-438F-97AA-2F63A9A7861C}"/>
              </a:ext>
            </a:extLst>
          </p:cNvPr>
          <p:cNvSpPr>
            <a:spLocks noGrp="1"/>
          </p:cNvSpPr>
          <p:nvPr>
            <p:ph type="title"/>
          </p:nvPr>
        </p:nvSpPr>
        <p:spPr>
          <a:xfrm>
            <a:off x="459658" y="914400"/>
            <a:ext cx="8229600" cy="1143000"/>
          </a:xfrm>
        </p:spPr>
        <p:txBody>
          <a:bodyPr/>
          <a:lstStyle/>
          <a:p>
            <a:pPr eaLnBrk="1" hangingPunct="1"/>
            <a:r>
              <a:rPr lang="en-US" altLang="en-US" b="1" dirty="0"/>
              <a:t>Why Data Structure</a:t>
            </a:r>
            <a:endParaRPr lang="en-US" altLang="en-US" dirty="0"/>
          </a:p>
        </p:txBody>
      </p:sp>
      <p:sp>
        <p:nvSpPr>
          <p:cNvPr id="2" name="Date Placeholder 1">
            <a:extLst>
              <a:ext uri="{FF2B5EF4-FFF2-40B4-BE49-F238E27FC236}">
                <a16:creationId xmlns:a16="http://schemas.microsoft.com/office/drawing/2014/main" id="{3E390291-BB1E-4E5F-B437-6FDFBB753319}"/>
              </a:ext>
            </a:extLst>
          </p:cNvPr>
          <p:cNvSpPr>
            <a:spLocks noGrp="1"/>
          </p:cNvSpPr>
          <p:nvPr>
            <p:ph type="dt" sz="half" idx="10"/>
          </p:nvPr>
        </p:nvSpPr>
        <p:spPr/>
        <p:txBody>
          <a:bodyPr/>
          <a:lstStyle/>
          <a:p>
            <a:fld id="{9F83E098-5B83-4C06-A157-4F264369A477}" type="datetime1">
              <a:rPr lang="en-US" smtClean="0"/>
              <a:t>8/2/2022</a:t>
            </a:fld>
            <a:endParaRPr lang="en-US"/>
          </a:p>
        </p:txBody>
      </p:sp>
      <p:sp>
        <p:nvSpPr>
          <p:cNvPr id="3" name="Footer Placeholder 2">
            <a:extLst>
              <a:ext uri="{FF2B5EF4-FFF2-40B4-BE49-F238E27FC236}">
                <a16:creationId xmlns:a16="http://schemas.microsoft.com/office/drawing/2014/main" id="{58CE77C6-BF92-455A-9533-CD7CBA8AD1A5}"/>
              </a:ext>
            </a:extLst>
          </p:cNvPr>
          <p:cNvSpPr>
            <a:spLocks noGrp="1"/>
          </p:cNvSpPr>
          <p:nvPr>
            <p:ph type="ftr" sz="quarter" idx="11"/>
          </p:nvPr>
        </p:nvSpPr>
        <p:spPr>
          <a:xfrm>
            <a:off x="2819400" y="6356350"/>
            <a:ext cx="3200400" cy="365125"/>
          </a:xfrm>
        </p:spPr>
        <p:txBody>
          <a:bodyPr/>
          <a:lstStyle/>
          <a:p>
            <a:r>
              <a:rPr lang="en-US"/>
              <a:t>Tamanna       ACSE-0301 and DS               Unit -1</a:t>
            </a:r>
            <a:endParaRPr lang="en-US" dirty="0"/>
          </a:p>
        </p:txBody>
      </p:sp>
      <p:sp>
        <p:nvSpPr>
          <p:cNvPr id="4" name="Slide Number Placeholder 3">
            <a:extLst>
              <a:ext uri="{FF2B5EF4-FFF2-40B4-BE49-F238E27FC236}">
                <a16:creationId xmlns:a16="http://schemas.microsoft.com/office/drawing/2014/main" id="{78B0432F-EA1E-4732-AB6A-081132C7A008}"/>
              </a:ext>
            </a:extLst>
          </p:cNvPr>
          <p:cNvSpPr>
            <a:spLocks noGrp="1"/>
          </p:cNvSpPr>
          <p:nvPr>
            <p:ph type="sldNum" sz="quarter" idx="12"/>
          </p:nvPr>
        </p:nvSpPr>
        <p:spPr/>
        <p:txBody>
          <a:bodyPr/>
          <a:lstStyle/>
          <a:p>
            <a:fld id="{B6F15528-21DE-4FAA-801E-634DDDAF4B2B}" type="slidenum">
              <a:rPr lang="en-US" smtClean="0"/>
              <a:pPr/>
              <a:t>21</a:t>
            </a:fld>
            <a:endParaRPr lang="en-US"/>
          </a:p>
        </p:txBody>
      </p:sp>
      <p:pic>
        <p:nvPicPr>
          <p:cNvPr id="6148" name="Picture 2" descr="https://nedocs.com/wp-content/uploads/Structured-VS-Unstructured-Data.jpg">
            <a:extLst>
              <a:ext uri="{FF2B5EF4-FFF2-40B4-BE49-F238E27FC236}">
                <a16:creationId xmlns:a16="http://schemas.microsoft.com/office/drawing/2014/main" id="{B1FBB67D-72F9-4D99-9F65-C518A8FA2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1905000"/>
            <a:ext cx="7900987" cy="422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8816F47D-2737-4218-B053-6A68632FCA5D}"/>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5" descr="Logo, company name&#10;&#10;Description automatically generated">
            <a:extLst>
              <a:ext uri="{FF2B5EF4-FFF2-40B4-BE49-F238E27FC236}">
                <a16:creationId xmlns:a16="http://schemas.microsoft.com/office/drawing/2014/main" id="{7A70093B-084A-8901-FE28-949F805B84AD}"/>
              </a:ext>
            </a:extLst>
          </p:cNvPr>
          <p:cNvPicPr>
            <a:picLocks noChangeAspect="1"/>
          </p:cNvPicPr>
          <p:nvPr/>
        </p:nvPicPr>
        <p:blipFill>
          <a:blip r:embed="rId3"/>
          <a:stretch>
            <a:fillRect/>
          </a:stretch>
        </p:blipFill>
        <p:spPr>
          <a:xfrm>
            <a:off x="-54429" y="23812"/>
            <a:ext cx="1426029" cy="8477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30107684-B726-4A71-B28F-486C8038C59F}"/>
              </a:ext>
            </a:extLst>
          </p:cNvPr>
          <p:cNvSpPr>
            <a:spLocks noGrp="1"/>
          </p:cNvSpPr>
          <p:nvPr>
            <p:ph type="title"/>
          </p:nvPr>
        </p:nvSpPr>
        <p:spPr>
          <a:xfrm>
            <a:off x="533400" y="1066800"/>
            <a:ext cx="8229600" cy="1143000"/>
          </a:xfrm>
        </p:spPr>
        <p:txBody>
          <a:bodyPr/>
          <a:lstStyle/>
          <a:p>
            <a:pPr eaLnBrk="1" hangingPunct="1"/>
            <a:r>
              <a:rPr lang="en-US" altLang="en-US" b="1" dirty="0"/>
              <a:t>Why Data Structure</a:t>
            </a:r>
            <a:endParaRPr lang="en-US" altLang="en-US" dirty="0"/>
          </a:p>
        </p:txBody>
      </p:sp>
      <p:sp>
        <p:nvSpPr>
          <p:cNvPr id="3" name="Content Placeholder 2">
            <a:extLst>
              <a:ext uri="{FF2B5EF4-FFF2-40B4-BE49-F238E27FC236}">
                <a16:creationId xmlns:a16="http://schemas.microsoft.com/office/drawing/2014/main" id="{8890E5A3-B933-4626-A244-64983CBB17C0}"/>
              </a:ext>
            </a:extLst>
          </p:cNvPr>
          <p:cNvSpPr>
            <a:spLocks noGrp="1"/>
          </p:cNvSpPr>
          <p:nvPr>
            <p:ph idx="1"/>
          </p:nvPr>
        </p:nvSpPr>
        <p:spPr>
          <a:xfrm>
            <a:off x="533400" y="2392362"/>
            <a:ext cx="8229600" cy="4525963"/>
          </a:xfrm>
        </p:spPr>
        <p:txBody>
          <a:bodyPr rtlCol="0">
            <a:normAutofit/>
          </a:bodyPr>
          <a:lstStyle/>
          <a:p>
            <a:pPr algn="just" eaLnBrk="1" fontAlgn="auto" hangingPunct="1">
              <a:spcAft>
                <a:spcPts val="0"/>
              </a:spcAft>
              <a:defRPr/>
            </a:pPr>
            <a:r>
              <a:rPr lang="en-US" sz="2400"/>
              <a:t>Human requirement </a:t>
            </a:r>
            <a:r>
              <a:rPr lang="en-US" sz="2400" dirty="0"/>
              <a:t>with computer </a:t>
            </a:r>
            <a:r>
              <a:rPr lang="en-US" sz="2400"/>
              <a:t>are going </a:t>
            </a:r>
            <a:r>
              <a:rPr lang="en-US" sz="2400" dirty="0"/>
              <a:t>to complex day by day. To solve the </a:t>
            </a:r>
            <a:r>
              <a:rPr lang="en-US" sz="2400"/>
              <a:t>complex requirements in efficient </a:t>
            </a:r>
            <a:r>
              <a:rPr lang="en-US" sz="2400" dirty="0"/>
              <a:t>way </a:t>
            </a:r>
            <a:r>
              <a:rPr lang="en-US" sz="2400"/>
              <a:t>we need </a:t>
            </a:r>
            <a:r>
              <a:rPr lang="en-US" sz="2400" dirty="0"/>
              <a:t>this study.</a:t>
            </a:r>
          </a:p>
          <a:p>
            <a:pPr algn="just" eaLnBrk="1" fontAlgn="auto" hangingPunct="1">
              <a:spcAft>
                <a:spcPts val="0"/>
              </a:spcAft>
              <a:defRPr/>
            </a:pPr>
            <a:endParaRPr lang="en-US" sz="2400" dirty="0"/>
          </a:p>
          <a:p>
            <a:pPr algn="just" eaLnBrk="1" fontAlgn="auto" hangingPunct="1">
              <a:spcAft>
                <a:spcPts val="0"/>
              </a:spcAft>
              <a:defRPr/>
            </a:pPr>
            <a:r>
              <a:rPr lang="en-US" sz="2400" dirty="0"/>
              <a:t> Provide </a:t>
            </a:r>
            <a:r>
              <a:rPr lang="en-US" sz="2400"/>
              <a:t>fastest solution of human requirements</a:t>
            </a:r>
            <a:r>
              <a:rPr lang="en-US" sz="2400" dirty="0"/>
              <a:t>.</a:t>
            </a:r>
          </a:p>
          <a:p>
            <a:pPr algn="just" eaLnBrk="1" fontAlgn="auto" hangingPunct="1">
              <a:spcAft>
                <a:spcPts val="0"/>
              </a:spcAft>
              <a:defRPr/>
            </a:pPr>
            <a:endParaRPr lang="en-US" sz="2400" dirty="0"/>
          </a:p>
          <a:p>
            <a:pPr algn="just" eaLnBrk="1" fontAlgn="auto" hangingPunct="1">
              <a:spcAft>
                <a:spcPts val="0"/>
              </a:spcAft>
              <a:defRPr/>
            </a:pPr>
            <a:r>
              <a:rPr lang="en-US" sz="2400"/>
              <a:t>Provide efficient solution </a:t>
            </a:r>
            <a:r>
              <a:rPr lang="en-US" sz="2400" dirty="0"/>
              <a:t>of complex problem.</a:t>
            </a:r>
          </a:p>
          <a:p>
            <a:pPr marL="0" indent="0" algn="just" eaLnBrk="1" fontAlgn="auto" hangingPunct="1">
              <a:spcAft>
                <a:spcPts val="0"/>
              </a:spcAft>
              <a:buFont typeface="Wingdings" panose="05000000000000000000" pitchFamily="2" charset="2"/>
              <a:buNone/>
              <a:defRPr/>
            </a:pPr>
            <a:r>
              <a:rPr lang="en-US" sz="2400" dirty="0"/>
              <a:t>    &gt;Space</a:t>
            </a:r>
          </a:p>
          <a:p>
            <a:pPr marL="0" indent="0" algn="just" eaLnBrk="1" fontAlgn="auto" hangingPunct="1">
              <a:spcAft>
                <a:spcPts val="0"/>
              </a:spcAft>
              <a:buFont typeface="Wingdings" panose="05000000000000000000" pitchFamily="2" charset="2"/>
              <a:buNone/>
              <a:defRPr/>
            </a:pPr>
            <a:r>
              <a:rPr lang="en-US" sz="2400" dirty="0"/>
              <a:t>    &gt;Time</a:t>
            </a:r>
          </a:p>
        </p:txBody>
      </p:sp>
      <p:sp>
        <p:nvSpPr>
          <p:cNvPr id="2" name="Date Placeholder 1">
            <a:extLst>
              <a:ext uri="{FF2B5EF4-FFF2-40B4-BE49-F238E27FC236}">
                <a16:creationId xmlns:a16="http://schemas.microsoft.com/office/drawing/2014/main" id="{57EFB6B7-8454-49C2-8FE9-A546C5CAB11A}"/>
              </a:ext>
            </a:extLst>
          </p:cNvPr>
          <p:cNvSpPr>
            <a:spLocks noGrp="1"/>
          </p:cNvSpPr>
          <p:nvPr>
            <p:ph type="dt" sz="half" idx="10"/>
          </p:nvPr>
        </p:nvSpPr>
        <p:spPr/>
        <p:txBody>
          <a:bodyPr/>
          <a:lstStyle/>
          <a:p>
            <a:fld id="{AA53017D-CACA-4163-AE85-F75BF44E7D5A}" type="datetime1">
              <a:rPr lang="en-US" smtClean="0"/>
              <a:t>8/2/2022</a:t>
            </a:fld>
            <a:endParaRPr lang="en-US"/>
          </a:p>
        </p:txBody>
      </p:sp>
      <p:sp>
        <p:nvSpPr>
          <p:cNvPr id="4" name="Footer Placeholder 3">
            <a:extLst>
              <a:ext uri="{FF2B5EF4-FFF2-40B4-BE49-F238E27FC236}">
                <a16:creationId xmlns:a16="http://schemas.microsoft.com/office/drawing/2014/main" id="{D4D58380-C2A5-4BA7-841E-75133B020AFF}"/>
              </a:ext>
            </a:extLst>
          </p:cNvPr>
          <p:cNvSpPr>
            <a:spLocks noGrp="1"/>
          </p:cNvSpPr>
          <p:nvPr>
            <p:ph type="ftr" sz="quarter" idx="11"/>
          </p:nvPr>
        </p:nvSpPr>
        <p:spPr>
          <a:xfrm>
            <a:off x="2743200" y="6356350"/>
            <a:ext cx="3276600" cy="365125"/>
          </a:xfrm>
        </p:spPr>
        <p:txBody>
          <a:bodyPr/>
          <a:lstStyle/>
          <a:p>
            <a:r>
              <a:rPr lang="en-US"/>
              <a:t>Tamanna       ACSE-0301 and DS               Unit -1</a:t>
            </a:r>
            <a:endParaRPr lang="en-US" dirty="0"/>
          </a:p>
        </p:txBody>
      </p:sp>
      <p:sp>
        <p:nvSpPr>
          <p:cNvPr id="5" name="Slide Number Placeholder 4">
            <a:extLst>
              <a:ext uri="{FF2B5EF4-FFF2-40B4-BE49-F238E27FC236}">
                <a16:creationId xmlns:a16="http://schemas.microsoft.com/office/drawing/2014/main" id="{776A929F-95D8-4669-AC9E-AFF11871153E}"/>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a:extLst>
              <a:ext uri="{FF2B5EF4-FFF2-40B4-BE49-F238E27FC236}">
                <a16:creationId xmlns:a16="http://schemas.microsoft.com/office/drawing/2014/main" id="{F541DBFD-B17D-4679-9252-F4CF257D423C}"/>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A67FF6E8-25DD-C198-FFCB-5635360B4C74}"/>
              </a:ext>
            </a:extLst>
          </p:cNvPr>
          <p:cNvPicPr>
            <a:picLocks noChangeAspect="1"/>
          </p:cNvPicPr>
          <p:nvPr/>
        </p:nvPicPr>
        <p:blipFill>
          <a:blip r:embed="rId2"/>
          <a:stretch>
            <a:fillRect/>
          </a:stretch>
        </p:blipFill>
        <p:spPr>
          <a:xfrm>
            <a:off x="0" y="20636"/>
            <a:ext cx="1371600" cy="8477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AE6A3E9-C39A-49FE-9B37-D136E5A7CAAC}"/>
              </a:ext>
            </a:extLst>
          </p:cNvPr>
          <p:cNvSpPr>
            <a:spLocks noGrp="1" noChangeArrowheads="1"/>
          </p:cNvSpPr>
          <p:nvPr>
            <p:ph type="title"/>
          </p:nvPr>
        </p:nvSpPr>
        <p:spPr>
          <a:xfrm>
            <a:off x="457200" y="514098"/>
            <a:ext cx="8229600" cy="1143000"/>
          </a:xfrm>
        </p:spPr>
        <p:txBody>
          <a:bodyPr/>
          <a:lstStyle/>
          <a:p>
            <a:pPr eaLnBrk="1" hangingPunct="1"/>
            <a:r>
              <a:rPr lang="en-AU" altLang="en-US" sz="4000" b="1">
                <a:latin typeface="Times New Roman" panose="02020603050405020304" pitchFamily="18" charset="0"/>
                <a:cs typeface="Times New Roman" panose="02020603050405020304" pitchFamily="18" charset="0"/>
              </a:rPr>
              <a:t>Classification </a:t>
            </a:r>
            <a:r>
              <a:rPr lang="en-AU" altLang="en-US" sz="4000" b="1" dirty="0">
                <a:latin typeface="Times New Roman" panose="02020603050405020304" pitchFamily="18" charset="0"/>
                <a:cs typeface="Times New Roman" panose="02020603050405020304" pitchFamily="18" charset="0"/>
              </a:rPr>
              <a:t>of Data Structure</a:t>
            </a:r>
          </a:p>
        </p:txBody>
      </p:sp>
      <p:sp>
        <p:nvSpPr>
          <p:cNvPr id="2" name="Date Placeholder 1">
            <a:extLst>
              <a:ext uri="{FF2B5EF4-FFF2-40B4-BE49-F238E27FC236}">
                <a16:creationId xmlns:a16="http://schemas.microsoft.com/office/drawing/2014/main" id="{1A8C6FCF-6D18-4AEC-A987-19D68A504893}"/>
              </a:ext>
            </a:extLst>
          </p:cNvPr>
          <p:cNvSpPr>
            <a:spLocks noGrp="1"/>
          </p:cNvSpPr>
          <p:nvPr>
            <p:ph type="dt" sz="half" idx="10"/>
          </p:nvPr>
        </p:nvSpPr>
        <p:spPr/>
        <p:txBody>
          <a:bodyPr/>
          <a:lstStyle/>
          <a:p>
            <a:fld id="{88036DA4-0A39-48A2-A5BA-1531EEA167E1}" type="datetime1">
              <a:rPr lang="en-US" smtClean="0"/>
              <a:t>8/2/2022</a:t>
            </a:fld>
            <a:endParaRPr lang="en-US"/>
          </a:p>
        </p:txBody>
      </p:sp>
      <p:sp>
        <p:nvSpPr>
          <p:cNvPr id="3" name="Footer Placeholder 2">
            <a:extLst>
              <a:ext uri="{FF2B5EF4-FFF2-40B4-BE49-F238E27FC236}">
                <a16:creationId xmlns:a16="http://schemas.microsoft.com/office/drawing/2014/main" id="{4201AF04-B2B9-42E9-B316-4AFB04B5F33F}"/>
              </a:ext>
            </a:extLst>
          </p:cNvPr>
          <p:cNvSpPr>
            <a:spLocks noGrp="1"/>
          </p:cNvSpPr>
          <p:nvPr>
            <p:ph type="ftr" sz="quarter" idx="11"/>
          </p:nvPr>
        </p:nvSpPr>
        <p:spPr>
          <a:xfrm>
            <a:off x="2819400" y="6356350"/>
            <a:ext cx="3200400" cy="365125"/>
          </a:xfrm>
        </p:spPr>
        <p:txBody>
          <a:bodyPr/>
          <a:lstStyle/>
          <a:p>
            <a:r>
              <a:rPr lang="en-US"/>
              <a:t>Tamanna       ACSE-0301 and DS               Unit -1</a:t>
            </a:r>
            <a:endParaRPr lang="en-US" dirty="0"/>
          </a:p>
        </p:txBody>
      </p:sp>
      <p:sp>
        <p:nvSpPr>
          <p:cNvPr id="4" name="Slide Number Placeholder 3">
            <a:extLst>
              <a:ext uri="{FF2B5EF4-FFF2-40B4-BE49-F238E27FC236}">
                <a16:creationId xmlns:a16="http://schemas.microsoft.com/office/drawing/2014/main" id="{1A15909D-0E66-42A9-84D1-9A54E0E5F443}"/>
              </a:ext>
            </a:extLst>
          </p:cNvPr>
          <p:cNvSpPr>
            <a:spLocks noGrp="1"/>
          </p:cNvSpPr>
          <p:nvPr>
            <p:ph type="sldNum" sz="quarter" idx="12"/>
          </p:nvPr>
        </p:nvSpPr>
        <p:spPr/>
        <p:txBody>
          <a:bodyPr/>
          <a:lstStyle/>
          <a:p>
            <a:fld id="{B6F15528-21DE-4FAA-801E-634DDDAF4B2B}" type="slidenum">
              <a:rPr lang="en-US" smtClean="0"/>
              <a:pPr/>
              <a:t>23</a:t>
            </a:fld>
            <a:endParaRPr lang="en-US"/>
          </a:p>
        </p:txBody>
      </p:sp>
      <p:pic>
        <p:nvPicPr>
          <p:cNvPr id="8195" name="Picture 2">
            <a:extLst>
              <a:ext uri="{FF2B5EF4-FFF2-40B4-BE49-F238E27FC236}">
                <a16:creationId xmlns:a16="http://schemas.microsoft.com/office/drawing/2014/main" id="{A929A55B-100C-475E-9F10-F0B67EEEC9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44613"/>
            <a:ext cx="9144000"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EF5FB024-CC9D-40AA-80A7-8A917E593615}"/>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5" descr="Logo, company name&#10;&#10;Description automatically generated">
            <a:extLst>
              <a:ext uri="{FF2B5EF4-FFF2-40B4-BE49-F238E27FC236}">
                <a16:creationId xmlns:a16="http://schemas.microsoft.com/office/drawing/2014/main" id="{F0AEA55A-F1FF-2FD5-B915-DFC3C1E5FC3C}"/>
              </a:ext>
            </a:extLst>
          </p:cNvPr>
          <p:cNvPicPr>
            <a:picLocks noChangeAspect="1"/>
          </p:cNvPicPr>
          <p:nvPr/>
        </p:nvPicPr>
        <p:blipFill>
          <a:blip r:embed="rId3"/>
          <a:stretch>
            <a:fillRect/>
          </a:stretch>
        </p:blipFill>
        <p:spPr>
          <a:xfrm>
            <a:off x="0" y="4762"/>
            <a:ext cx="1371600" cy="8477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F8D9B623-A44A-463C-8828-0D95502DEC85}"/>
              </a:ext>
            </a:extLst>
          </p:cNvPr>
          <p:cNvSpPr>
            <a:spLocks noGrp="1"/>
          </p:cNvSpPr>
          <p:nvPr>
            <p:ph type="title"/>
          </p:nvPr>
        </p:nvSpPr>
        <p:spPr>
          <a:xfrm>
            <a:off x="762000" y="838200"/>
            <a:ext cx="8116887" cy="1462087"/>
          </a:xfrm>
        </p:spPr>
        <p:txBody>
          <a:bodyPr>
            <a:normAutofit/>
          </a:bodyPr>
          <a:lstStyle/>
          <a:p>
            <a:pPr eaLnBrk="1" hangingPunct="1"/>
            <a:r>
              <a:rPr lang="en-US" altLang="en-US" sz="2800" b="1"/>
              <a:t>Classification </a:t>
            </a:r>
            <a:r>
              <a:rPr lang="en-US" altLang="en-US" sz="2800" b="1" dirty="0"/>
              <a:t>of Data Structure ...</a:t>
            </a:r>
            <a:endParaRPr lang="en-US" altLang="en-US" sz="2800" dirty="0"/>
          </a:p>
        </p:txBody>
      </p:sp>
      <p:sp>
        <p:nvSpPr>
          <p:cNvPr id="9219" name="Content Placeholder 2">
            <a:extLst>
              <a:ext uri="{FF2B5EF4-FFF2-40B4-BE49-F238E27FC236}">
                <a16:creationId xmlns:a16="http://schemas.microsoft.com/office/drawing/2014/main" id="{372A7AD8-300C-4CBC-9517-53F56E10784C}"/>
              </a:ext>
            </a:extLst>
          </p:cNvPr>
          <p:cNvSpPr>
            <a:spLocks noGrp="1"/>
          </p:cNvSpPr>
          <p:nvPr>
            <p:ph idx="1"/>
          </p:nvPr>
        </p:nvSpPr>
        <p:spPr>
          <a:xfrm>
            <a:off x="1182688" y="2017713"/>
            <a:ext cx="7772400" cy="4506912"/>
          </a:xfrm>
        </p:spPr>
        <p:txBody>
          <a:bodyPr/>
          <a:lstStyle/>
          <a:p>
            <a:pPr algn="just" eaLnBrk="1" hangingPunct="1"/>
            <a:r>
              <a:rPr lang="en-US" altLang="en-US" sz="2400" dirty="0"/>
              <a:t>Simple Data Structure /Primitive data structure: used </a:t>
            </a:r>
            <a:r>
              <a:rPr lang="en-US" altLang="en-US" sz="2400"/>
              <a:t>to represent the standard </a:t>
            </a:r>
            <a:r>
              <a:rPr lang="en-US" altLang="en-US" sz="2400" dirty="0"/>
              <a:t>data types </a:t>
            </a:r>
            <a:r>
              <a:rPr lang="en-US" altLang="en-US" sz="2400"/>
              <a:t>of any one </a:t>
            </a:r>
            <a:r>
              <a:rPr lang="en-US" altLang="en-US" sz="2400" dirty="0"/>
              <a:t>of the </a:t>
            </a:r>
            <a:r>
              <a:rPr lang="en-US" altLang="en-US" sz="2400"/>
              <a:t>computer languages (integer</a:t>
            </a:r>
            <a:r>
              <a:rPr lang="en-US" altLang="en-US" sz="2400" dirty="0"/>
              <a:t>, Character, float etc.).</a:t>
            </a:r>
          </a:p>
          <a:p>
            <a:pPr algn="just" eaLnBrk="1" hangingPunct="1"/>
            <a:endParaRPr lang="en-US" altLang="en-US" sz="2400" dirty="0"/>
          </a:p>
          <a:p>
            <a:pPr algn="just" eaLnBrk="1" hangingPunct="1"/>
            <a:r>
              <a:rPr lang="en-US" altLang="en-US" sz="2400"/>
              <a:t>Compound </a:t>
            </a:r>
            <a:r>
              <a:rPr lang="en-US" altLang="en-US" sz="2400" dirty="0"/>
              <a:t>Data Structure </a:t>
            </a:r>
            <a:r>
              <a:rPr lang="en-US" altLang="en-US" sz="2400"/>
              <a:t>/ Non </a:t>
            </a:r>
            <a:r>
              <a:rPr lang="en-US" altLang="en-US" sz="2400" dirty="0"/>
              <a:t>Primitive Data </a:t>
            </a:r>
            <a:r>
              <a:rPr lang="en-US" altLang="en-US" sz="2400"/>
              <a:t>Structure can be constructed </a:t>
            </a:r>
            <a:r>
              <a:rPr lang="en-US" altLang="en-US" sz="2400" dirty="0"/>
              <a:t>with the help </a:t>
            </a:r>
            <a:r>
              <a:rPr lang="en-US" altLang="en-US" sz="2400"/>
              <a:t>of any one </a:t>
            </a:r>
            <a:r>
              <a:rPr lang="en-US" altLang="en-US" sz="2400" dirty="0"/>
              <a:t>of the primitive data </a:t>
            </a:r>
            <a:r>
              <a:rPr lang="en-US" altLang="en-US" sz="2400"/>
              <a:t>structure and </a:t>
            </a:r>
            <a:r>
              <a:rPr lang="en-US" altLang="en-US" sz="2400" dirty="0"/>
              <a:t>it </a:t>
            </a:r>
            <a:r>
              <a:rPr lang="en-US" altLang="en-US" sz="2400"/>
              <a:t>is having </a:t>
            </a:r>
            <a:r>
              <a:rPr lang="en-US" altLang="en-US" sz="2400" dirty="0"/>
              <a:t>a </a:t>
            </a:r>
            <a:r>
              <a:rPr lang="en-US" altLang="en-US" sz="2400"/>
              <a:t>specific functionality</a:t>
            </a:r>
            <a:r>
              <a:rPr lang="en-US" altLang="en-US" sz="2400" dirty="0"/>
              <a:t>. </a:t>
            </a:r>
            <a:r>
              <a:rPr lang="en-US" altLang="en-US" sz="2400"/>
              <a:t>It can be designed </a:t>
            </a:r>
            <a:r>
              <a:rPr lang="en-US" altLang="en-US" sz="2400" dirty="0"/>
              <a:t>by user. </a:t>
            </a:r>
            <a:r>
              <a:rPr lang="en-US" altLang="en-US" sz="2400"/>
              <a:t>It can </a:t>
            </a:r>
            <a:r>
              <a:rPr lang="en-US" altLang="en-US" sz="2400" dirty="0"/>
              <a:t>be classified </a:t>
            </a:r>
            <a:r>
              <a:rPr lang="en-US" altLang="en-US" sz="2400"/>
              <a:t>as Linear and Non-Linear </a:t>
            </a:r>
            <a:r>
              <a:rPr lang="en-US" altLang="en-US" sz="2400" dirty="0"/>
              <a:t>Data Structure.</a:t>
            </a:r>
          </a:p>
        </p:txBody>
      </p:sp>
      <p:sp>
        <p:nvSpPr>
          <p:cNvPr id="2" name="Date Placeholder 1">
            <a:extLst>
              <a:ext uri="{FF2B5EF4-FFF2-40B4-BE49-F238E27FC236}">
                <a16:creationId xmlns:a16="http://schemas.microsoft.com/office/drawing/2014/main" id="{81FD52EA-3234-4A83-88D6-99F8744D7924}"/>
              </a:ext>
            </a:extLst>
          </p:cNvPr>
          <p:cNvSpPr>
            <a:spLocks noGrp="1"/>
          </p:cNvSpPr>
          <p:nvPr>
            <p:ph type="dt" sz="half" idx="10"/>
          </p:nvPr>
        </p:nvSpPr>
        <p:spPr/>
        <p:txBody>
          <a:bodyPr/>
          <a:lstStyle/>
          <a:p>
            <a:fld id="{422B499F-AB94-487A-9078-14A55BD82DD1}" type="datetime1">
              <a:rPr lang="en-US" smtClean="0"/>
              <a:t>8/2/2022</a:t>
            </a:fld>
            <a:endParaRPr lang="en-US"/>
          </a:p>
        </p:txBody>
      </p:sp>
      <p:sp>
        <p:nvSpPr>
          <p:cNvPr id="3" name="Footer Placeholder 2">
            <a:extLst>
              <a:ext uri="{FF2B5EF4-FFF2-40B4-BE49-F238E27FC236}">
                <a16:creationId xmlns:a16="http://schemas.microsoft.com/office/drawing/2014/main" id="{9C1FCEA2-1BDC-4B7B-90B2-2D7BC8E3FEB9}"/>
              </a:ext>
            </a:extLst>
          </p:cNvPr>
          <p:cNvSpPr>
            <a:spLocks noGrp="1"/>
          </p:cNvSpPr>
          <p:nvPr>
            <p:ph type="ftr" sz="quarter" idx="11"/>
          </p:nvPr>
        </p:nvSpPr>
        <p:spPr>
          <a:xfrm>
            <a:off x="2895600" y="6356350"/>
            <a:ext cx="3352800" cy="365125"/>
          </a:xfrm>
        </p:spPr>
        <p:txBody>
          <a:bodyPr/>
          <a:lstStyle/>
          <a:p>
            <a:r>
              <a:rPr lang="en-US"/>
              <a:t>Tamanna       ACSE-0301 and DS               Unit -1</a:t>
            </a:r>
            <a:endParaRPr lang="en-US" dirty="0"/>
          </a:p>
        </p:txBody>
      </p:sp>
      <p:sp>
        <p:nvSpPr>
          <p:cNvPr id="4" name="Slide Number Placeholder 3">
            <a:extLst>
              <a:ext uri="{FF2B5EF4-FFF2-40B4-BE49-F238E27FC236}">
                <a16:creationId xmlns:a16="http://schemas.microsoft.com/office/drawing/2014/main" id="{4020D19C-9B9D-4491-A280-9981A9F65BA6}"/>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a:extLst>
              <a:ext uri="{FF2B5EF4-FFF2-40B4-BE49-F238E27FC236}">
                <a16:creationId xmlns:a16="http://schemas.microsoft.com/office/drawing/2014/main" id="{877550E3-812A-40D6-8C9D-ACEF820EFDB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a:t>Introduction </a:t>
            </a:r>
            <a:r>
              <a:rPr lang="en-US" sz="3400" dirty="0"/>
              <a:t>(CO1)</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5" descr="Logo, company name&#10;&#10;Description automatically generated">
            <a:extLst>
              <a:ext uri="{FF2B5EF4-FFF2-40B4-BE49-F238E27FC236}">
                <a16:creationId xmlns:a16="http://schemas.microsoft.com/office/drawing/2014/main" id="{E1C72128-2176-F2AD-CD3E-5055F2A36343}"/>
              </a:ext>
            </a:extLst>
          </p:cNvPr>
          <p:cNvPicPr>
            <a:picLocks noChangeAspect="1"/>
          </p:cNvPicPr>
          <p:nvPr/>
        </p:nvPicPr>
        <p:blipFill>
          <a:blip r:embed="rId2"/>
          <a:stretch>
            <a:fillRect/>
          </a:stretch>
        </p:blipFill>
        <p:spPr>
          <a:xfrm>
            <a:off x="0" y="0"/>
            <a:ext cx="1371600" cy="8477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FA70052D-A624-478F-90D2-9FFD90737112}"/>
              </a:ext>
            </a:extLst>
          </p:cNvPr>
          <p:cNvSpPr>
            <a:spLocks noGrp="1"/>
          </p:cNvSpPr>
          <p:nvPr>
            <p:ph type="title"/>
          </p:nvPr>
        </p:nvSpPr>
        <p:spPr>
          <a:xfrm>
            <a:off x="457200" y="990600"/>
            <a:ext cx="8229600" cy="1143000"/>
          </a:xfrm>
        </p:spPr>
        <p:txBody>
          <a:bodyPr>
            <a:normAutofit/>
          </a:bodyPr>
          <a:lstStyle/>
          <a:p>
            <a:pPr eaLnBrk="1" hangingPunct="1"/>
            <a:r>
              <a:rPr lang="en-US" altLang="en-US" sz="2800" b="1"/>
              <a:t>Classification </a:t>
            </a:r>
            <a:r>
              <a:rPr lang="en-US" altLang="en-US" sz="2800" b="1" dirty="0"/>
              <a:t>of Data Structure ...</a:t>
            </a:r>
          </a:p>
        </p:txBody>
      </p:sp>
      <p:sp>
        <p:nvSpPr>
          <p:cNvPr id="10243" name="Content Placeholder 2">
            <a:extLst>
              <a:ext uri="{FF2B5EF4-FFF2-40B4-BE49-F238E27FC236}">
                <a16:creationId xmlns:a16="http://schemas.microsoft.com/office/drawing/2014/main" id="{2B356813-9229-4AEC-8924-BA644149CF9C}"/>
              </a:ext>
            </a:extLst>
          </p:cNvPr>
          <p:cNvSpPr>
            <a:spLocks noGrp="1"/>
          </p:cNvSpPr>
          <p:nvPr>
            <p:ph idx="1"/>
          </p:nvPr>
        </p:nvSpPr>
        <p:spPr>
          <a:xfrm>
            <a:off x="755650" y="2017713"/>
            <a:ext cx="8199438" cy="4114800"/>
          </a:xfrm>
        </p:spPr>
        <p:txBody>
          <a:bodyPr/>
          <a:lstStyle/>
          <a:p>
            <a:pPr algn="just" eaLnBrk="1" hangingPunct="1"/>
            <a:r>
              <a:rPr lang="en-US" altLang="en-US" sz="2400"/>
              <a:t>Linear </a:t>
            </a:r>
            <a:r>
              <a:rPr lang="en-US" altLang="en-US" sz="2400" dirty="0"/>
              <a:t>Data Structures: </a:t>
            </a:r>
            <a:r>
              <a:rPr lang="en-US" altLang="en-US" sz="2400"/>
              <a:t>A linear </a:t>
            </a:r>
            <a:r>
              <a:rPr lang="en-US" altLang="en-US" sz="2400" dirty="0"/>
              <a:t>data structure traverses the </a:t>
            </a:r>
            <a:r>
              <a:rPr lang="en-US" altLang="en-US" sz="2400"/>
              <a:t>data elements sequentially, in which only one data element can </a:t>
            </a:r>
            <a:r>
              <a:rPr lang="en-US" altLang="en-US" sz="2400" dirty="0"/>
              <a:t>directly be reached. Ex: Arrays</a:t>
            </a:r>
            <a:r>
              <a:rPr lang="en-US" altLang="en-US" sz="2400"/>
              <a:t>, Linked </a:t>
            </a:r>
            <a:r>
              <a:rPr lang="en-US" altLang="en-US" sz="2400" dirty="0"/>
              <a:t>Lists.</a:t>
            </a:r>
          </a:p>
          <a:p>
            <a:pPr algn="just" eaLnBrk="1" hangingPunct="1"/>
            <a:endParaRPr lang="en-US" altLang="en-US" sz="2400" dirty="0"/>
          </a:p>
          <a:p>
            <a:pPr algn="just" eaLnBrk="1" hangingPunct="1"/>
            <a:endParaRPr lang="en-US" altLang="en-US" sz="2400" dirty="0"/>
          </a:p>
          <a:p>
            <a:pPr algn="just" eaLnBrk="1" hangingPunct="1"/>
            <a:r>
              <a:rPr lang="en-US" altLang="en-US" sz="2400"/>
              <a:t>Non-Linear </a:t>
            </a:r>
            <a:r>
              <a:rPr lang="en-US" altLang="en-US" sz="2400" dirty="0"/>
              <a:t>Data Structures: Every data item is attached to several other data </a:t>
            </a:r>
            <a:r>
              <a:rPr lang="en-US" altLang="en-US" sz="2400"/>
              <a:t>items in </a:t>
            </a:r>
            <a:r>
              <a:rPr lang="en-US" altLang="en-US" sz="2400" dirty="0"/>
              <a:t>a way that is specific </a:t>
            </a:r>
            <a:r>
              <a:rPr lang="en-US" altLang="en-US" sz="2400"/>
              <a:t>for reflecting relationships</a:t>
            </a:r>
            <a:r>
              <a:rPr lang="en-US" altLang="en-US" sz="2400" dirty="0"/>
              <a:t>. The data items </a:t>
            </a:r>
            <a:r>
              <a:rPr lang="en-US" altLang="en-US" sz="2400"/>
              <a:t>are not arranged in a sequential </a:t>
            </a:r>
            <a:r>
              <a:rPr lang="en-US" altLang="en-US" sz="2400" dirty="0"/>
              <a:t>structure. Ex: Trees, Graphs</a:t>
            </a:r>
          </a:p>
        </p:txBody>
      </p:sp>
      <p:sp>
        <p:nvSpPr>
          <p:cNvPr id="2" name="Date Placeholder 1">
            <a:extLst>
              <a:ext uri="{FF2B5EF4-FFF2-40B4-BE49-F238E27FC236}">
                <a16:creationId xmlns:a16="http://schemas.microsoft.com/office/drawing/2014/main" id="{D524FA43-7902-4DCB-8504-61E555422669}"/>
              </a:ext>
            </a:extLst>
          </p:cNvPr>
          <p:cNvSpPr>
            <a:spLocks noGrp="1"/>
          </p:cNvSpPr>
          <p:nvPr>
            <p:ph type="dt" sz="half" idx="10"/>
          </p:nvPr>
        </p:nvSpPr>
        <p:spPr/>
        <p:txBody>
          <a:bodyPr/>
          <a:lstStyle/>
          <a:p>
            <a:fld id="{227C9568-BD22-40E7-B54F-189E5C36C0DF}" type="datetime1">
              <a:rPr lang="en-US" smtClean="0"/>
              <a:t>8/2/2022</a:t>
            </a:fld>
            <a:endParaRPr lang="en-US"/>
          </a:p>
        </p:txBody>
      </p:sp>
      <p:sp>
        <p:nvSpPr>
          <p:cNvPr id="3" name="Footer Placeholder 2">
            <a:extLst>
              <a:ext uri="{FF2B5EF4-FFF2-40B4-BE49-F238E27FC236}">
                <a16:creationId xmlns:a16="http://schemas.microsoft.com/office/drawing/2014/main" id="{DC39D985-9F0E-40D0-B842-26C70C9FEAD8}"/>
              </a:ext>
            </a:extLst>
          </p:cNvPr>
          <p:cNvSpPr>
            <a:spLocks noGrp="1"/>
          </p:cNvSpPr>
          <p:nvPr>
            <p:ph type="ftr" sz="quarter" idx="11"/>
          </p:nvPr>
        </p:nvSpPr>
        <p:spPr>
          <a:xfrm>
            <a:off x="2819400" y="6356350"/>
            <a:ext cx="3200400" cy="365125"/>
          </a:xfrm>
        </p:spPr>
        <p:txBody>
          <a:bodyPr/>
          <a:lstStyle/>
          <a:p>
            <a:r>
              <a:rPr lang="en-US"/>
              <a:t>Tamanna       ACSE-0301 and DS               Unit -1</a:t>
            </a:r>
            <a:endParaRPr lang="en-US" dirty="0"/>
          </a:p>
        </p:txBody>
      </p:sp>
      <p:sp>
        <p:nvSpPr>
          <p:cNvPr id="4" name="Slide Number Placeholder 3">
            <a:extLst>
              <a:ext uri="{FF2B5EF4-FFF2-40B4-BE49-F238E27FC236}">
                <a16:creationId xmlns:a16="http://schemas.microsoft.com/office/drawing/2014/main" id="{E32399DA-A459-467C-8235-D0C4BC4FC20F}"/>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a:extLst>
              <a:ext uri="{FF2B5EF4-FFF2-40B4-BE49-F238E27FC236}">
                <a16:creationId xmlns:a16="http://schemas.microsoft.com/office/drawing/2014/main" id="{A5C21CE4-367F-42C7-B858-7016AC5E4D8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5" descr="Logo, company name&#10;&#10;Description automatically generated">
            <a:extLst>
              <a:ext uri="{FF2B5EF4-FFF2-40B4-BE49-F238E27FC236}">
                <a16:creationId xmlns:a16="http://schemas.microsoft.com/office/drawing/2014/main" id="{F71916F3-E1DE-200B-2112-FF2524DD4721}"/>
              </a:ext>
            </a:extLst>
          </p:cNvPr>
          <p:cNvPicPr>
            <a:picLocks noChangeAspect="1"/>
          </p:cNvPicPr>
          <p:nvPr/>
        </p:nvPicPr>
        <p:blipFill>
          <a:blip r:embed="rId2"/>
          <a:stretch>
            <a:fillRect/>
          </a:stretch>
        </p:blipFill>
        <p:spPr>
          <a:xfrm>
            <a:off x="-43543" y="30956"/>
            <a:ext cx="1415143" cy="8477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FFC3F089-F569-4356-B74E-961349B0C38D}"/>
              </a:ext>
            </a:extLst>
          </p:cNvPr>
          <p:cNvSpPr>
            <a:spLocks noGrp="1"/>
          </p:cNvSpPr>
          <p:nvPr>
            <p:ph type="title"/>
          </p:nvPr>
        </p:nvSpPr>
        <p:spPr>
          <a:xfrm>
            <a:off x="457200" y="1295400"/>
            <a:ext cx="8229600" cy="1143000"/>
          </a:xfrm>
        </p:spPr>
        <p:txBody>
          <a:bodyPr>
            <a:normAutofit fontScale="90000"/>
          </a:bodyPr>
          <a:lstStyle/>
          <a:p>
            <a:pPr eaLnBrk="1" hangingPunct="1"/>
            <a:r>
              <a:rPr lang="en-US" altLang="en-US" sz="4000" b="1"/>
              <a:t>Operation on Linear/Non-Linear </a:t>
            </a:r>
            <a:r>
              <a:rPr lang="en-US" altLang="en-US" sz="4000" b="1" dirty="0"/>
              <a:t>Data Structure</a:t>
            </a:r>
            <a:endParaRPr lang="en-US" altLang="en-US" sz="4000" dirty="0"/>
          </a:p>
        </p:txBody>
      </p:sp>
      <p:sp>
        <p:nvSpPr>
          <p:cNvPr id="11267" name="Content Placeholder 2">
            <a:extLst>
              <a:ext uri="{FF2B5EF4-FFF2-40B4-BE49-F238E27FC236}">
                <a16:creationId xmlns:a16="http://schemas.microsoft.com/office/drawing/2014/main" id="{B30D6819-F617-4BBD-B39D-AAC32B7F695B}"/>
              </a:ext>
            </a:extLst>
          </p:cNvPr>
          <p:cNvSpPr>
            <a:spLocks noGrp="1"/>
          </p:cNvSpPr>
          <p:nvPr>
            <p:ph idx="1"/>
          </p:nvPr>
        </p:nvSpPr>
        <p:spPr>
          <a:xfrm>
            <a:off x="457200" y="2590800"/>
            <a:ext cx="8229600" cy="4525963"/>
          </a:xfrm>
        </p:spPr>
        <p:txBody>
          <a:bodyPr/>
          <a:lstStyle/>
          <a:p>
            <a:pPr eaLnBrk="1" hangingPunct="1"/>
            <a:r>
              <a:rPr lang="en-US" altLang="en-US"/>
              <a:t>Add an element</a:t>
            </a:r>
            <a:endParaRPr lang="en-US" altLang="en-US" dirty="0"/>
          </a:p>
          <a:p>
            <a:pPr eaLnBrk="1" hangingPunct="1"/>
            <a:r>
              <a:rPr lang="en-US" altLang="en-US"/>
              <a:t>Delete an element</a:t>
            </a:r>
            <a:endParaRPr lang="en-US" altLang="en-US" dirty="0"/>
          </a:p>
          <a:p>
            <a:pPr eaLnBrk="1" hangingPunct="1"/>
            <a:r>
              <a:rPr lang="en-US" altLang="en-US" dirty="0"/>
              <a:t>Traverse / Display</a:t>
            </a:r>
          </a:p>
          <a:p>
            <a:pPr eaLnBrk="1" hangingPunct="1"/>
            <a:r>
              <a:rPr lang="en-US" altLang="en-US" dirty="0"/>
              <a:t>Sort the list </a:t>
            </a:r>
            <a:r>
              <a:rPr lang="en-US" altLang="en-US"/>
              <a:t>of elements</a:t>
            </a:r>
            <a:endParaRPr lang="en-US" altLang="en-US" dirty="0"/>
          </a:p>
          <a:p>
            <a:pPr eaLnBrk="1" hangingPunct="1"/>
            <a:r>
              <a:rPr lang="en-US" altLang="en-US" dirty="0"/>
              <a:t>Search for a </a:t>
            </a:r>
            <a:r>
              <a:rPr lang="en-US" altLang="en-US"/>
              <a:t>data element</a:t>
            </a:r>
            <a:endParaRPr lang="en-US" altLang="en-US" dirty="0"/>
          </a:p>
        </p:txBody>
      </p:sp>
      <p:sp>
        <p:nvSpPr>
          <p:cNvPr id="2" name="Date Placeholder 1">
            <a:extLst>
              <a:ext uri="{FF2B5EF4-FFF2-40B4-BE49-F238E27FC236}">
                <a16:creationId xmlns:a16="http://schemas.microsoft.com/office/drawing/2014/main" id="{1B57C8E2-410D-4F46-B9A7-A1096FBD8B01}"/>
              </a:ext>
            </a:extLst>
          </p:cNvPr>
          <p:cNvSpPr>
            <a:spLocks noGrp="1"/>
          </p:cNvSpPr>
          <p:nvPr>
            <p:ph type="dt" sz="half" idx="10"/>
          </p:nvPr>
        </p:nvSpPr>
        <p:spPr/>
        <p:txBody>
          <a:bodyPr/>
          <a:lstStyle/>
          <a:p>
            <a:fld id="{DA7A9C6C-4264-41AE-ABEC-2BD4283BC970}" type="datetime1">
              <a:rPr lang="en-US" smtClean="0"/>
              <a:t>8/2/2022</a:t>
            </a:fld>
            <a:endParaRPr lang="en-US"/>
          </a:p>
        </p:txBody>
      </p:sp>
      <p:sp>
        <p:nvSpPr>
          <p:cNvPr id="3" name="Footer Placeholder 2">
            <a:extLst>
              <a:ext uri="{FF2B5EF4-FFF2-40B4-BE49-F238E27FC236}">
                <a16:creationId xmlns:a16="http://schemas.microsoft.com/office/drawing/2014/main" id="{2CCF1B8D-8D5D-4886-9232-760299395139}"/>
              </a:ext>
            </a:extLst>
          </p:cNvPr>
          <p:cNvSpPr>
            <a:spLocks noGrp="1"/>
          </p:cNvSpPr>
          <p:nvPr>
            <p:ph type="ftr" sz="quarter" idx="11"/>
          </p:nvPr>
        </p:nvSpPr>
        <p:spPr>
          <a:xfrm>
            <a:off x="2743200" y="6356350"/>
            <a:ext cx="3276600" cy="365125"/>
          </a:xfrm>
        </p:spPr>
        <p:txBody>
          <a:bodyPr/>
          <a:lstStyle/>
          <a:p>
            <a:r>
              <a:rPr lang="en-US"/>
              <a:t>Tamanna       ACSE-0301 and DS               Unit -1</a:t>
            </a:r>
            <a:endParaRPr lang="en-US" dirty="0"/>
          </a:p>
        </p:txBody>
      </p:sp>
      <p:sp>
        <p:nvSpPr>
          <p:cNvPr id="4" name="Slide Number Placeholder 3">
            <a:extLst>
              <a:ext uri="{FF2B5EF4-FFF2-40B4-BE49-F238E27FC236}">
                <a16:creationId xmlns:a16="http://schemas.microsoft.com/office/drawing/2014/main" id="{44C3B229-ED77-4CEB-8DAA-9509424D04A4}"/>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a:extLst>
              <a:ext uri="{FF2B5EF4-FFF2-40B4-BE49-F238E27FC236}">
                <a16:creationId xmlns:a16="http://schemas.microsoft.com/office/drawing/2014/main" id="{66A316E6-38C2-426E-8AAB-B13E9EAF20FB}"/>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5" descr="Logo, company name&#10;&#10;Description automatically generated">
            <a:extLst>
              <a:ext uri="{FF2B5EF4-FFF2-40B4-BE49-F238E27FC236}">
                <a16:creationId xmlns:a16="http://schemas.microsoft.com/office/drawing/2014/main" id="{1AD7EF19-C9B0-2408-28E9-942B11256833}"/>
              </a:ext>
            </a:extLst>
          </p:cNvPr>
          <p:cNvPicPr>
            <a:picLocks noChangeAspect="1"/>
          </p:cNvPicPr>
          <p:nvPr/>
        </p:nvPicPr>
        <p:blipFill>
          <a:blip r:embed="rId2"/>
          <a:stretch>
            <a:fillRect/>
          </a:stretch>
        </p:blipFill>
        <p:spPr>
          <a:xfrm>
            <a:off x="0" y="0"/>
            <a:ext cx="1371600" cy="8477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8B174D9-E66C-4031-A43B-2728F9CC9CFA}"/>
              </a:ext>
            </a:extLst>
          </p:cNvPr>
          <p:cNvSpPr>
            <a:spLocks noGrp="1"/>
          </p:cNvSpPr>
          <p:nvPr>
            <p:ph type="title"/>
          </p:nvPr>
        </p:nvSpPr>
        <p:spPr>
          <a:xfrm>
            <a:off x="304800" y="1092865"/>
            <a:ext cx="8229600" cy="1143000"/>
          </a:xfrm>
        </p:spPr>
        <p:txBody>
          <a:bodyPr/>
          <a:lstStyle/>
          <a:p>
            <a:pPr eaLnBrk="1" hangingPunct="1"/>
            <a:r>
              <a:rPr lang="en-US" altLang="en-US" dirty="0"/>
              <a:t>Types </a:t>
            </a:r>
            <a:r>
              <a:rPr lang="en-US" altLang="en-US"/>
              <a:t>of Linear </a:t>
            </a:r>
            <a:r>
              <a:rPr lang="en-US" altLang="en-US" dirty="0"/>
              <a:t>Data Structure</a:t>
            </a:r>
          </a:p>
        </p:txBody>
      </p:sp>
      <p:sp>
        <p:nvSpPr>
          <p:cNvPr id="12291" name="Content Placeholder 2">
            <a:extLst>
              <a:ext uri="{FF2B5EF4-FFF2-40B4-BE49-F238E27FC236}">
                <a16:creationId xmlns:a16="http://schemas.microsoft.com/office/drawing/2014/main" id="{DE219296-5855-4C66-8AC0-F3FA3B787764}"/>
              </a:ext>
            </a:extLst>
          </p:cNvPr>
          <p:cNvSpPr>
            <a:spLocks noGrp="1"/>
          </p:cNvSpPr>
          <p:nvPr>
            <p:ph idx="1"/>
          </p:nvPr>
        </p:nvSpPr>
        <p:spPr>
          <a:xfrm>
            <a:off x="533400" y="2514600"/>
            <a:ext cx="8229600" cy="4525963"/>
          </a:xfrm>
        </p:spPr>
        <p:txBody>
          <a:bodyPr/>
          <a:lstStyle/>
          <a:p>
            <a:pPr eaLnBrk="1" hangingPunct="1"/>
            <a:r>
              <a:rPr lang="en-US" altLang="en-US" dirty="0"/>
              <a:t>Array </a:t>
            </a:r>
            <a:r>
              <a:rPr lang="en-US" altLang="en-US"/>
              <a:t>: An </a:t>
            </a:r>
            <a:r>
              <a:rPr lang="en-US" altLang="en-US" dirty="0"/>
              <a:t>array is </a:t>
            </a:r>
            <a:r>
              <a:rPr lang="en-US" altLang="en-US"/>
              <a:t>the collection </a:t>
            </a:r>
            <a:r>
              <a:rPr lang="en-US" altLang="en-US" dirty="0"/>
              <a:t>of the variables of the same data type that </a:t>
            </a:r>
            <a:r>
              <a:rPr lang="en-US" altLang="en-US"/>
              <a:t>are referenced </a:t>
            </a:r>
            <a:r>
              <a:rPr lang="en-US" altLang="en-US" dirty="0"/>
              <a:t>by </a:t>
            </a:r>
            <a:r>
              <a:rPr lang="en-US" altLang="en-US"/>
              <a:t>the common name</a:t>
            </a:r>
            <a:r>
              <a:rPr lang="en-US" altLang="en-US" dirty="0"/>
              <a:t>.</a:t>
            </a:r>
          </a:p>
          <a:p>
            <a:pPr eaLnBrk="1" hangingPunct="1"/>
            <a:r>
              <a:rPr lang="en-US" altLang="en-US"/>
              <a:t>int </a:t>
            </a:r>
            <a:r>
              <a:rPr lang="en-US" altLang="en-US" dirty="0"/>
              <a:t>A[10], char B[10]</a:t>
            </a:r>
          </a:p>
          <a:p>
            <a:pPr eaLnBrk="1" hangingPunct="1"/>
            <a:endParaRPr lang="en-US" altLang="en-US" dirty="0"/>
          </a:p>
        </p:txBody>
      </p:sp>
      <p:sp>
        <p:nvSpPr>
          <p:cNvPr id="2" name="Date Placeholder 1">
            <a:extLst>
              <a:ext uri="{FF2B5EF4-FFF2-40B4-BE49-F238E27FC236}">
                <a16:creationId xmlns:a16="http://schemas.microsoft.com/office/drawing/2014/main" id="{DDA1515A-B5B7-4458-A1AF-9A94A88280EF}"/>
              </a:ext>
            </a:extLst>
          </p:cNvPr>
          <p:cNvSpPr>
            <a:spLocks noGrp="1"/>
          </p:cNvSpPr>
          <p:nvPr>
            <p:ph type="dt" sz="half" idx="10"/>
          </p:nvPr>
        </p:nvSpPr>
        <p:spPr/>
        <p:txBody>
          <a:bodyPr/>
          <a:lstStyle/>
          <a:p>
            <a:fld id="{7E983D67-BC69-43EF-A4B2-506363A37F05}" type="datetime1">
              <a:rPr lang="en-US" smtClean="0"/>
              <a:t>8/2/2022</a:t>
            </a:fld>
            <a:endParaRPr lang="en-US"/>
          </a:p>
        </p:txBody>
      </p:sp>
      <p:sp>
        <p:nvSpPr>
          <p:cNvPr id="3" name="Footer Placeholder 2">
            <a:extLst>
              <a:ext uri="{FF2B5EF4-FFF2-40B4-BE49-F238E27FC236}">
                <a16:creationId xmlns:a16="http://schemas.microsoft.com/office/drawing/2014/main" id="{8DCF6DE9-B40A-4D30-BFE8-3CB9A6BBF902}"/>
              </a:ext>
            </a:extLst>
          </p:cNvPr>
          <p:cNvSpPr>
            <a:spLocks noGrp="1"/>
          </p:cNvSpPr>
          <p:nvPr>
            <p:ph type="ftr" sz="quarter" idx="11"/>
          </p:nvPr>
        </p:nvSpPr>
        <p:spPr>
          <a:xfrm>
            <a:off x="2667000" y="6356350"/>
            <a:ext cx="3352800" cy="365125"/>
          </a:xfrm>
        </p:spPr>
        <p:txBody>
          <a:bodyPr/>
          <a:lstStyle/>
          <a:p>
            <a:r>
              <a:rPr lang="en-US"/>
              <a:t>Tamanna       ACSE-0301 and DS               Unit -1</a:t>
            </a:r>
            <a:endParaRPr lang="en-US" dirty="0"/>
          </a:p>
        </p:txBody>
      </p:sp>
      <p:sp>
        <p:nvSpPr>
          <p:cNvPr id="4" name="Slide Number Placeholder 3">
            <a:extLst>
              <a:ext uri="{FF2B5EF4-FFF2-40B4-BE49-F238E27FC236}">
                <a16:creationId xmlns:a16="http://schemas.microsoft.com/office/drawing/2014/main" id="{2554966D-C117-40EE-AA78-8E6E517197B1}"/>
              </a:ext>
            </a:extLst>
          </p:cNvPr>
          <p:cNvSpPr>
            <a:spLocks noGrp="1"/>
          </p:cNvSpPr>
          <p:nvPr>
            <p:ph type="sldNum" sz="quarter" idx="12"/>
          </p:nvPr>
        </p:nvSpPr>
        <p:spPr/>
        <p:txBody>
          <a:bodyPr/>
          <a:lstStyle/>
          <a:p>
            <a:fld id="{B6F15528-21DE-4FAA-801E-634DDDAF4B2B}" type="slidenum">
              <a:rPr lang="en-US" smtClean="0"/>
              <a:pPr/>
              <a:t>27</a:t>
            </a:fld>
            <a:endParaRPr lang="en-US"/>
          </a:p>
        </p:txBody>
      </p:sp>
      <p:pic>
        <p:nvPicPr>
          <p:cNvPr id="12292" name="Picture 6">
            <a:extLst>
              <a:ext uri="{FF2B5EF4-FFF2-40B4-BE49-F238E27FC236}">
                <a16:creationId xmlns:a16="http://schemas.microsoft.com/office/drawing/2014/main" id="{1A03F0C3-058F-4E99-8DB6-97DE9E74BA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5110828"/>
            <a:ext cx="72009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3306F467-DA70-4E0C-A620-2ECB143B14DC}"/>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5" descr="Logo, company name&#10;&#10;Description automatically generated">
            <a:extLst>
              <a:ext uri="{FF2B5EF4-FFF2-40B4-BE49-F238E27FC236}">
                <a16:creationId xmlns:a16="http://schemas.microsoft.com/office/drawing/2014/main" id="{CF3E6C16-2897-9BD4-AB58-C60226042F10}"/>
              </a:ext>
            </a:extLst>
          </p:cNvPr>
          <p:cNvPicPr>
            <a:picLocks noChangeAspect="1"/>
          </p:cNvPicPr>
          <p:nvPr/>
        </p:nvPicPr>
        <p:blipFill>
          <a:blip r:embed="rId3"/>
          <a:stretch>
            <a:fillRect/>
          </a:stretch>
        </p:blipFill>
        <p:spPr>
          <a:xfrm>
            <a:off x="0" y="4097"/>
            <a:ext cx="1371600" cy="8477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8D2CA018-6A76-4005-9C77-E9932DDC9761}"/>
              </a:ext>
            </a:extLst>
          </p:cNvPr>
          <p:cNvSpPr>
            <a:spLocks noGrp="1"/>
          </p:cNvSpPr>
          <p:nvPr>
            <p:ph type="title"/>
          </p:nvPr>
        </p:nvSpPr>
        <p:spPr>
          <a:xfrm>
            <a:off x="685800" y="914400"/>
            <a:ext cx="8316912" cy="1462087"/>
          </a:xfrm>
        </p:spPr>
        <p:txBody>
          <a:bodyPr/>
          <a:lstStyle/>
          <a:p>
            <a:pPr eaLnBrk="1" hangingPunct="1"/>
            <a:r>
              <a:rPr lang="en-US" altLang="en-US" dirty="0"/>
              <a:t>Types </a:t>
            </a:r>
            <a:r>
              <a:rPr lang="en-US" altLang="en-US"/>
              <a:t>of Linear </a:t>
            </a:r>
            <a:r>
              <a:rPr lang="en-US" altLang="en-US" dirty="0"/>
              <a:t>Data Structure….</a:t>
            </a:r>
          </a:p>
        </p:txBody>
      </p:sp>
      <p:sp>
        <p:nvSpPr>
          <p:cNvPr id="3" name="Content Placeholder 2">
            <a:extLst>
              <a:ext uri="{FF2B5EF4-FFF2-40B4-BE49-F238E27FC236}">
                <a16:creationId xmlns:a16="http://schemas.microsoft.com/office/drawing/2014/main" id="{5C5EED60-B8E7-4298-BEF0-2DFF9B4F910B}"/>
              </a:ext>
            </a:extLst>
          </p:cNvPr>
          <p:cNvSpPr>
            <a:spLocks noGrp="1"/>
          </p:cNvSpPr>
          <p:nvPr>
            <p:ph idx="1"/>
          </p:nvPr>
        </p:nvSpPr>
        <p:spPr>
          <a:xfrm>
            <a:off x="250825" y="2017713"/>
            <a:ext cx="5761038" cy="4114800"/>
          </a:xfrm>
        </p:spPr>
        <p:txBody>
          <a:bodyPr rtlCol="0">
            <a:normAutofit/>
          </a:bodyPr>
          <a:lstStyle/>
          <a:p>
            <a:pPr eaLnBrk="1" fontAlgn="auto" hangingPunct="1">
              <a:spcAft>
                <a:spcPts val="0"/>
              </a:spcAft>
              <a:defRPr/>
            </a:pPr>
            <a:r>
              <a:rPr lang="en-US" dirty="0"/>
              <a:t>Stack </a:t>
            </a:r>
          </a:p>
          <a:p>
            <a:pPr marL="0" indent="0" algn="just" eaLnBrk="1" fontAlgn="auto" hangingPunct="1">
              <a:spcAft>
                <a:spcPts val="0"/>
              </a:spcAft>
              <a:buFont typeface="Wingdings" panose="05000000000000000000" pitchFamily="2" charset="2"/>
              <a:buNone/>
              <a:defRPr/>
            </a:pPr>
            <a:r>
              <a:rPr lang="en-US" sz="2400" dirty="0"/>
              <a:t>Stack is </a:t>
            </a:r>
            <a:r>
              <a:rPr lang="en-US" sz="2400"/>
              <a:t>a linear </a:t>
            </a:r>
            <a:r>
              <a:rPr lang="en-US" sz="2400" dirty="0"/>
              <a:t>data </a:t>
            </a:r>
            <a:r>
              <a:rPr lang="en-US" sz="2400"/>
              <a:t>structure in </a:t>
            </a:r>
            <a:r>
              <a:rPr lang="en-US" sz="2400" dirty="0"/>
              <a:t>which </a:t>
            </a:r>
            <a:r>
              <a:rPr lang="en-US" sz="2400"/>
              <a:t>the insertion and deletion operations </a:t>
            </a:r>
            <a:r>
              <a:rPr lang="en-US" sz="2400" dirty="0"/>
              <a:t>are performed </a:t>
            </a:r>
            <a:r>
              <a:rPr lang="en-US" sz="2400"/>
              <a:t>at only one end. In </a:t>
            </a:r>
            <a:r>
              <a:rPr lang="en-US" sz="2400" dirty="0"/>
              <a:t>a stack</a:t>
            </a:r>
            <a:r>
              <a:rPr lang="en-US" sz="2400"/>
              <a:t>, adding and removing of elements </a:t>
            </a:r>
            <a:r>
              <a:rPr lang="en-US" sz="2400" dirty="0"/>
              <a:t>are performed at </a:t>
            </a:r>
            <a:r>
              <a:rPr lang="en-US" sz="2400"/>
              <a:t>a single position </a:t>
            </a:r>
            <a:r>
              <a:rPr lang="en-US" sz="2400" dirty="0"/>
              <a:t>which </a:t>
            </a:r>
            <a:r>
              <a:rPr lang="en-US" sz="2400"/>
              <a:t>is known </a:t>
            </a:r>
            <a:r>
              <a:rPr lang="en-US" sz="2400" dirty="0"/>
              <a:t>as "</a:t>
            </a:r>
            <a:r>
              <a:rPr lang="en-US" sz="2400" b="1" dirty="0"/>
              <a:t>top</a:t>
            </a:r>
            <a:r>
              <a:rPr lang="en-US" sz="2400" dirty="0"/>
              <a:t>". </a:t>
            </a:r>
            <a:r>
              <a:rPr lang="en-US" sz="2400"/>
              <a:t>That means</a:t>
            </a:r>
            <a:r>
              <a:rPr lang="en-US" sz="2400" dirty="0"/>
              <a:t>, </a:t>
            </a:r>
            <a:r>
              <a:rPr lang="en-US" sz="2400"/>
              <a:t>a new element </a:t>
            </a:r>
            <a:r>
              <a:rPr lang="en-US" sz="2400" dirty="0"/>
              <a:t>is added at top of the </a:t>
            </a:r>
            <a:r>
              <a:rPr lang="en-US" sz="2400"/>
              <a:t>stack and an element </a:t>
            </a:r>
            <a:r>
              <a:rPr lang="en-US" sz="2400" dirty="0"/>
              <a:t>is removed from the top of the stack</a:t>
            </a:r>
            <a:r>
              <a:rPr lang="en-US" sz="2400"/>
              <a:t>. In </a:t>
            </a:r>
            <a:r>
              <a:rPr lang="en-US" sz="2400" dirty="0"/>
              <a:t>stack, </a:t>
            </a:r>
            <a:r>
              <a:rPr lang="en-US" sz="2400"/>
              <a:t>the insertion and deletion operations </a:t>
            </a:r>
            <a:r>
              <a:rPr lang="en-US" sz="2400" dirty="0"/>
              <a:t>are performed </a:t>
            </a:r>
            <a:r>
              <a:rPr lang="en-US" sz="2400"/>
              <a:t>based on </a:t>
            </a:r>
            <a:r>
              <a:rPr lang="en-US" sz="2400" b="1" dirty="0"/>
              <a:t>LIFO</a:t>
            </a:r>
            <a:r>
              <a:rPr lang="en-US" sz="2400" dirty="0"/>
              <a:t>(</a:t>
            </a:r>
            <a:r>
              <a:rPr lang="en-US" sz="2400"/>
              <a:t>Last In </a:t>
            </a:r>
            <a:r>
              <a:rPr lang="en-US" sz="2400" dirty="0"/>
              <a:t>First Out</a:t>
            </a:r>
            <a:r>
              <a:rPr lang="en-US" sz="2400"/>
              <a:t>) principle</a:t>
            </a:r>
            <a:r>
              <a:rPr lang="en-US" sz="2400" dirty="0"/>
              <a:t>.</a:t>
            </a:r>
          </a:p>
        </p:txBody>
      </p:sp>
      <p:sp>
        <p:nvSpPr>
          <p:cNvPr id="2" name="Date Placeholder 1">
            <a:extLst>
              <a:ext uri="{FF2B5EF4-FFF2-40B4-BE49-F238E27FC236}">
                <a16:creationId xmlns:a16="http://schemas.microsoft.com/office/drawing/2014/main" id="{DC156A7F-8BE3-49C2-896B-3FA4BC31470B}"/>
              </a:ext>
            </a:extLst>
          </p:cNvPr>
          <p:cNvSpPr>
            <a:spLocks noGrp="1"/>
          </p:cNvSpPr>
          <p:nvPr>
            <p:ph type="dt" sz="half" idx="10"/>
          </p:nvPr>
        </p:nvSpPr>
        <p:spPr/>
        <p:txBody>
          <a:bodyPr/>
          <a:lstStyle/>
          <a:p>
            <a:fld id="{E748C35A-6F84-4A7F-B3D4-4EE838E9370A}" type="datetime1">
              <a:rPr lang="en-US" smtClean="0"/>
              <a:t>8/2/2022</a:t>
            </a:fld>
            <a:endParaRPr lang="en-US"/>
          </a:p>
        </p:txBody>
      </p:sp>
      <p:sp>
        <p:nvSpPr>
          <p:cNvPr id="4" name="Footer Placeholder 3">
            <a:extLst>
              <a:ext uri="{FF2B5EF4-FFF2-40B4-BE49-F238E27FC236}">
                <a16:creationId xmlns:a16="http://schemas.microsoft.com/office/drawing/2014/main" id="{444D0B1C-E938-4D97-A358-EEBDD426D4DF}"/>
              </a:ext>
            </a:extLst>
          </p:cNvPr>
          <p:cNvSpPr>
            <a:spLocks noGrp="1"/>
          </p:cNvSpPr>
          <p:nvPr>
            <p:ph type="ftr" sz="quarter" idx="11"/>
          </p:nvPr>
        </p:nvSpPr>
        <p:spPr>
          <a:xfrm>
            <a:off x="2819400" y="6356350"/>
            <a:ext cx="3200400" cy="365125"/>
          </a:xfrm>
        </p:spPr>
        <p:txBody>
          <a:bodyPr/>
          <a:lstStyle/>
          <a:p>
            <a:r>
              <a:rPr lang="en-US"/>
              <a:t>Tamanna       ACSE-0301 and DS               Unit -1</a:t>
            </a:r>
            <a:endParaRPr lang="en-US" dirty="0"/>
          </a:p>
        </p:txBody>
      </p:sp>
      <p:sp>
        <p:nvSpPr>
          <p:cNvPr id="5" name="Slide Number Placeholder 4">
            <a:extLst>
              <a:ext uri="{FF2B5EF4-FFF2-40B4-BE49-F238E27FC236}">
                <a16:creationId xmlns:a16="http://schemas.microsoft.com/office/drawing/2014/main" id="{4F10A16B-09E6-40C7-98B6-3A68A262B59C}"/>
              </a:ext>
            </a:extLst>
          </p:cNvPr>
          <p:cNvSpPr>
            <a:spLocks noGrp="1"/>
          </p:cNvSpPr>
          <p:nvPr>
            <p:ph type="sldNum" sz="quarter" idx="12"/>
          </p:nvPr>
        </p:nvSpPr>
        <p:spPr/>
        <p:txBody>
          <a:bodyPr/>
          <a:lstStyle/>
          <a:p>
            <a:fld id="{B6F15528-21DE-4FAA-801E-634DDDAF4B2B}" type="slidenum">
              <a:rPr lang="en-US" smtClean="0"/>
              <a:pPr/>
              <a:t>28</a:t>
            </a:fld>
            <a:endParaRPr lang="en-US"/>
          </a:p>
        </p:txBody>
      </p:sp>
      <p:pic>
        <p:nvPicPr>
          <p:cNvPr id="13316" name="Picture 2" descr="Image result for stack in real life">
            <a:extLst>
              <a:ext uri="{FF2B5EF4-FFF2-40B4-BE49-F238E27FC236}">
                <a16:creationId xmlns:a16="http://schemas.microsoft.com/office/drawing/2014/main" id="{9B5A6B9A-CB80-4737-ACEC-C9A76B559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325" y="2906713"/>
            <a:ext cx="301307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90C9B06F-5289-4E2A-8C5E-4AF8AB0B6B3C}"/>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6" descr="Logo, company name&#10;&#10;Description automatically generated">
            <a:extLst>
              <a:ext uri="{FF2B5EF4-FFF2-40B4-BE49-F238E27FC236}">
                <a16:creationId xmlns:a16="http://schemas.microsoft.com/office/drawing/2014/main" id="{1C6FB28F-870F-ABC7-6F43-64AC46D7293F}"/>
              </a:ext>
            </a:extLst>
          </p:cNvPr>
          <p:cNvPicPr>
            <a:picLocks noChangeAspect="1"/>
          </p:cNvPicPr>
          <p:nvPr/>
        </p:nvPicPr>
        <p:blipFill>
          <a:blip r:embed="rId3"/>
          <a:stretch>
            <a:fillRect/>
          </a:stretch>
        </p:blipFill>
        <p:spPr>
          <a:xfrm>
            <a:off x="0" y="0"/>
            <a:ext cx="1371600" cy="8477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9AC5971E-45A8-411D-8B1C-E645DD14B25A}"/>
              </a:ext>
            </a:extLst>
          </p:cNvPr>
          <p:cNvSpPr>
            <a:spLocks noGrp="1"/>
          </p:cNvSpPr>
          <p:nvPr>
            <p:ph type="title"/>
          </p:nvPr>
        </p:nvSpPr>
        <p:spPr>
          <a:xfrm>
            <a:off x="452284" y="914400"/>
            <a:ext cx="8229600" cy="1143000"/>
          </a:xfrm>
        </p:spPr>
        <p:txBody>
          <a:bodyPr/>
          <a:lstStyle/>
          <a:p>
            <a:pPr eaLnBrk="1" hangingPunct="1"/>
            <a:r>
              <a:rPr lang="en-US" altLang="en-US" sz="4000" dirty="0"/>
              <a:t>Types </a:t>
            </a:r>
            <a:r>
              <a:rPr lang="en-US" altLang="en-US" sz="4000"/>
              <a:t>of Linear </a:t>
            </a:r>
            <a:r>
              <a:rPr lang="en-US" altLang="en-US" sz="4000" dirty="0"/>
              <a:t>Data Structure…</a:t>
            </a:r>
          </a:p>
        </p:txBody>
      </p:sp>
      <p:sp>
        <p:nvSpPr>
          <p:cNvPr id="14339" name="Content Placeholder 2">
            <a:extLst>
              <a:ext uri="{FF2B5EF4-FFF2-40B4-BE49-F238E27FC236}">
                <a16:creationId xmlns:a16="http://schemas.microsoft.com/office/drawing/2014/main" id="{3A8D2F4C-6E63-4B16-A22A-0CE3555D0D41}"/>
              </a:ext>
            </a:extLst>
          </p:cNvPr>
          <p:cNvSpPr>
            <a:spLocks noGrp="1"/>
          </p:cNvSpPr>
          <p:nvPr>
            <p:ph idx="1"/>
          </p:nvPr>
        </p:nvSpPr>
        <p:spPr>
          <a:xfrm>
            <a:off x="107950" y="1916113"/>
            <a:ext cx="5903913" cy="4826000"/>
          </a:xfrm>
        </p:spPr>
        <p:txBody>
          <a:bodyPr/>
          <a:lstStyle/>
          <a:p>
            <a:pPr algn="just" eaLnBrk="1" hangingPunct="1"/>
            <a:r>
              <a:rPr lang="en-US" altLang="en-US" sz="2200" b="1" dirty="0"/>
              <a:t>Queue</a:t>
            </a:r>
            <a:r>
              <a:rPr lang="en-US" altLang="en-US" sz="2200" dirty="0"/>
              <a:t> is </a:t>
            </a:r>
            <a:r>
              <a:rPr lang="en-US" altLang="en-US" sz="2200"/>
              <a:t>a linear </a:t>
            </a:r>
            <a:r>
              <a:rPr lang="en-US" altLang="en-US" sz="2200" dirty="0"/>
              <a:t>data </a:t>
            </a:r>
            <a:r>
              <a:rPr lang="en-US" altLang="en-US" sz="2200"/>
              <a:t>structure in </a:t>
            </a:r>
            <a:r>
              <a:rPr lang="en-US" altLang="en-US" sz="2200" dirty="0"/>
              <a:t>which </a:t>
            </a:r>
            <a:r>
              <a:rPr lang="en-US" altLang="en-US" sz="2200"/>
              <a:t>the insertion and deletion operations </a:t>
            </a:r>
            <a:r>
              <a:rPr lang="en-US" altLang="en-US" sz="2200" dirty="0"/>
              <a:t>are performed at </a:t>
            </a:r>
            <a:r>
              <a:rPr lang="en-US" altLang="en-US" sz="2200"/>
              <a:t>two different ends</a:t>
            </a:r>
            <a:r>
              <a:rPr lang="en-US" altLang="en-US" sz="2200" dirty="0"/>
              <a:t>. </a:t>
            </a:r>
          </a:p>
          <a:p>
            <a:pPr algn="just" eaLnBrk="1" hangingPunct="1"/>
            <a:r>
              <a:rPr lang="en-US" altLang="en-US" sz="2200"/>
              <a:t>The insertion </a:t>
            </a:r>
            <a:r>
              <a:rPr lang="en-US" altLang="en-US" sz="2200" dirty="0"/>
              <a:t>is performed </a:t>
            </a:r>
            <a:r>
              <a:rPr lang="en-US" altLang="en-US" sz="2200"/>
              <a:t>at one end and deletion </a:t>
            </a:r>
            <a:r>
              <a:rPr lang="en-US" altLang="en-US" sz="2200" dirty="0"/>
              <a:t>is performed </a:t>
            </a:r>
            <a:r>
              <a:rPr lang="en-US" altLang="en-US" sz="2200"/>
              <a:t>at another end</a:t>
            </a:r>
            <a:r>
              <a:rPr lang="en-US" altLang="en-US" sz="2200" dirty="0"/>
              <a:t>. </a:t>
            </a:r>
          </a:p>
          <a:p>
            <a:pPr algn="just" eaLnBrk="1" hangingPunct="1"/>
            <a:r>
              <a:rPr lang="en-US" altLang="en-US" sz="2200"/>
              <a:t>In </a:t>
            </a:r>
            <a:r>
              <a:rPr lang="en-US" altLang="en-US" sz="2200" dirty="0"/>
              <a:t>a queue data structure, </a:t>
            </a:r>
            <a:r>
              <a:rPr lang="en-US" altLang="en-US" sz="2200"/>
              <a:t>the insertion operation </a:t>
            </a:r>
            <a:r>
              <a:rPr lang="en-US" altLang="en-US" sz="2200" dirty="0"/>
              <a:t>is performed at </a:t>
            </a:r>
            <a:r>
              <a:rPr lang="en-US" altLang="en-US" sz="2200"/>
              <a:t>a position </a:t>
            </a:r>
            <a:r>
              <a:rPr lang="en-US" altLang="en-US" sz="2200" dirty="0"/>
              <a:t>which </a:t>
            </a:r>
            <a:r>
              <a:rPr lang="en-US" altLang="en-US" sz="2200"/>
              <a:t>is known </a:t>
            </a:r>
            <a:r>
              <a:rPr lang="en-US" altLang="en-US" sz="2200" dirty="0"/>
              <a:t>as 'rear</a:t>
            </a:r>
            <a:r>
              <a:rPr lang="en-US" altLang="en-US" sz="2200"/>
              <a:t>' and the deletion operation </a:t>
            </a:r>
            <a:r>
              <a:rPr lang="en-US" altLang="en-US" sz="2200" dirty="0"/>
              <a:t>is performed at </a:t>
            </a:r>
            <a:r>
              <a:rPr lang="en-US" altLang="en-US" sz="2200"/>
              <a:t>a position </a:t>
            </a:r>
            <a:r>
              <a:rPr lang="en-US" altLang="en-US" sz="2200" dirty="0"/>
              <a:t>which </a:t>
            </a:r>
            <a:r>
              <a:rPr lang="en-US" altLang="en-US" sz="2200"/>
              <a:t>is known as 'front</a:t>
            </a:r>
            <a:r>
              <a:rPr lang="en-US" altLang="en-US" sz="2200" dirty="0"/>
              <a:t>'. </a:t>
            </a:r>
          </a:p>
          <a:p>
            <a:pPr algn="just" eaLnBrk="1" hangingPunct="1"/>
            <a:r>
              <a:rPr lang="en-US" altLang="en-US" sz="2200"/>
              <a:t>In </a:t>
            </a:r>
            <a:r>
              <a:rPr lang="en-US" altLang="en-US" sz="2200" dirty="0"/>
              <a:t>queue data structure, </a:t>
            </a:r>
            <a:r>
              <a:rPr lang="en-US" altLang="en-US" sz="2200"/>
              <a:t>the insertion and deletion operations </a:t>
            </a:r>
            <a:r>
              <a:rPr lang="en-US" altLang="en-US" sz="2200" dirty="0"/>
              <a:t>are performed </a:t>
            </a:r>
            <a:r>
              <a:rPr lang="en-US" altLang="en-US" sz="2200"/>
              <a:t>based on </a:t>
            </a:r>
            <a:r>
              <a:rPr lang="en-US" altLang="en-US" sz="2200" dirty="0"/>
              <a:t>FIFO (</a:t>
            </a:r>
            <a:r>
              <a:rPr lang="en-US" altLang="en-US" sz="2200"/>
              <a:t>First In </a:t>
            </a:r>
            <a:r>
              <a:rPr lang="en-US" altLang="en-US" sz="2200" dirty="0"/>
              <a:t>First Out</a:t>
            </a:r>
            <a:r>
              <a:rPr lang="en-US" altLang="en-US" sz="2200"/>
              <a:t>) principle</a:t>
            </a:r>
            <a:r>
              <a:rPr lang="en-US" altLang="en-US" sz="2200" dirty="0"/>
              <a:t>.</a:t>
            </a:r>
          </a:p>
        </p:txBody>
      </p:sp>
      <p:sp>
        <p:nvSpPr>
          <p:cNvPr id="2" name="Date Placeholder 1">
            <a:extLst>
              <a:ext uri="{FF2B5EF4-FFF2-40B4-BE49-F238E27FC236}">
                <a16:creationId xmlns:a16="http://schemas.microsoft.com/office/drawing/2014/main" id="{B9E7D658-C30F-4B28-B171-9C39BB14B4D2}"/>
              </a:ext>
            </a:extLst>
          </p:cNvPr>
          <p:cNvSpPr>
            <a:spLocks noGrp="1"/>
          </p:cNvSpPr>
          <p:nvPr>
            <p:ph type="dt" sz="half" idx="10"/>
          </p:nvPr>
        </p:nvSpPr>
        <p:spPr/>
        <p:txBody>
          <a:bodyPr/>
          <a:lstStyle/>
          <a:p>
            <a:fld id="{58CF790D-500D-4D16-BB0C-769F313D37F4}" type="datetime1">
              <a:rPr lang="en-US" smtClean="0"/>
              <a:t>8/2/2022</a:t>
            </a:fld>
            <a:endParaRPr lang="en-US"/>
          </a:p>
        </p:txBody>
      </p:sp>
      <p:sp>
        <p:nvSpPr>
          <p:cNvPr id="3" name="Footer Placeholder 2">
            <a:extLst>
              <a:ext uri="{FF2B5EF4-FFF2-40B4-BE49-F238E27FC236}">
                <a16:creationId xmlns:a16="http://schemas.microsoft.com/office/drawing/2014/main" id="{6D50E768-DCEE-4FDC-86DE-BCE9D964C3BE}"/>
              </a:ext>
            </a:extLst>
          </p:cNvPr>
          <p:cNvSpPr>
            <a:spLocks noGrp="1"/>
          </p:cNvSpPr>
          <p:nvPr>
            <p:ph type="ftr" sz="quarter" idx="11"/>
          </p:nvPr>
        </p:nvSpPr>
        <p:spPr>
          <a:xfrm>
            <a:off x="2661521" y="6440488"/>
            <a:ext cx="3352800" cy="365125"/>
          </a:xfrm>
        </p:spPr>
        <p:txBody>
          <a:bodyPr/>
          <a:lstStyle/>
          <a:p>
            <a:r>
              <a:rPr lang="en-US"/>
              <a:t>Tamanna       ACSE-0301 and DS               Unit -1</a:t>
            </a:r>
            <a:endParaRPr lang="en-US" dirty="0"/>
          </a:p>
        </p:txBody>
      </p:sp>
      <p:sp>
        <p:nvSpPr>
          <p:cNvPr id="4" name="Slide Number Placeholder 3">
            <a:extLst>
              <a:ext uri="{FF2B5EF4-FFF2-40B4-BE49-F238E27FC236}">
                <a16:creationId xmlns:a16="http://schemas.microsoft.com/office/drawing/2014/main" id="{AE8AFD48-113A-4CD7-850B-78776915A397}"/>
              </a:ext>
            </a:extLst>
          </p:cNvPr>
          <p:cNvSpPr>
            <a:spLocks noGrp="1"/>
          </p:cNvSpPr>
          <p:nvPr>
            <p:ph type="sldNum" sz="quarter" idx="12"/>
          </p:nvPr>
        </p:nvSpPr>
        <p:spPr/>
        <p:txBody>
          <a:bodyPr/>
          <a:lstStyle/>
          <a:p>
            <a:fld id="{B6F15528-21DE-4FAA-801E-634DDDAF4B2B}" type="slidenum">
              <a:rPr lang="en-US" smtClean="0"/>
              <a:pPr/>
              <a:t>29</a:t>
            </a:fld>
            <a:endParaRPr lang="en-US"/>
          </a:p>
        </p:txBody>
      </p:sp>
      <p:pic>
        <p:nvPicPr>
          <p:cNvPr id="14340" name="Picture 3">
            <a:extLst>
              <a:ext uri="{FF2B5EF4-FFF2-40B4-BE49-F238E27FC236}">
                <a16:creationId xmlns:a16="http://schemas.microsoft.com/office/drawing/2014/main" id="{8FD4C29B-C279-4D3E-8281-43AD11D235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1863" y="1912938"/>
            <a:ext cx="2932112" cy="461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799BE64D-4325-403D-B201-DF6765EED4B3}"/>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5" descr="Logo, company name&#10;&#10;Description automatically generated">
            <a:extLst>
              <a:ext uri="{FF2B5EF4-FFF2-40B4-BE49-F238E27FC236}">
                <a16:creationId xmlns:a16="http://schemas.microsoft.com/office/drawing/2014/main" id="{3AFD45A9-56AB-DA30-552B-66BD6715113A}"/>
              </a:ext>
            </a:extLst>
          </p:cNvPr>
          <p:cNvPicPr>
            <a:picLocks noChangeAspect="1"/>
          </p:cNvPicPr>
          <p:nvPr/>
        </p:nvPicPr>
        <p:blipFill>
          <a:blip r:embed="rId3"/>
          <a:stretch>
            <a:fillRect/>
          </a:stretch>
        </p:blipFill>
        <p:spPr>
          <a:xfrm>
            <a:off x="3781425" y="3005137"/>
            <a:ext cx="1581150" cy="847725"/>
          </a:xfrm>
          <a:prstGeom prst="rect">
            <a:avLst/>
          </a:prstGeom>
        </p:spPr>
      </p:pic>
      <p:pic>
        <p:nvPicPr>
          <p:cNvPr id="10" name="Picture 9" descr="Logo, company name&#10;&#10;Description automatically generated">
            <a:extLst>
              <a:ext uri="{FF2B5EF4-FFF2-40B4-BE49-F238E27FC236}">
                <a16:creationId xmlns:a16="http://schemas.microsoft.com/office/drawing/2014/main" id="{2CEC6099-96F4-EAEE-DCC3-AD526B2D5768}"/>
              </a:ext>
            </a:extLst>
          </p:cNvPr>
          <p:cNvPicPr>
            <a:picLocks noChangeAspect="1"/>
          </p:cNvPicPr>
          <p:nvPr/>
        </p:nvPicPr>
        <p:blipFill>
          <a:blip r:embed="rId3"/>
          <a:stretch>
            <a:fillRect/>
          </a:stretch>
        </p:blipFill>
        <p:spPr>
          <a:xfrm>
            <a:off x="0" y="0"/>
            <a:ext cx="1371600" cy="8477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4815C-A68C-4B82-BFAA-AB745A40F135}"/>
              </a:ext>
            </a:extLst>
          </p:cNvPr>
          <p:cNvSpPr>
            <a:spLocks noGrp="1"/>
          </p:cNvSpPr>
          <p:nvPr>
            <p:ph type="title"/>
          </p:nvPr>
        </p:nvSpPr>
        <p:spPr>
          <a:xfrm>
            <a:off x="1447800" y="0"/>
            <a:ext cx="7696200" cy="817163"/>
          </a:xfrm>
        </p:spPr>
        <p:style>
          <a:lnRef idx="1">
            <a:schemeClr val="accent5"/>
          </a:lnRef>
          <a:fillRef idx="2">
            <a:schemeClr val="accent5"/>
          </a:fillRef>
          <a:effectRef idx="1">
            <a:schemeClr val="accent5"/>
          </a:effectRef>
          <a:fontRef idx="minor">
            <a:schemeClr val="dk1"/>
          </a:fontRef>
        </p:style>
        <p:txBody>
          <a:bodyPr/>
          <a:lstStyle/>
          <a:p>
            <a:pPr algn="ctr"/>
            <a:r>
              <a:rPr lang="en-US" dirty="0"/>
              <a:t>Evaluation Scheme</a:t>
            </a:r>
            <a:endParaRPr lang="en-IN" dirty="0"/>
          </a:p>
        </p:txBody>
      </p:sp>
      <p:pic>
        <p:nvPicPr>
          <p:cNvPr id="10" name="Content Placeholder 9" descr="Logo, company name&#10;&#10;Description automatically generated">
            <a:extLst>
              <a:ext uri="{FF2B5EF4-FFF2-40B4-BE49-F238E27FC236}">
                <a16:creationId xmlns:a16="http://schemas.microsoft.com/office/drawing/2014/main" id="{442C3FDC-1844-AF06-F7D3-3137DC2BBE0F}"/>
              </a:ext>
            </a:extLst>
          </p:cNvPr>
          <p:cNvPicPr>
            <a:picLocks noGrp="1" noChangeAspect="1"/>
          </p:cNvPicPr>
          <p:nvPr>
            <p:ph idx="1"/>
          </p:nvPr>
        </p:nvPicPr>
        <p:blipFill>
          <a:blip r:embed="rId2"/>
          <a:stretch>
            <a:fillRect/>
          </a:stretch>
        </p:blipFill>
        <p:spPr bwMode="auto">
          <a:xfrm>
            <a:off x="3758406" y="3166269"/>
            <a:ext cx="1581150" cy="84772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5353B0B6-39D7-43A9-BC2C-97A477D53222}"/>
              </a:ext>
            </a:extLst>
          </p:cNvPr>
          <p:cNvSpPr>
            <a:spLocks noGrp="1"/>
          </p:cNvSpPr>
          <p:nvPr>
            <p:ph type="dt" sz="half" idx="10"/>
          </p:nvPr>
        </p:nvSpPr>
        <p:spPr/>
        <p:txBody>
          <a:bodyPr/>
          <a:lstStyle/>
          <a:p>
            <a:fld id="{66291131-E870-4B37-9EE5-6A9A271F1BD1}" type="datetime1">
              <a:rPr lang="en-US" smtClean="0"/>
              <a:t>8/2/2022</a:t>
            </a:fld>
            <a:endParaRPr lang="en-US"/>
          </a:p>
        </p:txBody>
      </p:sp>
      <p:sp>
        <p:nvSpPr>
          <p:cNvPr id="5" name="Footer Placeholder 4">
            <a:extLst>
              <a:ext uri="{FF2B5EF4-FFF2-40B4-BE49-F238E27FC236}">
                <a16:creationId xmlns:a16="http://schemas.microsoft.com/office/drawing/2014/main" id="{4D3A725F-6444-41A9-B397-869642272AF9}"/>
              </a:ext>
            </a:extLst>
          </p:cNvPr>
          <p:cNvSpPr>
            <a:spLocks noGrp="1"/>
          </p:cNvSpPr>
          <p:nvPr>
            <p:ph type="ftr" sz="quarter" idx="11"/>
          </p:nvPr>
        </p:nvSpPr>
        <p:spPr/>
        <p:txBody>
          <a:bodyPr/>
          <a:lstStyle/>
          <a:p>
            <a:r>
              <a:rPr lang="en-US"/>
              <a:t>Tamanna       ACSE-0301 and DS               Unit -1</a:t>
            </a:r>
          </a:p>
        </p:txBody>
      </p:sp>
      <p:sp>
        <p:nvSpPr>
          <p:cNvPr id="6" name="Slide Number Placeholder 5">
            <a:extLst>
              <a:ext uri="{FF2B5EF4-FFF2-40B4-BE49-F238E27FC236}">
                <a16:creationId xmlns:a16="http://schemas.microsoft.com/office/drawing/2014/main" id="{70BB0D8C-3367-4423-B3A3-F5F60DE86C9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pic>
        <p:nvPicPr>
          <p:cNvPr id="8" name="Picture 7">
            <a:extLst>
              <a:ext uri="{FF2B5EF4-FFF2-40B4-BE49-F238E27FC236}">
                <a16:creationId xmlns:a16="http://schemas.microsoft.com/office/drawing/2014/main" id="{76982CB7-5B3F-5FD3-0A8B-DAC2709784E8}"/>
              </a:ext>
            </a:extLst>
          </p:cNvPr>
          <p:cNvPicPr>
            <a:picLocks noChangeAspect="1"/>
          </p:cNvPicPr>
          <p:nvPr/>
        </p:nvPicPr>
        <p:blipFill>
          <a:blip r:embed="rId3"/>
          <a:stretch>
            <a:fillRect/>
          </a:stretch>
        </p:blipFill>
        <p:spPr>
          <a:xfrm>
            <a:off x="0" y="936005"/>
            <a:ext cx="9021452" cy="5474775"/>
          </a:xfrm>
          <a:prstGeom prst="rect">
            <a:avLst/>
          </a:prstGeom>
        </p:spPr>
      </p:pic>
      <p:pic>
        <p:nvPicPr>
          <p:cNvPr id="12" name="Picture 11" descr="Logo, company name&#10;&#10;Description automatically generated">
            <a:extLst>
              <a:ext uri="{FF2B5EF4-FFF2-40B4-BE49-F238E27FC236}">
                <a16:creationId xmlns:a16="http://schemas.microsoft.com/office/drawing/2014/main" id="{2837F5CE-A074-4EDD-54E6-7EB36112CEA6}"/>
              </a:ext>
            </a:extLst>
          </p:cNvPr>
          <p:cNvPicPr>
            <a:picLocks noChangeAspect="1"/>
          </p:cNvPicPr>
          <p:nvPr/>
        </p:nvPicPr>
        <p:blipFill>
          <a:blip r:embed="rId2"/>
          <a:stretch>
            <a:fillRect/>
          </a:stretch>
        </p:blipFill>
        <p:spPr>
          <a:xfrm>
            <a:off x="-65314" y="23357"/>
            <a:ext cx="1581150" cy="847725"/>
          </a:xfrm>
          <a:prstGeom prst="rect">
            <a:avLst/>
          </a:prstGeom>
        </p:spPr>
      </p:pic>
    </p:spTree>
    <p:extLst>
      <p:ext uri="{BB962C8B-B14F-4D97-AF65-F5344CB8AC3E}">
        <p14:creationId xmlns:p14="http://schemas.microsoft.com/office/powerpoint/2010/main" val="1073763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518EF4BF-58F7-4FA9-A4DB-35F3F59826C3}"/>
              </a:ext>
            </a:extLst>
          </p:cNvPr>
          <p:cNvSpPr>
            <a:spLocks noGrp="1"/>
          </p:cNvSpPr>
          <p:nvPr>
            <p:ph type="title"/>
          </p:nvPr>
        </p:nvSpPr>
        <p:spPr>
          <a:xfrm>
            <a:off x="457200" y="990600"/>
            <a:ext cx="8229600" cy="1143000"/>
          </a:xfrm>
        </p:spPr>
        <p:txBody>
          <a:bodyPr/>
          <a:lstStyle/>
          <a:p>
            <a:pPr eaLnBrk="1" hangingPunct="1"/>
            <a:r>
              <a:rPr lang="en-US" altLang="en-US" sz="4000" dirty="0"/>
              <a:t>Types </a:t>
            </a:r>
            <a:r>
              <a:rPr lang="en-US" altLang="en-US" sz="4000"/>
              <a:t>of Linear </a:t>
            </a:r>
            <a:r>
              <a:rPr lang="en-US" altLang="en-US" sz="4000" dirty="0"/>
              <a:t>Data Structure…</a:t>
            </a:r>
          </a:p>
        </p:txBody>
      </p:sp>
      <p:sp>
        <p:nvSpPr>
          <p:cNvPr id="16387" name="Content Placeholder 2">
            <a:extLst>
              <a:ext uri="{FF2B5EF4-FFF2-40B4-BE49-F238E27FC236}">
                <a16:creationId xmlns:a16="http://schemas.microsoft.com/office/drawing/2014/main" id="{4AA28507-92AC-4919-9FE6-F8E3967B10F9}"/>
              </a:ext>
            </a:extLst>
          </p:cNvPr>
          <p:cNvSpPr>
            <a:spLocks noGrp="1"/>
          </p:cNvSpPr>
          <p:nvPr>
            <p:ph idx="1"/>
          </p:nvPr>
        </p:nvSpPr>
        <p:spPr>
          <a:xfrm>
            <a:off x="1182688" y="2017713"/>
            <a:ext cx="7772400" cy="2635250"/>
          </a:xfrm>
        </p:spPr>
        <p:txBody>
          <a:bodyPr rtlCol="0">
            <a:normAutofit fontScale="92500"/>
          </a:bodyPr>
          <a:lstStyle/>
          <a:p>
            <a:pPr eaLnBrk="1" fontAlgn="auto" hangingPunct="1">
              <a:spcAft>
                <a:spcPts val="0"/>
              </a:spcAft>
              <a:defRPr/>
            </a:pPr>
            <a:r>
              <a:rPr lang="en-US" altLang="en-US" sz="2400" b="1" u="sng"/>
              <a:t>LINKED </a:t>
            </a:r>
            <a:r>
              <a:rPr lang="en-US" altLang="en-US" sz="2400" b="1" u="sng" dirty="0"/>
              <a:t>LIST</a:t>
            </a:r>
          </a:p>
          <a:p>
            <a:pPr marL="0" indent="0" eaLnBrk="1" fontAlgn="auto" hangingPunct="1">
              <a:spcAft>
                <a:spcPts val="0"/>
              </a:spcAft>
              <a:buFont typeface="Wingdings" panose="05000000000000000000" pitchFamily="2" charset="2"/>
              <a:buNone/>
              <a:defRPr/>
            </a:pPr>
            <a:r>
              <a:rPr lang="en-US" altLang="en-US" sz="2400"/>
              <a:t>When we want </a:t>
            </a:r>
            <a:r>
              <a:rPr lang="en-US" altLang="en-US" sz="2400" dirty="0"/>
              <a:t>to work </a:t>
            </a:r>
            <a:r>
              <a:rPr lang="en-US" altLang="en-US" sz="2400"/>
              <a:t>with an unknown number </a:t>
            </a:r>
            <a:r>
              <a:rPr lang="en-US" altLang="en-US" sz="2400" dirty="0"/>
              <a:t>of data values, we use </a:t>
            </a:r>
            <a:r>
              <a:rPr lang="en-US" altLang="en-US" sz="2400"/>
              <a:t>a linked </a:t>
            </a:r>
            <a:r>
              <a:rPr lang="en-US" altLang="en-US" sz="2400" dirty="0"/>
              <a:t>list data structure </a:t>
            </a:r>
            <a:r>
              <a:rPr lang="en-US" altLang="en-US" sz="2400"/>
              <a:t>to organize </a:t>
            </a:r>
            <a:r>
              <a:rPr lang="en-US" altLang="en-US" sz="2400" dirty="0"/>
              <a:t>that data. </a:t>
            </a:r>
          </a:p>
          <a:p>
            <a:pPr marL="0" indent="0" eaLnBrk="1" fontAlgn="auto" hangingPunct="1">
              <a:spcAft>
                <a:spcPts val="0"/>
              </a:spcAft>
              <a:buFont typeface="Wingdings" panose="05000000000000000000" pitchFamily="2" charset="2"/>
              <a:buNone/>
              <a:defRPr/>
            </a:pPr>
            <a:r>
              <a:rPr lang="en-US" altLang="en-US" sz="2400"/>
              <a:t>The linked </a:t>
            </a:r>
            <a:r>
              <a:rPr lang="en-US" altLang="en-US" sz="2400" dirty="0"/>
              <a:t>list is </a:t>
            </a:r>
            <a:r>
              <a:rPr lang="en-US" altLang="en-US" sz="2400"/>
              <a:t>a linear </a:t>
            </a:r>
            <a:r>
              <a:rPr lang="en-US" altLang="en-US" sz="2400" dirty="0"/>
              <a:t>data structure </a:t>
            </a:r>
            <a:r>
              <a:rPr lang="en-US" altLang="en-US" sz="2400"/>
              <a:t>that contains a sequence of elements </a:t>
            </a:r>
            <a:r>
              <a:rPr lang="en-US" altLang="en-US" sz="2400" dirty="0"/>
              <a:t>such that </a:t>
            </a:r>
            <a:r>
              <a:rPr lang="en-US" altLang="en-US" sz="2400"/>
              <a:t>each element links </a:t>
            </a:r>
            <a:r>
              <a:rPr lang="en-US" altLang="en-US" sz="2400" dirty="0"/>
              <a:t>to </a:t>
            </a:r>
            <a:r>
              <a:rPr lang="en-US" altLang="en-US" sz="2400"/>
              <a:t>its next element in the sequence</a:t>
            </a:r>
            <a:r>
              <a:rPr lang="en-US" altLang="en-US" sz="2400" dirty="0"/>
              <a:t>. </a:t>
            </a:r>
            <a:r>
              <a:rPr lang="en-US" altLang="en-US" sz="2400"/>
              <a:t>Each element in a linked </a:t>
            </a:r>
            <a:r>
              <a:rPr lang="en-US" altLang="en-US" sz="2400" dirty="0"/>
              <a:t>list is </a:t>
            </a:r>
            <a:r>
              <a:rPr lang="en-US" altLang="en-US" sz="2400"/>
              <a:t>called "Node</a:t>
            </a:r>
            <a:r>
              <a:rPr lang="en-US" altLang="en-US" sz="2400" dirty="0"/>
              <a:t>".</a:t>
            </a:r>
          </a:p>
          <a:p>
            <a:pPr eaLnBrk="1" fontAlgn="auto" hangingPunct="1">
              <a:spcAft>
                <a:spcPts val="0"/>
              </a:spcAft>
              <a:defRPr/>
            </a:pPr>
            <a:endParaRPr lang="en-US" altLang="en-US" sz="2400" dirty="0"/>
          </a:p>
        </p:txBody>
      </p:sp>
      <p:sp>
        <p:nvSpPr>
          <p:cNvPr id="2" name="Date Placeholder 1">
            <a:extLst>
              <a:ext uri="{FF2B5EF4-FFF2-40B4-BE49-F238E27FC236}">
                <a16:creationId xmlns:a16="http://schemas.microsoft.com/office/drawing/2014/main" id="{5044B5A2-1B65-416C-89A8-1103469604E9}"/>
              </a:ext>
            </a:extLst>
          </p:cNvPr>
          <p:cNvSpPr>
            <a:spLocks noGrp="1"/>
          </p:cNvSpPr>
          <p:nvPr>
            <p:ph type="dt" sz="half" idx="10"/>
          </p:nvPr>
        </p:nvSpPr>
        <p:spPr/>
        <p:txBody>
          <a:bodyPr/>
          <a:lstStyle/>
          <a:p>
            <a:fld id="{C27CC2F6-84EC-4572-9DC7-BA56F0E43A2E}" type="datetime1">
              <a:rPr lang="en-US" smtClean="0"/>
              <a:t>8/2/2022</a:t>
            </a:fld>
            <a:endParaRPr lang="en-US"/>
          </a:p>
        </p:txBody>
      </p:sp>
      <p:sp>
        <p:nvSpPr>
          <p:cNvPr id="3" name="Footer Placeholder 2">
            <a:extLst>
              <a:ext uri="{FF2B5EF4-FFF2-40B4-BE49-F238E27FC236}">
                <a16:creationId xmlns:a16="http://schemas.microsoft.com/office/drawing/2014/main" id="{E7FBB507-B59A-4A19-8CBD-D0CBCBAA02DE}"/>
              </a:ext>
            </a:extLst>
          </p:cNvPr>
          <p:cNvSpPr>
            <a:spLocks noGrp="1"/>
          </p:cNvSpPr>
          <p:nvPr>
            <p:ph type="ftr" sz="quarter" idx="11"/>
          </p:nvPr>
        </p:nvSpPr>
        <p:spPr>
          <a:xfrm>
            <a:off x="2667000" y="6356350"/>
            <a:ext cx="3352800" cy="365125"/>
          </a:xfrm>
        </p:spPr>
        <p:txBody>
          <a:bodyPr/>
          <a:lstStyle/>
          <a:p>
            <a:r>
              <a:rPr lang="en-US"/>
              <a:t>Tamanna       ACSE-0301 and DS               Unit -1</a:t>
            </a:r>
            <a:endParaRPr lang="en-US" dirty="0"/>
          </a:p>
        </p:txBody>
      </p:sp>
      <p:sp>
        <p:nvSpPr>
          <p:cNvPr id="4" name="Slide Number Placeholder 3">
            <a:extLst>
              <a:ext uri="{FF2B5EF4-FFF2-40B4-BE49-F238E27FC236}">
                <a16:creationId xmlns:a16="http://schemas.microsoft.com/office/drawing/2014/main" id="{F038E2D2-F599-4ED6-BF28-ABEA26BDEA41}"/>
              </a:ext>
            </a:extLst>
          </p:cNvPr>
          <p:cNvSpPr>
            <a:spLocks noGrp="1"/>
          </p:cNvSpPr>
          <p:nvPr>
            <p:ph type="sldNum" sz="quarter" idx="12"/>
          </p:nvPr>
        </p:nvSpPr>
        <p:spPr/>
        <p:txBody>
          <a:bodyPr/>
          <a:lstStyle/>
          <a:p>
            <a:fld id="{B6F15528-21DE-4FAA-801E-634DDDAF4B2B}" type="slidenum">
              <a:rPr lang="en-US" smtClean="0"/>
              <a:pPr/>
              <a:t>30</a:t>
            </a:fld>
            <a:endParaRPr lang="en-US"/>
          </a:p>
        </p:txBody>
      </p:sp>
      <p:pic>
        <p:nvPicPr>
          <p:cNvPr id="15364" name="Picture 5">
            <a:extLst>
              <a:ext uri="{FF2B5EF4-FFF2-40B4-BE49-F238E27FC236}">
                <a16:creationId xmlns:a16="http://schemas.microsoft.com/office/drawing/2014/main" id="{51F749E2-45FD-42DB-B551-E16E513539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2688" y="4317207"/>
            <a:ext cx="7200900"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84F3D9D0-83BD-4BE5-9B91-308F7855C8E3}"/>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6" name="TextBox 5">
            <a:extLst>
              <a:ext uri="{FF2B5EF4-FFF2-40B4-BE49-F238E27FC236}">
                <a16:creationId xmlns:a16="http://schemas.microsoft.com/office/drawing/2014/main" id="{A7397ADC-1929-4617-9C07-E43797CBB147}"/>
              </a:ext>
            </a:extLst>
          </p:cNvPr>
          <p:cNvSpPr txBox="1"/>
          <p:nvPr/>
        </p:nvSpPr>
        <p:spPr>
          <a:xfrm>
            <a:off x="1752600" y="5867400"/>
            <a:ext cx="533400" cy="369332"/>
          </a:xfrm>
          <a:prstGeom prst="rect">
            <a:avLst/>
          </a:prstGeom>
          <a:noFill/>
        </p:spPr>
        <p:txBody>
          <a:bodyPr wrap="square" rtlCol="0">
            <a:spAutoFit/>
          </a:bodyPr>
          <a:lstStyle/>
          <a:p>
            <a:r>
              <a:rPr lang="en-US" dirty="0"/>
              <a:t>100</a:t>
            </a:r>
            <a:endParaRPr lang="en-IN" dirty="0"/>
          </a:p>
        </p:txBody>
      </p:sp>
      <p:sp>
        <p:nvSpPr>
          <p:cNvPr id="7" name="TextBox 6">
            <a:extLst>
              <a:ext uri="{FF2B5EF4-FFF2-40B4-BE49-F238E27FC236}">
                <a16:creationId xmlns:a16="http://schemas.microsoft.com/office/drawing/2014/main" id="{D12E30F5-EB8D-4545-BA16-8B5092A19D55}"/>
              </a:ext>
            </a:extLst>
          </p:cNvPr>
          <p:cNvSpPr txBox="1"/>
          <p:nvPr/>
        </p:nvSpPr>
        <p:spPr>
          <a:xfrm>
            <a:off x="3200400" y="5680076"/>
            <a:ext cx="685800" cy="369332"/>
          </a:xfrm>
          <a:prstGeom prst="rect">
            <a:avLst/>
          </a:prstGeom>
          <a:noFill/>
        </p:spPr>
        <p:txBody>
          <a:bodyPr wrap="square" rtlCol="0">
            <a:spAutoFit/>
          </a:bodyPr>
          <a:lstStyle/>
          <a:p>
            <a:r>
              <a:rPr lang="en-US" dirty="0"/>
              <a:t>200</a:t>
            </a:r>
            <a:endParaRPr lang="en-IN" dirty="0"/>
          </a:p>
        </p:txBody>
      </p:sp>
      <p:sp>
        <p:nvSpPr>
          <p:cNvPr id="10" name="TextBox 9">
            <a:extLst>
              <a:ext uri="{FF2B5EF4-FFF2-40B4-BE49-F238E27FC236}">
                <a16:creationId xmlns:a16="http://schemas.microsoft.com/office/drawing/2014/main" id="{6C938150-2B8C-494E-9F1F-975821A56FC9}"/>
              </a:ext>
            </a:extLst>
          </p:cNvPr>
          <p:cNvSpPr txBox="1"/>
          <p:nvPr/>
        </p:nvSpPr>
        <p:spPr>
          <a:xfrm>
            <a:off x="4572000" y="5715000"/>
            <a:ext cx="685800" cy="369332"/>
          </a:xfrm>
          <a:prstGeom prst="rect">
            <a:avLst/>
          </a:prstGeom>
          <a:noFill/>
        </p:spPr>
        <p:txBody>
          <a:bodyPr wrap="square" rtlCol="0">
            <a:spAutoFit/>
          </a:bodyPr>
          <a:lstStyle/>
          <a:p>
            <a:r>
              <a:rPr lang="en-US" dirty="0"/>
              <a:t>300</a:t>
            </a:r>
            <a:endParaRPr lang="en-IN" dirty="0"/>
          </a:p>
        </p:txBody>
      </p:sp>
      <p:sp>
        <p:nvSpPr>
          <p:cNvPr id="11" name="TextBox 10">
            <a:extLst>
              <a:ext uri="{FF2B5EF4-FFF2-40B4-BE49-F238E27FC236}">
                <a16:creationId xmlns:a16="http://schemas.microsoft.com/office/drawing/2014/main" id="{7E04D568-EFF2-40C5-9A62-C345D9CEAB23}"/>
              </a:ext>
            </a:extLst>
          </p:cNvPr>
          <p:cNvSpPr txBox="1"/>
          <p:nvPr/>
        </p:nvSpPr>
        <p:spPr>
          <a:xfrm>
            <a:off x="6019800" y="5715000"/>
            <a:ext cx="685800" cy="369332"/>
          </a:xfrm>
          <a:prstGeom prst="rect">
            <a:avLst/>
          </a:prstGeom>
          <a:noFill/>
        </p:spPr>
        <p:txBody>
          <a:bodyPr wrap="square" rtlCol="0">
            <a:spAutoFit/>
          </a:bodyPr>
          <a:lstStyle/>
          <a:p>
            <a:r>
              <a:rPr lang="en-US" dirty="0"/>
              <a:t>250</a:t>
            </a:r>
            <a:endParaRPr lang="en-IN" dirty="0"/>
          </a:p>
        </p:txBody>
      </p:sp>
      <p:pic>
        <p:nvPicPr>
          <p:cNvPr id="12" name="Picture 11" descr="Logo, company name&#10;&#10;Description automatically generated">
            <a:extLst>
              <a:ext uri="{FF2B5EF4-FFF2-40B4-BE49-F238E27FC236}">
                <a16:creationId xmlns:a16="http://schemas.microsoft.com/office/drawing/2014/main" id="{04703D6B-D9A1-1260-4511-2EF1601B2270}"/>
              </a:ext>
            </a:extLst>
          </p:cNvPr>
          <p:cNvPicPr>
            <a:picLocks noChangeAspect="1"/>
          </p:cNvPicPr>
          <p:nvPr/>
        </p:nvPicPr>
        <p:blipFill>
          <a:blip r:embed="rId3"/>
          <a:stretch>
            <a:fillRect/>
          </a:stretch>
        </p:blipFill>
        <p:spPr>
          <a:xfrm>
            <a:off x="0" y="21430"/>
            <a:ext cx="1371600" cy="8477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1981708D-D44E-44EB-8101-496A06FA9A9A}"/>
              </a:ext>
            </a:extLst>
          </p:cNvPr>
          <p:cNvSpPr>
            <a:spLocks noGrp="1"/>
          </p:cNvSpPr>
          <p:nvPr>
            <p:ph type="title"/>
          </p:nvPr>
        </p:nvSpPr>
        <p:spPr>
          <a:xfrm>
            <a:off x="377825" y="748712"/>
            <a:ext cx="8388350" cy="1462087"/>
          </a:xfrm>
        </p:spPr>
        <p:txBody>
          <a:bodyPr/>
          <a:lstStyle/>
          <a:p>
            <a:pPr eaLnBrk="1" hangingPunct="1"/>
            <a:r>
              <a:rPr lang="en-US" altLang="en-US" sz="4000" dirty="0"/>
              <a:t>Types </a:t>
            </a:r>
            <a:r>
              <a:rPr lang="en-US" altLang="en-US" sz="4000"/>
              <a:t>of NON Linear </a:t>
            </a:r>
            <a:r>
              <a:rPr lang="en-US" altLang="en-US" sz="4000" dirty="0"/>
              <a:t>Data Structure</a:t>
            </a:r>
          </a:p>
        </p:txBody>
      </p:sp>
      <p:sp>
        <p:nvSpPr>
          <p:cNvPr id="16387" name="Content Placeholder 2">
            <a:extLst>
              <a:ext uri="{FF2B5EF4-FFF2-40B4-BE49-F238E27FC236}">
                <a16:creationId xmlns:a16="http://schemas.microsoft.com/office/drawing/2014/main" id="{1A652F4E-673B-4E32-9F88-0AB5D7F1FA91}"/>
              </a:ext>
            </a:extLst>
          </p:cNvPr>
          <p:cNvSpPr>
            <a:spLocks noGrp="1"/>
          </p:cNvSpPr>
          <p:nvPr>
            <p:ph idx="1"/>
          </p:nvPr>
        </p:nvSpPr>
        <p:spPr>
          <a:xfrm>
            <a:off x="241915" y="2001837"/>
            <a:ext cx="4349750" cy="4537075"/>
          </a:xfrm>
        </p:spPr>
        <p:txBody>
          <a:bodyPr/>
          <a:lstStyle/>
          <a:p>
            <a:pPr algn="just" eaLnBrk="1" hangingPunct="1"/>
            <a:r>
              <a:rPr lang="en-US" altLang="en-US" sz="2800" b="1" u="sng" dirty="0"/>
              <a:t>Tree</a:t>
            </a:r>
            <a:r>
              <a:rPr lang="en-US" altLang="en-US" sz="2800" dirty="0"/>
              <a:t> is </a:t>
            </a:r>
            <a:r>
              <a:rPr lang="en-US" altLang="en-US" sz="2800"/>
              <a:t>a non-linear </a:t>
            </a:r>
            <a:r>
              <a:rPr lang="en-US" altLang="en-US" sz="2800" dirty="0"/>
              <a:t>data structure </a:t>
            </a:r>
            <a:r>
              <a:rPr lang="en-US" altLang="en-US" sz="2800"/>
              <a:t>which organizes data in </a:t>
            </a:r>
            <a:r>
              <a:rPr lang="en-US" altLang="en-US" sz="2800" dirty="0"/>
              <a:t>hierarchical structure.</a:t>
            </a:r>
          </a:p>
          <a:p>
            <a:pPr algn="just" eaLnBrk="1" hangingPunct="1"/>
            <a:endParaRPr lang="en-US" altLang="en-US" dirty="0"/>
          </a:p>
        </p:txBody>
      </p:sp>
      <p:sp>
        <p:nvSpPr>
          <p:cNvPr id="2" name="Date Placeholder 1">
            <a:extLst>
              <a:ext uri="{FF2B5EF4-FFF2-40B4-BE49-F238E27FC236}">
                <a16:creationId xmlns:a16="http://schemas.microsoft.com/office/drawing/2014/main" id="{66E3D02E-42BB-42A7-A7F3-24E37D24C30D}"/>
              </a:ext>
            </a:extLst>
          </p:cNvPr>
          <p:cNvSpPr>
            <a:spLocks noGrp="1"/>
          </p:cNvSpPr>
          <p:nvPr>
            <p:ph type="dt" sz="half" idx="10"/>
          </p:nvPr>
        </p:nvSpPr>
        <p:spPr/>
        <p:txBody>
          <a:bodyPr/>
          <a:lstStyle/>
          <a:p>
            <a:fld id="{A15870FF-5652-4438-8109-6D884DD28EBD}" type="datetime1">
              <a:rPr lang="en-US" smtClean="0"/>
              <a:t>8/2/2022</a:t>
            </a:fld>
            <a:endParaRPr lang="en-US"/>
          </a:p>
        </p:txBody>
      </p:sp>
      <p:sp>
        <p:nvSpPr>
          <p:cNvPr id="3" name="Footer Placeholder 2">
            <a:extLst>
              <a:ext uri="{FF2B5EF4-FFF2-40B4-BE49-F238E27FC236}">
                <a16:creationId xmlns:a16="http://schemas.microsoft.com/office/drawing/2014/main" id="{D902018F-1931-4044-893E-1EE3E39FFF7F}"/>
              </a:ext>
            </a:extLst>
          </p:cNvPr>
          <p:cNvSpPr>
            <a:spLocks noGrp="1"/>
          </p:cNvSpPr>
          <p:nvPr>
            <p:ph type="ftr" sz="quarter" idx="11"/>
          </p:nvPr>
        </p:nvSpPr>
        <p:spPr>
          <a:xfrm>
            <a:off x="2590800" y="6356350"/>
            <a:ext cx="3429000" cy="365125"/>
          </a:xfrm>
        </p:spPr>
        <p:txBody>
          <a:bodyPr/>
          <a:lstStyle/>
          <a:p>
            <a:r>
              <a:rPr lang="en-US"/>
              <a:t>Tamanna       ACSE-0301 and DS               Unit -1</a:t>
            </a:r>
            <a:endParaRPr lang="en-US" dirty="0"/>
          </a:p>
        </p:txBody>
      </p:sp>
      <p:sp>
        <p:nvSpPr>
          <p:cNvPr id="4" name="Slide Number Placeholder 3">
            <a:extLst>
              <a:ext uri="{FF2B5EF4-FFF2-40B4-BE49-F238E27FC236}">
                <a16:creationId xmlns:a16="http://schemas.microsoft.com/office/drawing/2014/main" id="{C787F514-0488-4EB6-93E5-B8FA1C54E194}"/>
              </a:ext>
            </a:extLst>
          </p:cNvPr>
          <p:cNvSpPr>
            <a:spLocks noGrp="1"/>
          </p:cNvSpPr>
          <p:nvPr>
            <p:ph type="sldNum" sz="quarter" idx="12"/>
          </p:nvPr>
        </p:nvSpPr>
        <p:spPr/>
        <p:txBody>
          <a:bodyPr/>
          <a:lstStyle/>
          <a:p>
            <a:fld id="{B6F15528-21DE-4FAA-801E-634DDDAF4B2B}" type="slidenum">
              <a:rPr lang="en-US" smtClean="0"/>
              <a:pPr/>
              <a:t>31</a:t>
            </a:fld>
            <a:endParaRPr lang="en-US"/>
          </a:p>
        </p:txBody>
      </p:sp>
      <p:pic>
        <p:nvPicPr>
          <p:cNvPr id="16388" name="Picture 3">
            <a:extLst>
              <a:ext uri="{FF2B5EF4-FFF2-40B4-BE49-F238E27FC236}">
                <a16:creationId xmlns:a16="http://schemas.microsoft.com/office/drawing/2014/main" id="{7463D3FA-83C9-41CA-942E-47B944C584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8398" y="2048170"/>
            <a:ext cx="4103687"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4CD3D061-D5CA-4124-8CDC-6DB7C6741EA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5" descr="Logo, company name&#10;&#10;Description automatically generated">
            <a:extLst>
              <a:ext uri="{FF2B5EF4-FFF2-40B4-BE49-F238E27FC236}">
                <a16:creationId xmlns:a16="http://schemas.microsoft.com/office/drawing/2014/main" id="{F24B5AC6-BBDB-317D-352C-F84559342616}"/>
              </a:ext>
            </a:extLst>
          </p:cNvPr>
          <p:cNvPicPr>
            <a:picLocks noChangeAspect="1"/>
          </p:cNvPicPr>
          <p:nvPr/>
        </p:nvPicPr>
        <p:blipFill>
          <a:blip r:embed="rId3"/>
          <a:stretch>
            <a:fillRect/>
          </a:stretch>
        </p:blipFill>
        <p:spPr>
          <a:xfrm>
            <a:off x="0" y="0"/>
            <a:ext cx="1371600" cy="8477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6B3CA27D-8EFE-43D4-BB48-8E75D8AF1D02}"/>
              </a:ext>
            </a:extLst>
          </p:cNvPr>
          <p:cNvSpPr>
            <a:spLocks noGrp="1"/>
          </p:cNvSpPr>
          <p:nvPr>
            <p:ph type="title"/>
          </p:nvPr>
        </p:nvSpPr>
        <p:spPr>
          <a:xfrm>
            <a:off x="457200" y="756880"/>
            <a:ext cx="8229600" cy="1143000"/>
          </a:xfrm>
        </p:spPr>
        <p:txBody>
          <a:bodyPr>
            <a:normAutofit/>
          </a:bodyPr>
          <a:lstStyle/>
          <a:p>
            <a:pPr eaLnBrk="1" hangingPunct="1"/>
            <a:r>
              <a:rPr lang="en-US" altLang="en-US" dirty="0"/>
              <a:t>Types </a:t>
            </a:r>
            <a:r>
              <a:rPr lang="en-US" altLang="en-US"/>
              <a:t>of NON Linear </a:t>
            </a:r>
            <a:r>
              <a:rPr lang="en-US" altLang="en-US" dirty="0"/>
              <a:t>Data Structure..</a:t>
            </a:r>
          </a:p>
        </p:txBody>
      </p:sp>
      <p:sp>
        <p:nvSpPr>
          <p:cNvPr id="17411" name="Content Placeholder 2">
            <a:extLst>
              <a:ext uri="{FF2B5EF4-FFF2-40B4-BE49-F238E27FC236}">
                <a16:creationId xmlns:a16="http://schemas.microsoft.com/office/drawing/2014/main" id="{601A5AF7-3DFD-4B16-B116-B19CE6438D8D}"/>
              </a:ext>
            </a:extLst>
          </p:cNvPr>
          <p:cNvSpPr>
            <a:spLocks noGrp="1"/>
          </p:cNvSpPr>
          <p:nvPr>
            <p:ph idx="1"/>
          </p:nvPr>
        </p:nvSpPr>
        <p:spPr>
          <a:xfrm>
            <a:off x="250825" y="1989138"/>
            <a:ext cx="5041900" cy="4679950"/>
          </a:xfrm>
        </p:spPr>
        <p:txBody>
          <a:bodyPr/>
          <a:lstStyle/>
          <a:p>
            <a:pPr eaLnBrk="1" hangingPunct="1"/>
            <a:r>
              <a:rPr lang="en-US" altLang="en-US" sz="2400" b="1" u="sng" dirty="0"/>
              <a:t>Graph</a:t>
            </a:r>
            <a:r>
              <a:rPr lang="en-US" altLang="en-US" sz="2400" dirty="0"/>
              <a:t> is </a:t>
            </a:r>
            <a:r>
              <a:rPr lang="en-US" altLang="en-US" sz="2400"/>
              <a:t>a non-linear </a:t>
            </a:r>
            <a:r>
              <a:rPr lang="en-US" altLang="en-US" sz="2400" dirty="0"/>
              <a:t>data structure. </a:t>
            </a:r>
            <a:r>
              <a:rPr lang="en-US" altLang="en-US" sz="2400"/>
              <a:t>It contains </a:t>
            </a:r>
            <a:r>
              <a:rPr lang="en-US" altLang="en-US" sz="2400" dirty="0"/>
              <a:t>a set </a:t>
            </a:r>
            <a:r>
              <a:rPr lang="en-US" altLang="en-US" sz="2400"/>
              <a:t>of points known as nodes </a:t>
            </a:r>
            <a:r>
              <a:rPr lang="en-US" altLang="en-US" sz="2400" dirty="0"/>
              <a:t>(or vertices</a:t>
            </a:r>
            <a:r>
              <a:rPr lang="en-US" altLang="en-US" sz="2400"/>
              <a:t>) and </a:t>
            </a:r>
            <a:r>
              <a:rPr lang="en-US" altLang="en-US" sz="2400" dirty="0"/>
              <a:t>a set </a:t>
            </a:r>
            <a:r>
              <a:rPr lang="en-US" altLang="en-US" sz="2400"/>
              <a:t>of links known </a:t>
            </a:r>
            <a:r>
              <a:rPr lang="en-US" altLang="en-US" sz="2400" dirty="0"/>
              <a:t>as edges (or Arcs). Here edges are used </a:t>
            </a:r>
            <a:r>
              <a:rPr lang="en-US" altLang="en-US" sz="2400"/>
              <a:t>to connect </a:t>
            </a:r>
            <a:r>
              <a:rPr lang="en-US" altLang="en-US" sz="2400" dirty="0"/>
              <a:t>the vertices.</a:t>
            </a:r>
          </a:p>
          <a:p>
            <a:pPr eaLnBrk="1" hangingPunct="1"/>
            <a:endParaRPr lang="en-US" altLang="en-US" sz="2400" dirty="0"/>
          </a:p>
          <a:p>
            <a:pPr eaLnBrk="1" hangingPunct="1"/>
            <a:r>
              <a:rPr lang="en-US" altLang="en-US" sz="2400"/>
              <a:t>Generally</a:t>
            </a:r>
            <a:r>
              <a:rPr lang="en-US" altLang="en-US" sz="2400" dirty="0"/>
              <a:t>, a graph G </a:t>
            </a:r>
            <a:r>
              <a:rPr lang="en-US" altLang="en-US" sz="2400"/>
              <a:t>is represented </a:t>
            </a:r>
            <a:r>
              <a:rPr lang="en-US" altLang="en-US" sz="2400" dirty="0"/>
              <a:t>as G = ( V , E ), where V is set of </a:t>
            </a:r>
            <a:r>
              <a:rPr lang="en-US" altLang="en-US" sz="2400"/>
              <a:t>vertices and </a:t>
            </a:r>
            <a:r>
              <a:rPr lang="en-US" altLang="en-US" sz="2400" dirty="0"/>
              <a:t>E is set of edges.</a:t>
            </a:r>
          </a:p>
        </p:txBody>
      </p:sp>
      <p:sp>
        <p:nvSpPr>
          <p:cNvPr id="2" name="Date Placeholder 1">
            <a:extLst>
              <a:ext uri="{FF2B5EF4-FFF2-40B4-BE49-F238E27FC236}">
                <a16:creationId xmlns:a16="http://schemas.microsoft.com/office/drawing/2014/main" id="{F7530491-A220-4D8C-8E34-E5428DEBCB07}"/>
              </a:ext>
            </a:extLst>
          </p:cNvPr>
          <p:cNvSpPr>
            <a:spLocks noGrp="1"/>
          </p:cNvSpPr>
          <p:nvPr>
            <p:ph type="dt" sz="half" idx="10"/>
          </p:nvPr>
        </p:nvSpPr>
        <p:spPr/>
        <p:txBody>
          <a:bodyPr/>
          <a:lstStyle/>
          <a:p>
            <a:fld id="{B081EABA-21CC-49A3-8B08-EB23C752BD18}" type="datetime1">
              <a:rPr lang="en-US" smtClean="0"/>
              <a:t>8/2/2022</a:t>
            </a:fld>
            <a:endParaRPr lang="en-US"/>
          </a:p>
        </p:txBody>
      </p:sp>
      <p:sp>
        <p:nvSpPr>
          <p:cNvPr id="3" name="Footer Placeholder 2">
            <a:extLst>
              <a:ext uri="{FF2B5EF4-FFF2-40B4-BE49-F238E27FC236}">
                <a16:creationId xmlns:a16="http://schemas.microsoft.com/office/drawing/2014/main" id="{7EB58BE8-81F1-47A5-9A36-07C86BDC7C4A}"/>
              </a:ext>
            </a:extLst>
          </p:cNvPr>
          <p:cNvSpPr>
            <a:spLocks noGrp="1"/>
          </p:cNvSpPr>
          <p:nvPr>
            <p:ph type="ftr" sz="quarter" idx="11"/>
          </p:nvPr>
        </p:nvSpPr>
        <p:spPr>
          <a:xfrm>
            <a:off x="2590800" y="6356350"/>
            <a:ext cx="3429000" cy="365125"/>
          </a:xfrm>
        </p:spPr>
        <p:txBody>
          <a:bodyPr/>
          <a:lstStyle/>
          <a:p>
            <a:r>
              <a:rPr lang="en-US"/>
              <a:t>Tamanna       ACSE-0301 and DS               Unit -1</a:t>
            </a:r>
            <a:endParaRPr lang="en-US" dirty="0"/>
          </a:p>
        </p:txBody>
      </p:sp>
      <p:sp>
        <p:nvSpPr>
          <p:cNvPr id="4" name="Slide Number Placeholder 3">
            <a:extLst>
              <a:ext uri="{FF2B5EF4-FFF2-40B4-BE49-F238E27FC236}">
                <a16:creationId xmlns:a16="http://schemas.microsoft.com/office/drawing/2014/main" id="{E78EB6E9-CC7C-4F4C-9821-6C66031B7EC6}"/>
              </a:ext>
            </a:extLst>
          </p:cNvPr>
          <p:cNvSpPr>
            <a:spLocks noGrp="1"/>
          </p:cNvSpPr>
          <p:nvPr>
            <p:ph type="sldNum" sz="quarter" idx="12"/>
          </p:nvPr>
        </p:nvSpPr>
        <p:spPr/>
        <p:txBody>
          <a:bodyPr/>
          <a:lstStyle/>
          <a:p>
            <a:fld id="{B6F15528-21DE-4FAA-801E-634DDDAF4B2B}" type="slidenum">
              <a:rPr lang="en-US" smtClean="0"/>
              <a:pPr/>
              <a:t>32</a:t>
            </a:fld>
            <a:endParaRPr lang="en-US"/>
          </a:p>
        </p:txBody>
      </p:sp>
      <p:pic>
        <p:nvPicPr>
          <p:cNvPr id="17412" name="Picture 4">
            <a:extLst>
              <a:ext uri="{FF2B5EF4-FFF2-40B4-BE49-F238E27FC236}">
                <a16:creationId xmlns:a16="http://schemas.microsoft.com/office/drawing/2014/main" id="{9ED8FD90-B709-44C8-973C-BA89D36E6A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2133600"/>
            <a:ext cx="4427537"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1008CD8B-415D-4A6F-A44D-9D079B58D66D}"/>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5" descr="Logo, company name&#10;&#10;Description automatically generated">
            <a:extLst>
              <a:ext uri="{FF2B5EF4-FFF2-40B4-BE49-F238E27FC236}">
                <a16:creationId xmlns:a16="http://schemas.microsoft.com/office/drawing/2014/main" id="{81F54B33-6E12-7FF6-56D6-A9A635A3F588}"/>
              </a:ext>
            </a:extLst>
          </p:cNvPr>
          <p:cNvPicPr>
            <a:picLocks noChangeAspect="1"/>
          </p:cNvPicPr>
          <p:nvPr/>
        </p:nvPicPr>
        <p:blipFill>
          <a:blip r:embed="rId3"/>
          <a:stretch>
            <a:fillRect/>
          </a:stretch>
        </p:blipFill>
        <p:spPr>
          <a:xfrm>
            <a:off x="0" y="0"/>
            <a:ext cx="1371600" cy="8477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42" name="Google Shape;242;p14"/>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Data may be organized in many different ways; the logical or mathematical model of a particular organization of data is called a data structure.</a:t>
            </a:r>
            <a:endParaRPr>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The choice of a particular data model depends on two considerations. </a:t>
            </a:r>
            <a:endParaRPr>
              <a:latin typeface="Times New Roman"/>
              <a:ea typeface="Times New Roman"/>
              <a:cs typeface="Times New Roman"/>
              <a:sym typeface="Times New Roman"/>
            </a:endParaRPr>
          </a:p>
          <a:p>
            <a:pPr marL="742950" lvl="1" indent="-285750" algn="just"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It must be rich enough in structure to mirror the actual relationships of the data in the real world. </a:t>
            </a:r>
            <a:endParaRPr>
              <a:latin typeface="Times New Roman"/>
              <a:ea typeface="Times New Roman"/>
              <a:cs typeface="Times New Roman"/>
              <a:sym typeface="Times New Roman"/>
            </a:endParaRPr>
          </a:p>
          <a:p>
            <a:pPr marL="742950" lvl="1" indent="-285750" algn="just" rtl="0">
              <a:spcBef>
                <a:spcPts val="440"/>
              </a:spcBef>
              <a:spcAft>
                <a:spcPts val="0"/>
              </a:spcAft>
              <a:buClr>
                <a:schemeClr val="dk1"/>
              </a:buClr>
              <a:buSzPts val="2200"/>
              <a:buChar char="–"/>
            </a:pPr>
            <a:r>
              <a:rPr lang="en-US" sz="2200">
                <a:latin typeface="Times New Roman"/>
                <a:ea typeface="Times New Roman"/>
                <a:cs typeface="Times New Roman"/>
                <a:sym typeface="Times New Roman"/>
              </a:rPr>
              <a:t>The structure should be simple enough that one can effectively process the data when necessary.</a:t>
            </a:r>
            <a:r>
              <a:rPr lang="en-US" sz="2200"/>
              <a:t> </a:t>
            </a:r>
            <a:endParaRPr sz="2200"/>
          </a:p>
        </p:txBody>
      </p:sp>
      <p:sp>
        <p:nvSpPr>
          <p:cNvPr id="237" name="Google Shape;237;p14"/>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6613A02-620E-4E05-873D-15CFD6615FD7}" type="datetime1">
              <a:rPr lang="en-US" smtClean="0"/>
              <a:t>8/2/2022</a:t>
            </a:fld>
            <a:endParaRPr/>
          </a:p>
        </p:txBody>
      </p:sp>
      <p:sp>
        <p:nvSpPr>
          <p:cNvPr id="238" name="Google Shape;238;p14"/>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239" name="Google Shape;239;p1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33</a:t>
            </a:fld>
            <a:endParaRPr/>
          </a:p>
        </p:txBody>
      </p:sp>
      <p:sp>
        <p:nvSpPr>
          <p:cNvPr id="240" name="Google Shape;240;p14"/>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Data Structures</a:t>
            </a:r>
            <a:r>
              <a:rPr lang="en-US" sz="3200" b="1" i="0" u="none" strike="noStrike" cap="none">
                <a:solidFill>
                  <a:schemeClr val="dk1"/>
                </a:solidFill>
                <a:latin typeface="Calibri"/>
                <a:ea typeface="Calibri"/>
                <a:cs typeface="Calibri"/>
                <a:sym typeface="Calibri"/>
              </a:rPr>
              <a:t>(CO1)</a:t>
            </a:r>
            <a:endParaRPr sz="3200" b="1" i="0" u="none" strike="noStrike" cap="none">
              <a:solidFill>
                <a:schemeClr val="dk1"/>
              </a:solidFill>
              <a:latin typeface="Calibri"/>
              <a:ea typeface="Calibri"/>
              <a:cs typeface="Calibri"/>
              <a:sym typeface="Calibri"/>
            </a:endParaRPr>
          </a:p>
        </p:txBody>
      </p:sp>
      <p:pic>
        <p:nvPicPr>
          <p:cNvPr id="3" name="Picture 2" descr="Logo, company name&#10;&#10;Description automatically generated">
            <a:extLst>
              <a:ext uri="{FF2B5EF4-FFF2-40B4-BE49-F238E27FC236}">
                <a16:creationId xmlns:a16="http://schemas.microsoft.com/office/drawing/2014/main" id="{2B9CA5B4-D46F-DA03-CC3D-F5C8B0111F94}"/>
              </a:ext>
            </a:extLst>
          </p:cNvPr>
          <p:cNvPicPr>
            <a:picLocks noChangeAspect="1"/>
          </p:cNvPicPr>
          <p:nvPr/>
        </p:nvPicPr>
        <p:blipFill>
          <a:blip r:embed="rId3"/>
          <a:stretch>
            <a:fillRect/>
          </a:stretch>
        </p:blipFill>
        <p:spPr>
          <a:xfrm>
            <a:off x="0" y="0"/>
            <a:ext cx="1371600" cy="8477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62" name="Google Shape;262;p16"/>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Char char="•"/>
            </a:pPr>
            <a:r>
              <a:rPr lang="en-US" sz="2200" b="1">
                <a:latin typeface="Times New Roman"/>
                <a:ea typeface="Times New Roman"/>
                <a:cs typeface="Times New Roman"/>
                <a:sym typeface="Times New Roman"/>
              </a:rPr>
              <a:t>Traversing</a:t>
            </a:r>
            <a:r>
              <a:rPr lang="en-US" sz="2200">
                <a:latin typeface="Times New Roman"/>
                <a:ea typeface="Times New Roman"/>
                <a:cs typeface="Times New Roman"/>
                <a:sym typeface="Times New Roman"/>
              </a:rPr>
              <a:t> : Accessing each record exactly once </a:t>
            </a:r>
            <a:endParaRPr>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ts val="2200"/>
              <a:buChar char="•"/>
            </a:pPr>
            <a:r>
              <a:rPr lang="en-US" sz="2200" b="1">
                <a:latin typeface="Times New Roman"/>
                <a:ea typeface="Times New Roman"/>
                <a:cs typeface="Times New Roman"/>
                <a:sym typeface="Times New Roman"/>
              </a:rPr>
              <a:t>Searching</a:t>
            </a:r>
            <a:r>
              <a:rPr lang="en-US" sz="2200">
                <a:latin typeface="Times New Roman"/>
                <a:ea typeface="Times New Roman"/>
                <a:cs typeface="Times New Roman"/>
                <a:sym typeface="Times New Roman"/>
              </a:rPr>
              <a:t>: Finding the location of the record with a given key value </a:t>
            </a:r>
            <a:endParaRPr>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ts val="2200"/>
              <a:buChar char="•"/>
            </a:pPr>
            <a:r>
              <a:rPr lang="en-US" sz="2200" b="1">
                <a:latin typeface="Times New Roman"/>
                <a:ea typeface="Times New Roman"/>
                <a:cs typeface="Times New Roman"/>
                <a:sym typeface="Times New Roman"/>
              </a:rPr>
              <a:t>Inserting</a:t>
            </a:r>
            <a:r>
              <a:rPr lang="en-US" sz="2200">
                <a:latin typeface="Times New Roman"/>
                <a:ea typeface="Times New Roman"/>
                <a:cs typeface="Times New Roman"/>
                <a:sym typeface="Times New Roman"/>
              </a:rPr>
              <a:t>: Adding a new record to the structure. </a:t>
            </a:r>
            <a:endParaRPr>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ts val="2200"/>
              <a:buChar char="•"/>
            </a:pPr>
            <a:r>
              <a:rPr lang="en-US" sz="2200" b="1">
                <a:latin typeface="Times New Roman"/>
                <a:ea typeface="Times New Roman"/>
                <a:cs typeface="Times New Roman"/>
                <a:sym typeface="Times New Roman"/>
              </a:rPr>
              <a:t>Deleting</a:t>
            </a:r>
            <a:r>
              <a:rPr lang="en-US" sz="2200">
                <a:latin typeface="Times New Roman"/>
                <a:ea typeface="Times New Roman"/>
                <a:cs typeface="Times New Roman"/>
                <a:sym typeface="Times New Roman"/>
              </a:rPr>
              <a:t>: Removing a record from the structure. </a:t>
            </a:r>
            <a:endParaRPr>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ts val="2200"/>
              <a:buChar char="•"/>
            </a:pPr>
            <a:r>
              <a:rPr lang="en-US" sz="2200" b="1">
                <a:latin typeface="Times New Roman"/>
                <a:ea typeface="Times New Roman"/>
                <a:cs typeface="Times New Roman"/>
                <a:sym typeface="Times New Roman"/>
              </a:rPr>
              <a:t>Sorting</a:t>
            </a:r>
            <a:r>
              <a:rPr lang="en-US" sz="2200">
                <a:latin typeface="Times New Roman"/>
                <a:ea typeface="Times New Roman"/>
                <a:cs typeface="Times New Roman"/>
                <a:sym typeface="Times New Roman"/>
              </a:rPr>
              <a:t>: Arranging the records in some logical order </a:t>
            </a:r>
            <a:endParaRPr>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ts val="2200"/>
              <a:buChar char="•"/>
            </a:pPr>
            <a:r>
              <a:rPr lang="en-US" sz="2200" b="1">
                <a:latin typeface="Times New Roman"/>
                <a:ea typeface="Times New Roman"/>
                <a:cs typeface="Times New Roman"/>
                <a:sym typeface="Times New Roman"/>
              </a:rPr>
              <a:t>Merging</a:t>
            </a:r>
            <a:r>
              <a:rPr lang="en-US" sz="2200">
                <a:latin typeface="Times New Roman"/>
                <a:ea typeface="Times New Roman"/>
                <a:cs typeface="Times New Roman"/>
                <a:sym typeface="Times New Roman"/>
              </a:rPr>
              <a:t>: Combining the records in two different sorted files into a single sorted file </a:t>
            </a:r>
            <a:endParaRPr sz="2200">
              <a:latin typeface="Times New Roman"/>
              <a:ea typeface="Times New Roman"/>
              <a:cs typeface="Times New Roman"/>
              <a:sym typeface="Times New Roman"/>
            </a:endParaRPr>
          </a:p>
        </p:txBody>
      </p:sp>
      <p:sp>
        <p:nvSpPr>
          <p:cNvPr id="257" name="Google Shape;257;p16"/>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D6C6F96-02D9-44F0-A9CE-698B22C38CEF}" type="datetime1">
              <a:rPr lang="en-US" smtClean="0"/>
              <a:t>8/2/2022</a:t>
            </a:fld>
            <a:endParaRPr/>
          </a:p>
        </p:txBody>
      </p:sp>
      <p:sp>
        <p:nvSpPr>
          <p:cNvPr id="258" name="Google Shape;258;p16"/>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259" name="Google Shape;259;p1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34</a:t>
            </a:fld>
            <a:endParaRPr/>
          </a:p>
        </p:txBody>
      </p:sp>
      <p:sp>
        <p:nvSpPr>
          <p:cNvPr id="260" name="Google Shape;260;p16"/>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Data Structure Operations </a:t>
            </a:r>
            <a:r>
              <a:rPr lang="en-US" sz="3200" b="1" i="0" u="none" strike="noStrike" cap="none">
                <a:solidFill>
                  <a:schemeClr val="dk1"/>
                </a:solidFill>
                <a:latin typeface="Calibri"/>
                <a:ea typeface="Calibri"/>
                <a:cs typeface="Calibri"/>
                <a:sym typeface="Calibri"/>
              </a:rPr>
              <a:t>(CO1)</a:t>
            </a:r>
            <a:endParaRPr sz="3200" b="1" i="0" u="none" strike="noStrike" cap="none">
              <a:solidFill>
                <a:schemeClr val="dk1"/>
              </a:solidFill>
              <a:latin typeface="Calibri"/>
              <a:ea typeface="Calibri"/>
              <a:cs typeface="Calibri"/>
              <a:sym typeface="Calibri"/>
            </a:endParaRPr>
          </a:p>
        </p:txBody>
      </p:sp>
      <p:pic>
        <p:nvPicPr>
          <p:cNvPr id="3" name="Picture 2" descr="Logo, company name&#10;&#10;Description automatically generated">
            <a:extLst>
              <a:ext uri="{FF2B5EF4-FFF2-40B4-BE49-F238E27FC236}">
                <a16:creationId xmlns:a16="http://schemas.microsoft.com/office/drawing/2014/main" id="{6AC23C26-E6B8-D621-959D-CAB96457D2A8}"/>
              </a:ext>
            </a:extLst>
          </p:cNvPr>
          <p:cNvPicPr>
            <a:picLocks noChangeAspect="1"/>
          </p:cNvPicPr>
          <p:nvPr/>
        </p:nvPicPr>
        <p:blipFill>
          <a:blip r:embed="rId3"/>
          <a:stretch>
            <a:fillRect/>
          </a:stretch>
        </p:blipFill>
        <p:spPr>
          <a:xfrm>
            <a:off x="0" y="31749"/>
            <a:ext cx="1371600" cy="8477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72" name="Google Shape;272;p17"/>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Char char="•"/>
            </a:pPr>
            <a:r>
              <a:rPr lang="en-US" sz="2200"/>
              <a:t>An algorithm is a finite set of instructions or logic, written in order, to accomplish a certain predefined task.</a:t>
            </a:r>
            <a:endParaRPr/>
          </a:p>
          <a:p>
            <a:pPr marL="342900" lvl="0" indent="-342900" algn="just" rtl="0">
              <a:spcBef>
                <a:spcPts val="440"/>
              </a:spcBef>
              <a:spcAft>
                <a:spcPts val="0"/>
              </a:spcAft>
              <a:buClr>
                <a:schemeClr val="dk1"/>
              </a:buClr>
              <a:buSzPts val="2200"/>
              <a:buChar char="•"/>
            </a:pPr>
            <a:r>
              <a:rPr lang="en-US" sz="2200"/>
              <a:t>Every Algorithm must satisfy the following properties:</a:t>
            </a:r>
            <a:endParaRPr/>
          </a:p>
          <a:p>
            <a:pPr marL="742950" lvl="1" indent="-285750" algn="just" rtl="0">
              <a:spcBef>
                <a:spcPts val="440"/>
              </a:spcBef>
              <a:spcAft>
                <a:spcPts val="0"/>
              </a:spcAft>
              <a:buClr>
                <a:schemeClr val="dk1"/>
              </a:buClr>
              <a:buSzPts val="2200"/>
              <a:buChar char="–"/>
            </a:pPr>
            <a:r>
              <a:rPr lang="en-US" sz="2200" b="1"/>
              <a:t>Input</a:t>
            </a:r>
            <a:r>
              <a:rPr lang="en-US" sz="2200"/>
              <a:t>- There should be 0 or more inputs supplied externally to the algorithm.</a:t>
            </a:r>
            <a:endParaRPr/>
          </a:p>
          <a:p>
            <a:pPr marL="742950" lvl="1" indent="-285750" algn="just" rtl="0">
              <a:spcBef>
                <a:spcPts val="440"/>
              </a:spcBef>
              <a:spcAft>
                <a:spcPts val="0"/>
              </a:spcAft>
              <a:buClr>
                <a:schemeClr val="dk1"/>
              </a:buClr>
              <a:buSzPts val="2200"/>
              <a:buChar char="–"/>
            </a:pPr>
            <a:r>
              <a:rPr lang="en-US" sz="2200" b="1"/>
              <a:t>Output</a:t>
            </a:r>
            <a:r>
              <a:rPr lang="en-US" sz="2200"/>
              <a:t>- There should be at least 1 output obtained.</a:t>
            </a:r>
            <a:endParaRPr/>
          </a:p>
          <a:p>
            <a:pPr marL="742950" lvl="1" indent="-285750" algn="just" rtl="0">
              <a:spcBef>
                <a:spcPts val="440"/>
              </a:spcBef>
              <a:spcAft>
                <a:spcPts val="0"/>
              </a:spcAft>
              <a:buClr>
                <a:schemeClr val="dk1"/>
              </a:buClr>
              <a:buSzPts val="2200"/>
              <a:buChar char="–"/>
            </a:pPr>
            <a:r>
              <a:rPr lang="en-US" sz="2200" b="1"/>
              <a:t>Definiteness</a:t>
            </a:r>
            <a:r>
              <a:rPr lang="en-US" sz="2200"/>
              <a:t>- Every step of the algorithm should be clear and well defined.</a:t>
            </a:r>
            <a:endParaRPr/>
          </a:p>
          <a:p>
            <a:pPr marL="742950" lvl="1" indent="-285750" algn="just" rtl="0">
              <a:spcBef>
                <a:spcPts val="440"/>
              </a:spcBef>
              <a:spcAft>
                <a:spcPts val="0"/>
              </a:spcAft>
              <a:buClr>
                <a:schemeClr val="dk1"/>
              </a:buClr>
              <a:buSzPts val="2200"/>
              <a:buChar char="–"/>
            </a:pPr>
            <a:r>
              <a:rPr lang="en-US" sz="2200" b="1"/>
              <a:t>Finiteness</a:t>
            </a:r>
            <a:r>
              <a:rPr lang="en-US" sz="2200"/>
              <a:t>- The algorithm should have finite number of steps.</a:t>
            </a:r>
            <a:endParaRPr/>
          </a:p>
          <a:p>
            <a:pPr marL="742950" lvl="1" indent="-285750" algn="just" rtl="0">
              <a:spcBef>
                <a:spcPts val="440"/>
              </a:spcBef>
              <a:spcAft>
                <a:spcPts val="0"/>
              </a:spcAft>
              <a:buClr>
                <a:schemeClr val="dk1"/>
              </a:buClr>
              <a:buSzPts val="2200"/>
              <a:buChar char="–"/>
            </a:pPr>
            <a:r>
              <a:rPr lang="en-US" sz="2200" b="1"/>
              <a:t>Correctness</a:t>
            </a:r>
            <a:r>
              <a:rPr lang="en-US" sz="2200"/>
              <a:t>- Every step of the algorithm must generate a correct output.</a:t>
            </a:r>
            <a:endParaRPr/>
          </a:p>
          <a:p>
            <a:pPr marL="342900" lvl="0" indent="-203200" algn="just" rtl="0">
              <a:spcBef>
                <a:spcPts val="440"/>
              </a:spcBef>
              <a:spcAft>
                <a:spcPts val="0"/>
              </a:spcAft>
              <a:buClr>
                <a:schemeClr val="dk1"/>
              </a:buClr>
              <a:buSzPts val="2200"/>
              <a:buNone/>
            </a:pPr>
            <a:endParaRPr sz="2200"/>
          </a:p>
        </p:txBody>
      </p:sp>
      <p:sp>
        <p:nvSpPr>
          <p:cNvPr id="267" name="Google Shape;267;p17"/>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2C41ACD-59D8-425A-A3E9-77E99A1C3F6F}" type="datetime1">
              <a:rPr lang="en-US" smtClean="0"/>
              <a:t>8/2/2022</a:t>
            </a:fld>
            <a:endParaRPr/>
          </a:p>
        </p:txBody>
      </p:sp>
      <p:sp>
        <p:nvSpPr>
          <p:cNvPr id="268" name="Google Shape;268;p17"/>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269" name="Google Shape;269;p1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35</a:t>
            </a:fld>
            <a:endParaRPr/>
          </a:p>
        </p:txBody>
      </p:sp>
      <p:sp>
        <p:nvSpPr>
          <p:cNvPr id="270" name="Google Shape;270;p17"/>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Algorithm</a:t>
            </a:r>
            <a:r>
              <a:rPr lang="en-US" sz="3200" b="1" i="0" u="none" strike="noStrike" cap="none">
                <a:solidFill>
                  <a:schemeClr val="dk1"/>
                </a:solidFill>
                <a:latin typeface="Calibri"/>
                <a:ea typeface="Calibri"/>
                <a:cs typeface="Calibri"/>
                <a:sym typeface="Calibri"/>
              </a:rPr>
              <a:t>(CO1)</a:t>
            </a:r>
            <a:endParaRPr sz="3200" b="1" i="0" u="none" strike="noStrike" cap="none">
              <a:solidFill>
                <a:schemeClr val="dk1"/>
              </a:solidFill>
              <a:latin typeface="Calibri"/>
              <a:ea typeface="Calibri"/>
              <a:cs typeface="Calibri"/>
              <a:sym typeface="Calibri"/>
            </a:endParaRPr>
          </a:p>
        </p:txBody>
      </p:sp>
      <p:pic>
        <p:nvPicPr>
          <p:cNvPr id="3" name="Picture 2" descr="Logo, company name&#10;&#10;Description automatically generated">
            <a:extLst>
              <a:ext uri="{FF2B5EF4-FFF2-40B4-BE49-F238E27FC236}">
                <a16:creationId xmlns:a16="http://schemas.microsoft.com/office/drawing/2014/main" id="{22E702A1-6B31-1A0D-0D18-5B6E8993E61D}"/>
              </a:ext>
            </a:extLst>
          </p:cNvPr>
          <p:cNvPicPr>
            <a:picLocks noChangeAspect="1"/>
          </p:cNvPicPr>
          <p:nvPr/>
        </p:nvPicPr>
        <p:blipFill>
          <a:blip r:embed="rId3"/>
          <a:stretch>
            <a:fillRect/>
          </a:stretch>
        </p:blipFill>
        <p:spPr>
          <a:xfrm>
            <a:off x="0" y="0"/>
            <a:ext cx="1371600" cy="8477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A8006380-36D0-45E2-A801-C8CC82B0802F}"/>
              </a:ext>
            </a:extLst>
          </p:cNvPr>
          <p:cNvSpPr>
            <a:spLocks noGrp="1"/>
          </p:cNvSpPr>
          <p:nvPr>
            <p:ph type="title"/>
          </p:nvPr>
        </p:nvSpPr>
        <p:spPr>
          <a:xfrm>
            <a:off x="359569" y="603787"/>
            <a:ext cx="8424862" cy="1325563"/>
          </a:xfrm>
        </p:spPr>
        <p:txBody>
          <a:bodyPr/>
          <a:lstStyle/>
          <a:p>
            <a:r>
              <a:rPr lang="en-US" altLang="en-US" dirty="0"/>
              <a:t>Algorithms</a:t>
            </a:r>
          </a:p>
        </p:txBody>
      </p:sp>
      <p:sp>
        <p:nvSpPr>
          <p:cNvPr id="78851" name="Content Placeholder 2">
            <a:extLst>
              <a:ext uri="{FF2B5EF4-FFF2-40B4-BE49-F238E27FC236}">
                <a16:creationId xmlns:a16="http://schemas.microsoft.com/office/drawing/2014/main" id="{C6FADB34-1048-4AC7-90A1-BF45A0FCA3E8}"/>
              </a:ext>
            </a:extLst>
          </p:cNvPr>
          <p:cNvSpPr>
            <a:spLocks noGrp="1"/>
          </p:cNvSpPr>
          <p:nvPr>
            <p:ph idx="1"/>
          </p:nvPr>
        </p:nvSpPr>
        <p:spPr>
          <a:xfrm>
            <a:off x="271463" y="1720850"/>
            <a:ext cx="7886700" cy="2303463"/>
          </a:xfrm>
        </p:spPr>
        <p:txBody>
          <a:bodyPr>
            <a:normAutofit lnSpcReduction="10000"/>
          </a:bodyPr>
          <a:lstStyle/>
          <a:p>
            <a:pPr algn="just"/>
            <a:r>
              <a:rPr lang="en-US" altLang="en-US" dirty="0"/>
              <a:t>Algorithm is a </a:t>
            </a:r>
            <a:r>
              <a:rPr lang="en-US" altLang="en-US" b="1" dirty="0"/>
              <a:t>step-by-step</a:t>
            </a:r>
            <a:r>
              <a:rPr lang="en-US" altLang="en-US" dirty="0"/>
              <a:t> procedure, </a:t>
            </a:r>
            <a:r>
              <a:rPr lang="en-US" altLang="en-US"/>
              <a:t>which defines </a:t>
            </a:r>
            <a:r>
              <a:rPr lang="en-US" altLang="en-US" dirty="0"/>
              <a:t>a set </a:t>
            </a:r>
            <a:r>
              <a:rPr lang="en-US" altLang="en-US"/>
              <a:t>of instructions </a:t>
            </a:r>
            <a:r>
              <a:rPr lang="en-US" altLang="en-US" dirty="0"/>
              <a:t>to be </a:t>
            </a:r>
            <a:r>
              <a:rPr lang="en-US" altLang="en-US"/>
              <a:t>executed in a </a:t>
            </a:r>
            <a:r>
              <a:rPr lang="en-US" altLang="en-US" b="1"/>
              <a:t>certain </a:t>
            </a:r>
            <a:r>
              <a:rPr lang="en-US" altLang="en-US" b="1" dirty="0"/>
              <a:t>order </a:t>
            </a:r>
            <a:r>
              <a:rPr lang="en-US" altLang="en-US" dirty="0"/>
              <a:t>to get the </a:t>
            </a:r>
            <a:r>
              <a:rPr lang="en-US" altLang="en-US" b="1" dirty="0"/>
              <a:t>desired output.</a:t>
            </a:r>
          </a:p>
          <a:p>
            <a:pPr algn="just"/>
            <a:endParaRPr lang="en-US" altLang="en-US" dirty="0"/>
          </a:p>
          <a:p>
            <a:pPr algn="just"/>
            <a:r>
              <a:rPr lang="en-US" altLang="en-US" dirty="0"/>
              <a:t> Algorithms </a:t>
            </a:r>
            <a:r>
              <a:rPr lang="en-US" altLang="en-US"/>
              <a:t>are generally created independent of underlying languages</a:t>
            </a:r>
            <a:r>
              <a:rPr lang="en-US" altLang="en-US" dirty="0"/>
              <a:t>, i.e</a:t>
            </a:r>
            <a:r>
              <a:rPr lang="en-US" altLang="en-US"/>
              <a:t>. an algorithm can be implemented in more than one programming language</a:t>
            </a:r>
            <a:r>
              <a:rPr lang="en-US" altLang="en-US" dirty="0"/>
              <a:t>.</a:t>
            </a:r>
          </a:p>
        </p:txBody>
      </p:sp>
      <p:sp>
        <p:nvSpPr>
          <p:cNvPr id="2" name="Date Placeholder 1">
            <a:extLst>
              <a:ext uri="{FF2B5EF4-FFF2-40B4-BE49-F238E27FC236}">
                <a16:creationId xmlns:a16="http://schemas.microsoft.com/office/drawing/2014/main" id="{CA6D6FD6-40DC-4598-82F8-2F8753B1EA7F}"/>
              </a:ext>
            </a:extLst>
          </p:cNvPr>
          <p:cNvSpPr>
            <a:spLocks noGrp="1"/>
          </p:cNvSpPr>
          <p:nvPr>
            <p:ph type="dt" sz="half" idx="10"/>
          </p:nvPr>
        </p:nvSpPr>
        <p:spPr/>
        <p:txBody>
          <a:bodyPr/>
          <a:lstStyle/>
          <a:p>
            <a:fld id="{B6086654-047F-4C55-9B95-D564EC05B9E2}" type="datetime1">
              <a:rPr lang="en-US" smtClean="0"/>
              <a:t>8/2/2022</a:t>
            </a:fld>
            <a:endParaRPr lang="en-US"/>
          </a:p>
        </p:txBody>
      </p:sp>
      <p:sp>
        <p:nvSpPr>
          <p:cNvPr id="3" name="Footer Placeholder 2">
            <a:extLst>
              <a:ext uri="{FF2B5EF4-FFF2-40B4-BE49-F238E27FC236}">
                <a16:creationId xmlns:a16="http://schemas.microsoft.com/office/drawing/2014/main" id="{321D54EC-E75F-4B4C-9663-D1F1414F5516}"/>
              </a:ext>
            </a:extLst>
          </p:cNvPr>
          <p:cNvSpPr>
            <a:spLocks noGrp="1"/>
          </p:cNvSpPr>
          <p:nvPr>
            <p:ph type="ftr" sz="quarter" idx="11"/>
          </p:nvPr>
        </p:nvSpPr>
        <p:spPr>
          <a:xfrm>
            <a:off x="3124200" y="6356350"/>
            <a:ext cx="3505200" cy="365125"/>
          </a:xfrm>
        </p:spPr>
        <p:txBody>
          <a:bodyPr/>
          <a:lstStyle/>
          <a:p>
            <a:r>
              <a:rPr lang="en-US"/>
              <a:t>Tamanna       ACSE-0301 and DS               Unit -1</a:t>
            </a:r>
            <a:endParaRPr lang="en-US" dirty="0"/>
          </a:p>
        </p:txBody>
      </p:sp>
      <p:sp>
        <p:nvSpPr>
          <p:cNvPr id="4" name="Slide Number Placeholder 3">
            <a:extLst>
              <a:ext uri="{FF2B5EF4-FFF2-40B4-BE49-F238E27FC236}">
                <a16:creationId xmlns:a16="http://schemas.microsoft.com/office/drawing/2014/main" id="{C04DC2C8-8395-4D4C-A5E8-CE2F2D9A841A}"/>
              </a:ext>
            </a:extLst>
          </p:cNvPr>
          <p:cNvSpPr>
            <a:spLocks noGrp="1"/>
          </p:cNvSpPr>
          <p:nvPr>
            <p:ph type="sldNum" sz="quarter" idx="12"/>
          </p:nvPr>
        </p:nvSpPr>
        <p:spPr/>
        <p:txBody>
          <a:bodyPr/>
          <a:lstStyle/>
          <a:p>
            <a:fld id="{B6F15528-21DE-4FAA-801E-634DDDAF4B2B}" type="slidenum">
              <a:rPr lang="en-US" smtClean="0"/>
              <a:pPr/>
              <a:t>36</a:t>
            </a:fld>
            <a:endParaRPr lang="en-US"/>
          </a:p>
        </p:txBody>
      </p:sp>
      <p:pic>
        <p:nvPicPr>
          <p:cNvPr id="78852" name="Picture 5" descr="algorithms">
            <a:extLst>
              <a:ext uri="{FF2B5EF4-FFF2-40B4-BE49-F238E27FC236}">
                <a16:creationId xmlns:a16="http://schemas.microsoft.com/office/drawing/2014/main" id="{E8C2CE1F-F776-4DC9-88E2-839748E08F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429000"/>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3481F802-A521-4442-B6F2-655B1106756F}"/>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Algorithms(CO1)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5" descr="Logo, company name&#10;&#10;Description automatically generated">
            <a:extLst>
              <a:ext uri="{FF2B5EF4-FFF2-40B4-BE49-F238E27FC236}">
                <a16:creationId xmlns:a16="http://schemas.microsoft.com/office/drawing/2014/main" id="{38E1EF49-B058-7C50-04F7-FA720DC31F83}"/>
              </a:ext>
            </a:extLst>
          </p:cNvPr>
          <p:cNvPicPr>
            <a:picLocks noChangeAspect="1"/>
          </p:cNvPicPr>
          <p:nvPr/>
        </p:nvPicPr>
        <p:blipFill>
          <a:blip r:embed="rId3"/>
          <a:stretch>
            <a:fillRect/>
          </a:stretch>
        </p:blipFill>
        <p:spPr>
          <a:xfrm>
            <a:off x="0" y="35987"/>
            <a:ext cx="1371600" cy="8477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BFB61665-221C-4FCF-A2A6-0FDB50E972A1}"/>
              </a:ext>
            </a:extLst>
          </p:cNvPr>
          <p:cNvSpPr>
            <a:spLocks noGrp="1"/>
          </p:cNvSpPr>
          <p:nvPr>
            <p:ph type="title"/>
          </p:nvPr>
        </p:nvSpPr>
        <p:spPr>
          <a:xfrm>
            <a:off x="657225" y="765175"/>
            <a:ext cx="7886700" cy="1325563"/>
          </a:xfrm>
        </p:spPr>
        <p:txBody>
          <a:bodyPr/>
          <a:lstStyle/>
          <a:p>
            <a:r>
              <a:rPr lang="en-US" altLang="en-US" dirty="0"/>
              <a:t>Characteristics </a:t>
            </a:r>
            <a:r>
              <a:rPr lang="en-US" altLang="en-US"/>
              <a:t>of an </a:t>
            </a:r>
            <a:r>
              <a:rPr lang="en-US" altLang="en-US" dirty="0"/>
              <a:t>Algorithm</a:t>
            </a:r>
          </a:p>
        </p:txBody>
      </p:sp>
      <p:sp>
        <p:nvSpPr>
          <p:cNvPr id="79875" name="Content Placeholder 2">
            <a:extLst>
              <a:ext uri="{FF2B5EF4-FFF2-40B4-BE49-F238E27FC236}">
                <a16:creationId xmlns:a16="http://schemas.microsoft.com/office/drawing/2014/main" id="{97EB2F50-F8EC-48CA-B7C1-178185F30F0D}"/>
              </a:ext>
            </a:extLst>
          </p:cNvPr>
          <p:cNvSpPr>
            <a:spLocks noGrp="1"/>
          </p:cNvSpPr>
          <p:nvPr>
            <p:ph idx="1"/>
          </p:nvPr>
        </p:nvSpPr>
        <p:spPr/>
        <p:txBody>
          <a:bodyPr>
            <a:normAutofit/>
          </a:bodyPr>
          <a:lstStyle/>
          <a:p>
            <a:pPr algn="just"/>
            <a:endParaRPr lang="en-US" altLang="en-US" b="1" dirty="0"/>
          </a:p>
          <a:p>
            <a:pPr algn="just"/>
            <a:r>
              <a:rPr lang="en-US" altLang="en-US" b="1"/>
              <a:t>Unambiguous</a:t>
            </a:r>
            <a:r>
              <a:rPr lang="en-US" altLang="en-US"/>
              <a:t> </a:t>
            </a:r>
            <a:r>
              <a:rPr lang="en-US" altLang="en-US" dirty="0"/>
              <a:t>− Algorithm should be </a:t>
            </a:r>
            <a:r>
              <a:rPr lang="en-US" altLang="en-US"/>
              <a:t>clear and unambiguous</a:t>
            </a:r>
            <a:r>
              <a:rPr lang="en-US" altLang="en-US" dirty="0"/>
              <a:t>. Each of its steps (or phases</a:t>
            </a:r>
            <a:r>
              <a:rPr lang="en-US" altLang="en-US"/>
              <a:t>), and their inputs</a:t>
            </a:r>
            <a:r>
              <a:rPr lang="en-US" altLang="en-US" dirty="0"/>
              <a:t>/outputs should be </a:t>
            </a:r>
            <a:r>
              <a:rPr lang="en-US" altLang="en-US"/>
              <a:t>clear and </a:t>
            </a:r>
            <a:r>
              <a:rPr lang="en-US" altLang="en-US" dirty="0"/>
              <a:t>must lead </a:t>
            </a:r>
            <a:r>
              <a:rPr lang="en-US" altLang="en-US"/>
              <a:t>to only one meaning</a:t>
            </a:r>
            <a:r>
              <a:rPr lang="en-US" altLang="en-US" dirty="0"/>
              <a:t>.</a:t>
            </a:r>
          </a:p>
          <a:p>
            <a:pPr algn="just"/>
            <a:r>
              <a:rPr lang="en-US" altLang="en-US" b="1"/>
              <a:t>Input</a:t>
            </a:r>
            <a:r>
              <a:rPr lang="en-US" altLang="en-US"/>
              <a:t> − An </a:t>
            </a:r>
            <a:r>
              <a:rPr lang="en-US" altLang="en-US" dirty="0"/>
              <a:t>algorithm should have 0 or </a:t>
            </a:r>
            <a:r>
              <a:rPr lang="en-US" altLang="en-US"/>
              <a:t>more well-defined inputs</a:t>
            </a:r>
            <a:r>
              <a:rPr lang="en-US" altLang="en-US" dirty="0"/>
              <a:t>.</a:t>
            </a:r>
          </a:p>
          <a:p>
            <a:pPr algn="just"/>
            <a:r>
              <a:rPr lang="en-US" altLang="en-US" b="1" dirty="0"/>
              <a:t>Output</a:t>
            </a:r>
            <a:r>
              <a:rPr lang="en-US" altLang="en-US" dirty="0"/>
              <a:t> </a:t>
            </a:r>
            <a:r>
              <a:rPr lang="en-US" altLang="en-US"/>
              <a:t>− An </a:t>
            </a:r>
            <a:r>
              <a:rPr lang="en-US" altLang="en-US" dirty="0"/>
              <a:t>algorithm should have 1 or </a:t>
            </a:r>
            <a:r>
              <a:rPr lang="en-US" altLang="en-US"/>
              <a:t>more well-defined </a:t>
            </a:r>
            <a:r>
              <a:rPr lang="en-US" altLang="en-US" dirty="0"/>
              <a:t>outputs</a:t>
            </a:r>
            <a:r>
              <a:rPr lang="en-US" altLang="en-US"/>
              <a:t>, and </a:t>
            </a:r>
            <a:r>
              <a:rPr lang="en-US" altLang="en-US" dirty="0"/>
              <a:t>should match the desired output.</a:t>
            </a:r>
          </a:p>
          <a:p>
            <a:pPr algn="just"/>
            <a:r>
              <a:rPr lang="en-US" altLang="en-US" b="1"/>
              <a:t>Finiteness</a:t>
            </a:r>
            <a:r>
              <a:rPr lang="en-US" altLang="en-US"/>
              <a:t> </a:t>
            </a:r>
            <a:r>
              <a:rPr lang="en-US" altLang="en-US" dirty="0"/>
              <a:t>− Algorithms </a:t>
            </a:r>
            <a:r>
              <a:rPr lang="en-US" altLang="en-US"/>
              <a:t>must terminate </a:t>
            </a:r>
            <a:r>
              <a:rPr lang="en-US" altLang="en-US" dirty="0"/>
              <a:t>after </a:t>
            </a:r>
            <a:r>
              <a:rPr lang="en-US" altLang="en-US"/>
              <a:t>a finite number </a:t>
            </a:r>
            <a:r>
              <a:rPr lang="en-US" altLang="en-US" dirty="0"/>
              <a:t>of steps.</a:t>
            </a:r>
          </a:p>
          <a:p>
            <a:pPr algn="just"/>
            <a:r>
              <a:rPr lang="en-US" altLang="en-US" b="1"/>
              <a:t>Independent</a:t>
            </a:r>
            <a:r>
              <a:rPr lang="en-US" altLang="en-US"/>
              <a:t> − An </a:t>
            </a:r>
            <a:r>
              <a:rPr lang="en-US" altLang="en-US" dirty="0"/>
              <a:t>algorithm should have </a:t>
            </a:r>
            <a:r>
              <a:rPr lang="en-US" altLang="en-US"/>
              <a:t>step-by-step directions</a:t>
            </a:r>
            <a:r>
              <a:rPr lang="en-US" altLang="en-US" dirty="0"/>
              <a:t>, which should </a:t>
            </a:r>
            <a:r>
              <a:rPr lang="en-US" altLang="en-US"/>
              <a:t>be independent of any programming </a:t>
            </a:r>
            <a:r>
              <a:rPr lang="en-US" altLang="en-US" dirty="0"/>
              <a:t>code</a:t>
            </a:r>
          </a:p>
        </p:txBody>
      </p:sp>
      <p:sp>
        <p:nvSpPr>
          <p:cNvPr id="2" name="Date Placeholder 1">
            <a:extLst>
              <a:ext uri="{FF2B5EF4-FFF2-40B4-BE49-F238E27FC236}">
                <a16:creationId xmlns:a16="http://schemas.microsoft.com/office/drawing/2014/main" id="{42447D59-F67A-448A-8497-5BB8B67BBC6D}"/>
              </a:ext>
            </a:extLst>
          </p:cNvPr>
          <p:cNvSpPr>
            <a:spLocks noGrp="1"/>
          </p:cNvSpPr>
          <p:nvPr>
            <p:ph type="dt" sz="half" idx="10"/>
          </p:nvPr>
        </p:nvSpPr>
        <p:spPr/>
        <p:txBody>
          <a:bodyPr/>
          <a:lstStyle/>
          <a:p>
            <a:fld id="{3CD42A93-D6D9-4A76-91A1-C99CA4FB2DA0}" type="datetime1">
              <a:rPr lang="en-US" smtClean="0"/>
              <a:t>8/2/2022</a:t>
            </a:fld>
            <a:endParaRPr lang="en-US"/>
          </a:p>
        </p:txBody>
      </p:sp>
      <p:sp>
        <p:nvSpPr>
          <p:cNvPr id="3" name="Footer Placeholder 2">
            <a:extLst>
              <a:ext uri="{FF2B5EF4-FFF2-40B4-BE49-F238E27FC236}">
                <a16:creationId xmlns:a16="http://schemas.microsoft.com/office/drawing/2014/main" id="{8BE9E649-8504-4648-9EE6-7990F497C1F2}"/>
              </a:ext>
            </a:extLst>
          </p:cNvPr>
          <p:cNvSpPr>
            <a:spLocks noGrp="1"/>
          </p:cNvSpPr>
          <p:nvPr>
            <p:ph type="ftr" sz="quarter" idx="11"/>
          </p:nvPr>
        </p:nvSpPr>
        <p:spPr>
          <a:xfrm>
            <a:off x="3124200" y="6356350"/>
            <a:ext cx="3733800" cy="365125"/>
          </a:xfrm>
        </p:spPr>
        <p:txBody>
          <a:bodyPr/>
          <a:lstStyle/>
          <a:p>
            <a:r>
              <a:rPr lang="en-US"/>
              <a:t>Tamanna       ACSE-0301 and DS               Unit -1</a:t>
            </a:r>
            <a:endParaRPr lang="en-US" dirty="0"/>
          </a:p>
        </p:txBody>
      </p:sp>
      <p:sp>
        <p:nvSpPr>
          <p:cNvPr id="4" name="Slide Number Placeholder 3">
            <a:extLst>
              <a:ext uri="{FF2B5EF4-FFF2-40B4-BE49-F238E27FC236}">
                <a16:creationId xmlns:a16="http://schemas.microsoft.com/office/drawing/2014/main" id="{A9151660-1F28-4CD4-9B00-9674B1E84498}"/>
              </a:ext>
            </a:extLst>
          </p:cNvPr>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a:extLst>
              <a:ext uri="{FF2B5EF4-FFF2-40B4-BE49-F238E27FC236}">
                <a16:creationId xmlns:a16="http://schemas.microsoft.com/office/drawing/2014/main" id="{8D81CF7B-071A-47D5-8AA8-3C2A1761CFE3}"/>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Algorithms(CO1)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5" descr="Logo, company name&#10;&#10;Description automatically generated">
            <a:extLst>
              <a:ext uri="{FF2B5EF4-FFF2-40B4-BE49-F238E27FC236}">
                <a16:creationId xmlns:a16="http://schemas.microsoft.com/office/drawing/2014/main" id="{11B8242A-6CEA-DE34-E218-A68F5699F959}"/>
              </a:ext>
            </a:extLst>
          </p:cNvPr>
          <p:cNvPicPr>
            <a:picLocks noChangeAspect="1"/>
          </p:cNvPicPr>
          <p:nvPr/>
        </p:nvPicPr>
        <p:blipFill>
          <a:blip r:embed="rId2"/>
          <a:stretch>
            <a:fillRect/>
          </a:stretch>
        </p:blipFill>
        <p:spPr>
          <a:xfrm>
            <a:off x="0" y="-55108"/>
            <a:ext cx="1371600" cy="8477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05A85A8A-1C2D-4929-A711-91AEEE03C72B}"/>
              </a:ext>
            </a:extLst>
          </p:cNvPr>
          <p:cNvSpPr>
            <a:spLocks noGrp="1"/>
          </p:cNvSpPr>
          <p:nvPr>
            <p:ph type="title"/>
          </p:nvPr>
        </p:nvSpPr>
        <p:spPr>
          <a:xfrm>
            <a:off x="457200" y="725128"/>
            <a:ext cx="8229600" cy="1143000"/>
          </a:xfrm>
        </p:spPr>
        <p:txBody>
          <a:bodyPr/>
          <a:lstStyle/>
          <a:p>
            <a:r>
              <a:rPr lang="en-US" altLang="en-US" dirty="0"/>
              <a:t>Example:</a:t>
            </a:r>
          </a:p>
        </p:txBody>
      </p:sp>
      <p:sp>
        <p:nvSpPr>
          <p:cNvPr id="80899" name="Content Placeholder 2">
            <a:extLst>
              <a:ext uri="{FF2B5EF4-FFF2-40B4-BE49-F238E27FC236}">
                <a16:creationId xmlns:a16="http://schemas.microsoft.com/office/drawing/2014/main" id="{F616F8FD-A4E2-4191-9D18-09E26E2AC7FA}"/>
              </a:ext>
            </a:extLst>
          </p:cNvPr>
          <p:cNvSpPr>
            <a:spLocks noGrp="1"/>
          </p:cNvSpPr>
          <p:nvPr>
            <p:ph idx="1"/>
          </p:nvPr>
        </p:nvSpPr>
        <p:spPr>
          <a:xfrm>
            <a:off x="628650" y="1825625"/>
            <a:ext cx="3582988" cy="4351338"/>
          </a:xfrm>
        </p:spPr>
        <p:txBody>
          <a:bodyPr>
            <a:normAutofit lnSpcReduction="10000"/>
          </a:bodyPr>
          <a:lstStyle/>
          <a:p>
            <a:pPr marL="0" indent="0">
              <a:buFont typeface="Arial" panose="020B0604020202020204" pitchFamily="34" charset="0"/>
              <a:buNone/>
            </a:pPr>
            <a:r>
              <a:rPr lang="en-US" altLang="en-US" b="1" u="sng">
                <a:latin typeface="Times New Roman" panose="02020603050405020304" pitchFamily="18" charset="0"/>
                <a:cs typeface="Times New Roman" panose="02020603050405020304" pitchFamily="18" charset="0"/>
              </a:rPr>
              <a:t>An </a:t>
            </a:r>
            <a:r>
              <a:rPr lang="en-US" altLang="en-US" b="1" u="sng" dirty="0">
                <a:latin typeface="Times New Roman" panose="02020603050405020304" pitchFamily="18" charset="0"/>
                <a:cs typeface="Times New Roman" panose="02020603050405020304" pitchFamily="18" charset="0"/>
              </a:rPr>
              <a:t>algorithm to </a:t>
            </a:r>
            <a:r>
              <a:rPr lang="en-US" altLang="en-US" b="1" u="sng">
                <a:latin typeface="Times New Roman" panose="02020603050405020304" pitchFamily="18" charset="0"/>
                <a:cs typeface="Times New Roman" panose="02020603050405020304" pitchFamily="18" charset="0"/>
              </a:rPr>
              <a:t>sum N natural numbers</a:t>
            </a:r>
            <a:r>
              <a:rPr lang="en-US" altLang="en-US" b="1" u="sng"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altLang="en-US" dirty="0">
                <a:latin typeface="Times New Roman" panose="02020603050405020304" pitchFamily="18" charset="0"/>
                <a:cs typeface="Times New Roman" panose="02020603050405020304" pitchFamily="18" charset="0"/>
              </a:rPr>
              <a:t>Sum(</a:t>
            </a:r>
            <a:r>
              <a:rPr lang="en-US" altLang="en-US">
                <a:latin typeface="Times New Roman" panose="02020603050405020304" pitchFamily="18" charset="0"/>
                <a:cs typeface="Times New Roman" panose="02020603050405020304" pitchFamily="18" charset="0"/>
              </a:rPr>
              <a:t>A[],n)</a:t>
            </a:r>
            <a:r>
              <a:rPr lang="en-US" altLang="en-US" dirty="0">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r>
              <a:rPr lang="en-US" altLang="en-US"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altLang="en-US" dirty="0">
                <a:latin typeface="Times New Roman" panose="02020603050405020304" pitchFamily="18" charset="0"/>
                <a:cs typeface="Times New Roman" panose="02020603050405020304" pitchFamily="18" charset="0"/>
              </a:rPr>
              <a:t>	s=0;					</a:t>
            </a:r>
            <a:endParaRPr lang="en-US" altLang="en-US" dirty="0">
              <a:solidFill>
                <a:srgbClr val="FF0000"/>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altLang="en-US" dirty="0">
                <a:latin typeface="Times New Roman" panose="02020603050405020304" pitchFamily="18" charset="0"/>
                <a:cs typeface="Times New Roman" panose="02020603050405020304" pitchFamily="18" charset="0"/>
              </a:rPr>
              <a:t>	for(</a:t>
            </a:r>
            <a:r>
              <a:rPr lang="en-US" altLang="en-US" dirty="0" err="1">
                <a:latin typeface="Times New Roman" panose="02020603050405020304" pitchFamily="18" charset="0"/>
                <a:cs typeface="Times New Roman" panose="02020603050405020304" pitchFamily="18" charset="0"/>
              </a:rPr>
              <a:t>i</a:t>
            </a:r>
            <a:r>
              <a:rPr lang="en-US" altLang="en-US" dirty="0">
                <a:latin typeface="Times New Roman" panose="02020603050405020304" pitchFamily="18" charset="0"/>
                <a:cs typeface="Times New Roman" panose="02020603050405020304" pitchFamily="18" charset="0"/>
              </a:rPr>
              <a:t>=1 </a:t>
            </a:r>
            <a:r>
              <a:rPr lang="en-US" altLang="en-US">
                <a:latin typeface="Times New Roman" panose="02020603050405020304" pitchFamily="18" charset="0"/>
                <a:cs typeface="Times New Roman" panose="02020603050405020304" pitchFamily="18" charset="0"/>
              </a:rPr>
              <a:t>to n) </a:t>
            </a:r>
            <a:r>
              <a:rPr lang="en-US" altLang="en-US" dirty="0">
                <a:latin typeface="Times New Roman" panose="02020603050405020304" pitchFamily="18" charset="0"/>
                <a:cs typeface="Times New Roman" panose="02020603050405020304" pitchFamily="18" charset="0"/>
              </a:rPr>
              <a:t>do         	</a:t>
            </a:r>
            <a:endParaRPr lang="en-US" altLang="en-US" dirty="0">
              <a:solidFill>
                <a:srgbClr val="FF0000"/>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altLang="en-US" dirty="0">
                <a:latin typeface="Times New Roman" panose="02020603050405020304" pitchFamily="18" charset="0"/>
                <a:cs typeface="Times New Roman" panose="02020603050405020304" pitchFamily="18" charset="0"/>
              </a:rPr>
              <a:t>		s=</a:t>
            </a:r>
            <a:r>
              <a:rPr lang="en-US" altLang="en-US" dirty="0" err="1">
                <a:latin typeface="Times New Roman" panose="02020603050405020304" pitchFamily="18" charset="0"/>
                <a:cs typeface="Times New Roman" panose="02020603050405020304" pitchFamily="18" charset="0"/>
              </a:rPr>
              <a:t>s+A</a:t>
            </a:r>
            <a:r>
              <a:rPr lang="en-US" altLang="en-US" dirty="0">
                <a:latin typeface="Times New Roman" panose="02020603050405020304" pitchFamily="18" charset="0"/>
                <a:cs typeface="Times New Roman" panose="02020603050405020304" pitchFamily="18" charset="0"/>
              </a:rPr>
              <a:t>[</a:t>
            </a:r>
            <a:r>
              <a:rPr lang="en-US" altLang="en-US" dirty="0" err="1">
                <a:latin typeface="Times New Roman" panose="02020603050405020304" pitchFamily="18" charset="0"/>
                <a:cs typeface="Times New Roman" panose="02020603050405020304" pitchFamily="18" charset="0"/>
              </a:rPr>
              <a:t>i</a:t>
            </a:r>
            <a:r>
              <a:rPr lang="en-US" altLang="en-US" dirty="0">
                <a:latin typeface="Times New Roman" panose="02020603050405020304" pitchFamily="18" charset="0"/>
                <a:cs typeface="Times New Roman" panose="02020603050405020304" pitchFamily="18" charset="0"/>
              </a:rPr>
              <a:t>]			</a:t>
            </a:r>
            <a:endParaRPr lang="en-US" altLang="en-US" dirty="0">
              <a:solidFill>
                <a:srgbClr val="FF0000"/>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altLang="en-US">
                <a:latin typeface="Times New Roman" panose="02020603050405020304" pitchFamily="18" charset="0"/>
                <a:cs typeface="Times New Roman" panose="02020603050405020304" pitchFamily="18" charset="0"/>
              </a:rPr>
              <a:t>	return </a:t>
            </a:r>
            <a:r>
              <a:rPr lang="en-US" altLang="en-US" dirty="0">
                <a:latin typeface="Times New Roman" panose="02020603050405020304" pitchFamily="18" charset="0"/>
                <a:cs typeface="Times New Roman" panose="02020603050405020304" pitchFamily="18" charset="0"/>
              </a:rPr>
              <a:t>s					</a:t>
            </a:r>
          </a:p>
          <a:p>
            <a:pPr marL="0" indent="0">
              <a:buFont typeface="Arial" panose="020B0604020202020204" pitchFamily="34" charset="0"/>
              <a:buNone/>
            </a:pPr>
            <a:r>
              <a:rPr lang="en-US" altLang="en-US"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en-US" altLang="en-US"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CB6B5D35-5382-4EFF-A30C-3641D3DB344E}"/>
              </a:ext>
            </a:extLst>
          </p:cNvPr>
          <p:cNvSpPr>
            <a:spLocks noGrp="1"/>
          </p:cNvSpPr>
          <p:nvPr>
            <p:ph type="dt" sz="half" idx="10"/>
          </p:nvPr>
        </p:nvSpPr>
        <p:spPr/>
        <p:txBody>
          <a:bodyPr/>
          <a:lstStyle/>
          <a:p>
            <a:fld id="{63E17545-D308-4716-B036-12C9BDE953A3}" type="datetime1">
              <a:rPr lang="en-US" smtClean="0"/>
              <a:t>8/2/2022</a:t>
            </a:fld>
            <a:endParaRPr lang="en-US"/>
          </a:p>
        </p:txBody>
      </p:sp>
      <p:sp>
        <p:nvSpPr>
          <p:cNvPr id="3" name="Footer Placeholder 2">
            <a:extLst>
              <a:ext uri="{FF2B5EF4-FFF2-40B4-BE49-F238E27FC236}">
                <a16:creationId xmlns:a16="http://schemas.microsoft.com/office/drawing/2014/main" id="{86373528-7B14-4EB8-95C4-4758C6BACC39}"/>
              </a:ext>
            </a:extLst>
          </p:cNvPr>
          <p:cNvSpPr>
            <a:spLocks noGrp="1"/>
          </p:cNvSpPr>
          <p:nvPr>
            <p:ph type="ftr" sz="quarter" idx="11"/>
          </p:nvPr>
        </p:nvSpPr>
        <p:spPr>
          <a:xfrm>
            <a:off x="3124200" y="6356350"/>
            <a:ext cx="3429000" cy="365125"/>
          </a:xfrm>
        </p:spPr>
        <p:txBody>
          <a:bodyPr/>
          <a:lstStyle/>
          <a:p>
            <a:r>
              <a:rPr lang="en-US"/>
              <a:t>Tamanna       ACSE-0301 and DS               Unit -1</a:t>
            </a:r>
            <a:endParaRPr lang="en-US" dirty="0"/>
          </a:p>
        </p:txBody>
      </p:sp>
      <p:sp>
        <p:nvSpPr>
          <p:cNvPr id="4" name="Slide Number Placeholder 3">
            <a:extLst>
              <a:ext uri="{FF2B5EF4-FFF2-40B4-BE49-F238E27FC236}">
                <a16:creationId xmlns:a16="http://schemas.microsoft.com/office/drawing/2014/main" id="{386CF6A1-A24A-42D8-81D7-DA28776850AF}"/>
              </a:ext>
            </a:extLst>
          </p:cNvPr>
          <p:cNvSpPr>
            <a:spLocks noGrp="1"/>
          </p:cNvSpPr>
          <p:nvPr>
            <p:ph type="sldNum" sz="quarter" idx="12"/>
          </p:nvPr>
        </p:nvSpPr>
        <p:spPr/>
        <p:txBody>
          <a:bodyPr/>
          <a:lstStyle/>
          <a:p>
            <a:fld id="{B6F15528-21DE-4FAA-801E-634DDDAF4B2B}" type="slidenum">
              <a:rPr lang="en-US" smtClean="0"/>
              <a:pPr/>
              <a:t>38</a:t>
            </a:fld>
            <a:endParaRPr lang="en-US"/>
          </a:p>
        </p:txBody>
      </p:sp>
      <p:sp>
        <p:nvSpPr>
          <p:cNvPr id="80900" name="TextBox 3">
            <a:extLst>
              <a:ext uri="{FF2B5EF4-FFF2-40B4-BE49-F238E27FC236}">
                <a16:creationId xmlns:a16="http://schemas.microsoft.com/office/drawing/2014/main" id="{583EB49B-3B56-47EE-80EE-293091BD5D2E}"/>
              </a:ext>
            </a:extLst>
          </p:cNvPr>
          <p:cNvSpPr txBox="1">
            <a:spLocks noChangeArrowheads="1"/>
          </p:cNvSpPr>
          <p:nvPr/>
        </p:nvSpPr>
        <p:spPr bwMode="auto">
          <a:xfrm>
            <a:off x="4356100" y="1836738"/>
            <a:ext cx="4537075"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ahoma" panose="020B0604030504040204" pitchFamily="34" charset="0"/>
                <a:cs typeface="Times New Roman" panose="02020603050405020304" pitchFamily="18" charset="0"/>
              </a:defRPr>
            </a:lvl1pPr>
            <a:lvl2pPr marL="742950" indent="-285750">
              <a:defRPr sz="2800">
                <a:solidFill>
                  <a:schemeClr val="tx1"/>
                </a:solidFill>
                <a:latin typeface="Tahoma" panose="020B0604030504040204" pitchFamily="34" charset="0"/>
                <a:cs typeface="Times New Roman" panose="02020603050405020304" pitchFamily="18" charset="0"/>
              </a:defRPr>
            </a:lvl2pPr>
            <a:lvl3pPr marL="1143000" indent="-228600">
              <a:defRPr sz="2800">
                <a:solidFill>
                  <a:schemeClr val="tx1"/>
                </a:solidFill>
                <a:latin typeface="Tahoma" panose="020B0604030504040204" pitchFamily="34" charset="0"/>
                <a:cs typeface="Times New Roman" panose="02020603050405020304" pitchFamily="18" charset="0"/>
              </a:defRPr>
            </a:lvl3pPr>
            <a:lvl4pPr marL="1600200" indent="-228600">
              <a:defRPr sz="2800">
                <a:solidFill>
                  <a:schemeClr val="tx1"/>
                </a:solidFill>
                <a:latin typeface="Tahoma" panose="020B0604030504040204" pitchFamily="34" charset="0"/>
                <a:cs typeface="Times New Roman" panose="02020603050405020304" pitchFamily="18" charset="0"/>
              </a:defRPr>
            </a:lvl4pPr>
            <a:lvl5pPr marL="2057400" indent="-228600">
              <a:defRPr sz="2800">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Times New Roman" panose="02020603050405020304" pitchFamily="18" charset="0"/>
              </a:defRPr>
            </a:lvl9pPr>
          </a:lstStyle>
          <a:p>
            <a:r>
              <a:rPr lang="en-US" altLang="en-US" sz="2000" b="1" u="sng">
                <a:latin typeface="Times New Roman" panose="02020603050405020304" pitchFamily="18" charset="0"/>
              </a:rPr>
              <a:t>An </a:t>
            </a:r>
            <a:r>
              <a:rPr lang="en-US" altLang="en-US" sz="2000" b="1" u="sng" dirty="0">
                <a:latin typeface="Times New Roman" panose="02020603050405020304" pitchFamily="18" charset="0"/>
              </a:rPr>
              <a:t>algorithm to add to matrix</a:t>
            </a:r>
          </a:p>
          <a:p>
            <a:endParaRPr lang="en-US" altLang="en-US" sz="2000" dirty="0">
              <a:latin typeface="Times New Roman" panose="02020603050405020304" pitchFamily="18" charset="0"/>
            </a:endParaRPr>
          </a:p>
          <a:p>
            <a:r>
              <a:rPr lang="en-US" altLang="en-US" sz="2000" dirty="0" err="1">
                <a:latin typeface="Times New Roman" panose="02020603050405020304" pitchFamily="18" charset="0"/>
              </a:rPr>
              <a:t>Matrixadd</a:t>
            </a:r>
            <a:r>
              <a:rPr lang="en-US" altLang="en-US" sz="2000" dirty="0">
                <a:latin typeface="Times New Roman" panose="02020603050405020304" pitchFamily="18" charset="0"/>
              </a:rPr>
              <a:t>(A[][],B[][],C[][],</a:t>
            </a:r>
            <a:r>
              <a:rPr lang="en-US" altLang="en-US" sz="2000" err="1">
                <a:latin typeface="Times New Roman" panose="02020603050405020304" pitchFamily="18" charset="0"/>
              </a:rPr>
              <a:t>m</a:t>
            </a:r>
            <a:r>
              <a:rPr lang="en-US" altLang="en-US" sz="2000">
                <a:latin typeface="Times New Roman" panose="02020603050405020304" pitchFamily="18" charset="0"/>
              </a:rPr>
              <a:t>,n)</a:t>
            </a:r>
            <a:r>
              <a:rPr lang="en-US" altLang="en-US" sz="2000" dirty="0">
                <a:latin typeface="Times New Roman" panose="02020603050405020304" pitchFamily="18" charset="0"/>
              </a:rPr>
              <a:t>		</a:t>
            </a:r>
          </a:p>
          <a:p>
            <a:r>
              <a:rPr lang="en-US" altLang="en-US" sz="2000" dirty="0">
                <a:latin typeface="Times New Roman" panose="02020603050405020304" pitchFamily="18" charset="0"/>
              </a:rPr>
              <a:t>{</a:t>
            </a:r>
            <a:endParaRPr lang="en-US" altLang="en-US" sz="2000" dirty="0">
              <a:solidFill>
                <a:srgbClr val="FF0000"/>
              </a:solidFill>
              <a:latin typeface="Times New Roman" panose="02020603050405020304" pitchFamily="18" charset="0"/>
            </a:endParaRPr>
          </a:p>
          <a:p>
            <a:r>
              <a:rPr lang="en-US" altLang="en-US" sz="2000" dirty="0">
                <a:latin typeface="Times New Roman" panose="02020603050405020304" pitchFamily="18" charset="0"/>
              </a:rPr>
              <a:t>	for(</a:t>
            </a:r>
            <a:r>
              <a:rPr lang="en-US" altLang="en-US" sz="2000" dirty="0" err="1">
                <a:latin typeface="Times New Roman" panose="02020603050405020304" pitchFamily="18" charset="0"/>
              </a:rPr>
              <a:t>i</a:t>
            </a:r>
            <a:r>
              <a:rPr lang="en-US" altLang="en-US" sz="2000" dirty="0">
                <a:latin typeface="Times New Roman" panose="02020603050405020304" pitchFamily="18" charset="0"/>
              </a:rPr>
              <a:t>=1 </a:t>
            </a:r>
            <a:r>
              <a:rPr lang="en-US" altLang="en-US" sz="2000">
                <a:latin typeface="Times New Roman" panose="02020603050405020304" pitchFamily="18" charset="0"/>
              </a:rPr>
              <a:t>to n) </a:t>
            </a:r>
            <a:r>
              <a:rPr lang="en-US" altLang="en-US" sz="2000" dirty="0">
                <a:latin typeface="Times New Roman" panose="02020603050405020304" pitchFamily="18" charset="0"/>
              </a:rPr>
              <a:t>do </a:t>
            </a:r>
          </a:p>
          <a:p>
            <a:r>
              <a:rPr lang="en-US" altLang="en-US" sz="2000" dirty="0">
                <a:latin typeface="Times New Roman" panose="02020603050405020304" pitchFamily="18" charset="0"/>
              </a:rPr>
              <a:t>        	</a:t>
            </a:r>
          </a:p>
          <a:p>
            <a:r>
              <a:rPr lang="en-US" altLang="en-US" sz="2000" dirty="0">
                <a:solidFill>
                  <a:srgbClr val="FF0000"/>
                </a:solidFill>
                <a:latin typeface="Times New Roman" panose="02020603050405020304" pitchFamily="18" charset="0"/>
              </a:rPr>
              <a:t>	  </a:t>
            </a:r>
            <a:r>
              <a:rPr lang="en-US" altLang="en-US" sz="2000" dirty="0">
                <a:latin typeface="Times New Roman" panose="02020603050405020304" pitchFamily="18" charset="0"/>
              </a:rPr>
              <a:t>     for(j=1 </a:t>
            </a:r>
            <a:r>
              <a:rPr lang="en-US" altLang="en-US" sz="2000">
                <a:latin typeface="Times New Roman" panose="02020603050405020304" pitchFamily="18" charset="0"/>
              </a:rPr>
              <a:t>to n) </a:t>
            </a:r>
            <a:r>
              <a:rPr lang="en-US" altLang="en-US" sz="2000" dirty="0">
                <a:latin typeface="Times New Roman" panose="02020603050405020304" pitchFamily="18" charset="0"/>
              </a:rPr>
              <a:t>do </a:t>
            </a:r>
          </a:p>
          <a:p>
            <a:endParaRPr lang="en-US" altLang="en-US" sz="2000" dirty="0">
              <a:latin typeface="Times New Roman" panose="02020603050405020304" pitchFamily="18" charset="0"/>
            </a:endParaRPr>
          </a:p>
          <a:p>
            <a:r>
              <a:rPr lang="en-US" altLang="en-US" sz="2000" dirty="0">
                <a:latin typeface="Times New Roman" panose="02020603050405020304" pitchFamily="18" charset="0"/>
              </a:rPr>
              <a:t>		 c[</a:t>
            </a:r>
            <a:r>
              <a:rPr lang="en-US" altLang="en-US" sz="2000" dirty="0" err="1">
                <a:latin typeface="Times New Roman" panose="02020603050405020304" pitchFamily="18" charset="0"/>
              </a:rPr>
              <a:t>i</a:t>
            </a:r>
            <a:r>
              <a:rPr lang="en-US" altLang="en-US" sz="2000" dirty="0">
                <a:latin typeface="Times New Roman" panose="02020603050405020304" pitchFamily="18" charset="0"/>
              </a:rPr>
              <a:t>][j]=a[</a:t>
            </a:r>
            <a:r>
              <a:rPr lang="en-US" altLang="en-US" sz="2000" dirty="0" err="1">
                <a:latin typeface="Times New Roman" panose="02020603050405020304" pitchFamily="18" charset="0"/>
              </a:rPr>
              <a:t>i</a:t>
            </a:r>
            <a:r>
              <a:rPr lang="en-US" altLang="en-US" sz="2000" dirty="0">
                <a:latin typeface="Times New Roman" panose="02020603050405020304" pitchFamily="18" charset="0"/>
              </a:rPr>
              <a:t>][j]+b[</a:t>
            </a:r>
            <a:r>
              <a:rPr lang="en-US" altLang="en-US" sz="2000" dirty="0" err="1">
                <a:latin typeface="Times New Roman" panose="02020603050405020304" pitchFamily="18" charset="0"/>
              </a:rPr>
              <a:t>i</a:t>
            </a:r>
            <a:r>
              <a:rPr lang="en-US" altLang="en-US" sz="2000" dirty="0">
                <a:latin typeface="Times New Roman" panose="02020603050405020304" pitchFamily="18" charset="0"/>
              </a:rPr>
              <a:t>][j]</a:t>
            </a:r>
          </a:p>
          <a:p>
            <a:endParaRPr lang="en-US" altLang="en-US" sz="2000" dirty="0">
              <a:latin typeface="Times New Roman" panose="02020603050405020304" pitchFamily="18" charset="0"/>
            </a:endParaRPr>
          </a:p>
          <a:p>
            <a:r>
              <a:rPr lang="en-US" altLang="en-US" sz="2000" dirty="0">
                <a:latin typeface="Times New Roman" panose="02020603050405020304" pitchFamily="18" charset="0"/>
              </a:rPr>
              <a:t>}</a:t>
            </a:r>
          </a:p>
          <a:p>
            <a:endParaRPr lang="en-US" altLang="en-US" sz="1800" dirty="0">
              <a:latin typeface="Times New Roman" panose="02020603050405020304" pitchFamily="18" charset="0"/>
            </a:endParaRPr>
          </a:p>
        </p:txBody>
      </p:sp>
      <p:sp>
        <p:nvSpPr>
          <p:cNvPr id="8" name="Title 1">
            <a:extLst>
              <a:ext uri="{FF2B5EF4-FFF2-40B4-BE49-F238E27FC236}">
                <a16:creationId xmlns:a16="http://schemas.microsoft.com/office/drawing/2014/main" id="{E4898BBD-6BB1-4722-BDB0-1F4B00F40730}"/>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Algorithms(CO1)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5">
            <a:extLst>
              <a:ext uri="{FF2B5EF4-FFF2-40B4-BE49-F238E27FC236}">
                <a16:creationId xmlns:a16="http://schemas.microsoft.com/office/drawing/2014/main" id="{74BBA301-FEA9-3F34-9B8F-5C622E6C73DF}"/>
              </a:ext>
            </a:extLst>
          </p:cNvPr>
          <p:cNvPicPr>
            <a:picLocks noChangeAspect="1"/>
          </p:cNvPicPr>
          <p:nvPr/>
        </p:nvPicPr>
        <p:blipFill>
          <a:blip r:embed="rId2"/>
          <a:stretch>
            <a:fillRect/>
          </a:stretch>
        </p:blipFill>
        <p:spPr>
          <a:xfrm>
            <a:off x="0" y="32657"/>
            <a:ext cx="1371600" cy="8477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5C75C-C0AC-418B-B521-4DEF844CDFFF}"/>
              </a:ext>
            </a:extLst>
          </p:cNvPr>
          <p:cNvSpPr>
            <a:spLocks noGrp="1"/>
          </p:cNvSpPr>
          <p:nvPr>
            <p:ph type="title"/>
          </p:nvPr>
        </p:nvSpPr>
        <p:spPr>
          <a:xfrm>
            <a:off x="1665514" y="0"/>
            <a:ext cx="7478486" cy="848412"/>
          </a:xfrm>
        </p:spPr>
        <p:style>
          <a:lnRef idx="1">
            <a:schemeClr val="accent5"/>
          </a:lnRef>
          <a:fillRef idx="2">
            <a:schemeClr val="accent5"/>
          </a:fillRef>
          <a:effectRef idx="1">
            <a:schemeClr val="accent5"/>
          </a:effectRef>
          <a:fontRef idx="minor">
            <a:schemeClr val="dk1"/>
          </a:fontRef>
        </p:style>
        <p:txBody>
          <a:bodyPr/>
          <a:lstStyle/>
          <a:p>
            <a:r>
              <a:rPr lang="en-US" dirty="0"/>
              <a:t>Example</a:t>
            </a:r>
            <a:endParaRPr lang="en-IN" dirty="0"/>
          </a:p>
        </p:txBody>
      </p:sp>
      <p:sp>
        <p:nvSpPr>
          <p:cNvPr id="3" name="Content Placeholder 2">
            <a:extLst>
              <a:ext uri="{FF2B5EF4-FFF2-40B4-BE49-F238E27FC236}">
                <a16:creationId xmlns:a16="http://schemas.microsoft.com/office/drawing/2014/main" id="{C12EBC12-5336-4947-AABC-6C5046D2C2BE}"/>
              </a:ext>
            </a:extLst>
          </p:cNvPr>
          <p:cNvSpPr>
            <a:spLocks noGrp="1"/>
          </p:cNvSpPr>
          <p:nvPr>
            <p:ph idx="1"/>
          </p:nvPr>
        </p:nvSpPr>
        <p:spPr/>
        <p:txBody>
          <a:bodyPr/>
          <a:lstStyle/>
          <a:p>
            <a:pPr marL="0" indent="0">
              <a:buNone/>
            </a:pPr>
            <a:r>
              <a:rPr lang="en-US" dirty="0"/>
              <a:t>Sum of n natural number</a:t>
            </a:r>
          </a:p>
          <a:p>
            <a:pPr marL="514350" indent="-514350">
              <a:buAutoNum type="arabicPeriod"/>
            </a:pPr>
            <a:r>
              <a:rPr lang="en-IN" dirty="0"/>
              <a:t>Take input an array from the user.</a:t>
            </a:r>
          </a:p>
          <a:p>
            <a:pPr marL="514350" indent="-514350">
              <a:buAutoNum type="arabicPeriod"/>
            </a:pPr>
            <a:r>
              <a:rPr lang="en-IN" dirty="0"/>
              <a:t>Initialize sum = 0</a:t>
            </a:r>
          </a:p>
          <a:p>
            <a:pPr marL="514350" indent="-514350">
              <a:buAutoNum type="arabicPeriod"/>
            </a:pPr>
            <a:r>
              <a:rPr lang="en-IN" dirty="0"/>
              <a:t>Repeat step 4 from 1 to size of the array</a:t>
            </a:r>
          </a:p>
          <a:p>
            <a:pPr marL="514350" indent="-514350">
              <a:buAutoNum type="arabicPeriod"/>
            </a:pPr>
            <a:r>
              <a:rPr lang="en-IN" dirty="0"/>
              <a:t> Add all the elements in the sum one by one</a:t>
            </a:r>
            <a:br>
              <a:rPr lang="en-IN" dirty="0"/>
            </a:br>
            <a:r>
              <a:rPr lang="en-IN" dirty="0"/>
              <a:t>sum = </a:t>
            </a:r>
            <a:r>
              <a:rPr lang="en-IN" dirty="0" err="1"/>
              <a:t>sum+a</a:t>
            </a:r>
            <a:r>
              <a:rPr lang="en-IN" dirty="0"/>
              <a:t>[</a:t>
            </a:r>
            <a:r>
              <a:rPr lang="en-IN" dirty="0" err="1"/>
              <a:t>i</a:t>
            </a:r>
            <a:r>
              <a:rPr lang="en-IN" dirty="0"/>
              <a:t>]</a:t>
            </a:r>
          </a:p>
          <a:p>
            <a:pPr marL="514350" indent="-514350">
              <a:buAutoNum type="arabicPeriod"/>
            </a:pPr>
            <a:r>
              <a:rPr lang="en-IN" dirty="0"/>
              <a:t>Print sum</a:t>
            </a:r>
          </a:p>
        </p:txBody>
      </p:sp>
      <p:sp>
        <p:nvSpPr>
          <p:cNvPr id="4" name="Date Placeholder 3">
            <a:extLst>
              <a:ext uri="{FF2B5EF4-FFF2-40B4-BE49-F238E27FC236}">
                <a16:creationId xmlns:a16="http://schemas.microsoft.com/office/drawing/2014/main" id="{45FA6D25-6B1D-4A89-8B7D-3281E495BFDC}"/>
              </a:ext>
            </a:extLst>
          </p:cNvPr>
          <p:cNvSpPr>
            <a:spLocks noGrp="1"/>
          </p:cNvSpPr>
          <p:nvPr>
            <p:ph type="dt" sz="half" idx="10"/>
          </p:nvPr>
        </p:nvSpPr>
        <p:spPr/>
        <p:txBody>
          <a:bodyPr/>
          <a:lstStyle/>
          <a:p>
            <a:fld id="{F34FE84E-36B8-4AAF-9F04-D57A987C99BE}" type="datetime1">
              <a:rPr lang="en-US" smtClean="0"/>
              <a:t>8/2/2022</a:t>
            </a:fld>
            <a:endParaRPr lang="en-US"/>
          </a:p>
        </p:txBody>
      </p:sp>
      <p:sp>
        <p:nvSpPr>
          <p:cNvPr id="5" name="Footer Placeholder 4">
            <a:extLst>
              <a:ext uri="{FF2B5EF4-FFF2-40B4-BE49-F238E27FC236}">
                <a16:creationId xmlns:a16="http://schemas.microsoft.com/office/drawing/2014/main" id="{71EEF0B1-56A0-4C08-B22B-6AC460E96E31}"/>
              </a:ext>
            </a:extLst>
          </p:cNvPr>
          <p:cNvSpPr>
            <a:spLocks noGrp="1"/>
          </p:cNvSpPr>
          <p:nvPr>
            <p:ph type="ftr" sz="quarter" idx="11"/>
          </p:nvPr>
        </p:nvSpPr>
        <p:spPr/>
        <p:txBody>
          <a:bodyPr/>
          <a:lstStyle/>
          <a:p>
            <a:r>
              <a:rPr lang="en-US"/>
              <a:t>Tamanna       ACSE-0301 and DS               Unit -1</a:t>
            </a:r>
            <a:endParaRPr lang="en-US" dirty="0"/>
          </a:p>
        </p:txBody>
      </p:sp>
      <p:sp>
        <p:nvSpPr>
          <p:cNvPr id="6" name="Slide Number Placeholder 5">
            <a:extLst>
              <a:ext uri="{FF2B5EF4-FFF2-40B4-BE49-F238E27FC236}">
                <a16:creationId xmlns:a16="http://schemas.microsoft.com/office/drawing/2014/main" id="{C8FC082F-70C2-4550-AE86-2717FE9FF63F}"/>
              </a:ext>
            </a:extLst>
          </p:cNvPr>
          <p:cNvSpPr>
            <a:spLocks noGrp="1"/>
          </p:cNvSpPr>
          <p:nvPr>
            <p:ph type="sldNum" sz="quarter" idx="12"/>
          </p:nvPr>
        </p:nvSpPr>
        <p:spPr/>
        <p:txBody>
          <a:bodyPr/>
          <a:lstStyle/>
          <a:p>
            <a:fld id="{B6F15528-21DE-4FAA-801E-634DDDAF4B2B}" type="slidenum">
              <a:rPr lang="en-US" smtClean="0"/>
              <a:pPr/>
              <a:t>39</a:t>
            </a:fld>
            <a:endParaRPr lang="en-US"/>
          </a:p>
        </p:txBody>
      </p:sp>
      <p:pic>
        <p:nvPicPr>
          <p:cNvPr id="9" name="Picture 8">
            <a:extLst>
              <a:ext uri="{FF2B5EF4-FFF2-40B4-BE49-F238E27FC236}">
                <a16:creationId xmlns:a16="http://schemas.microsoft.com/office/drawing/2014/main" id="{EC29B791-514F-F437-0449-B15774BCDC43}"/>
              </a:ext>
            </a:extLst>
          </p:cNvPr>
          <p:cNvPicPr>
            <a:picLocks noChangeAspect="1"/>
          </p:cNvPicPr>
          <p:nvPr/>
        </p:nvPicPr>
        <p:blipFill>
          <a:blip r:embed="rId2"/>
          <a:stretch>
            <a:fillRect/>
          </a:stretch>
        </p:blipFill>
        <p:spPr>
          <a:xfrm>
            <a:off x="0" y="65431"/>
            <a:ext cx="1581150" cy="847725"/>
          </a:xfrm>
          <a:prstGeom prst="rect">
            <a:avLst/>
          </a:prstGeom>
        </p:spPr>
      </p:pic>
    </p:spTree>
    <p:extLst>
      <p:ext uri="{BB962C8B-B14F-4D97-AF65-F5344CB8AC3E}">
        <p14:creationId xmlns:p14="http://schemas.microsoft.com/office/powerpoint/2010/main" val="4201807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9"/>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Clr>
                <a:schemeClr val="dk1"/>
              </a:buClr>
              <a:buSzPts val="1100"/>
              <a:buFont typeface="Arial"/>
              <a:buNone/>
            </a:pPr>
            <a:r>
              <a:rPr lang="en-US" sz="1700" b="1" dirty="0">
                <a:highlight>
                  <a:srgbClr val="FFFF00"/>
                </a:highlight>
                <a:latin typeface="Times New Roman"/>
                <a:ea typeface="Times New Roman"/>
                <a:cs typeface="Times New Roman"/>
                <a:sym typeface="Times New Roman"/>
              </a:rPr>
              <a:t>I</a:t>
            </a:r>
            <a:r>
              <a:rPr lang="en-US" sz="2200" b="1" dirty="0">
                <a:highlight>
                  <a:srgbClr val="FFFF00"/>
                </a:highlight>
                <a:latin typeface="Times New Roman"/>
                <a:ea typeface="Times New Roman"/>
                <a:cs typeface="Times New Roman"/>
                <a:sym typeface="Times New Roman"/>
              </a:rPr>
              <a:t>ntroduction to data structure, Arrays, Searching, Sorting and Hashing</a:t>
            </a:r>
            <a:endParaRPr sz="2200" b="1" dirty="0">
              <a:highlight>
                <a:srgbClr val="FFFF00"/>
              </a:highlight>
              <a:latin typeface="Times New Roman"/>
              <a:ea typeface="Times New Roman"/>
              <a:cs typeface="Times New Roman"/>
              <a:sym typeface="Times New Roman"/>
            </a:endParaRPr>
          </a:p>
          <a:p>
            <a:pPr marL="0" lvl="0" indent="0" algn="just" rtl="0">
              <a:spcBef>
                <a:spcPts val="1000"/>
              </a:spcBef>
              <a:spcAft>
                <a:spcPts val="0"/>
              </a:spcAft>
              <a:buClr>
                <a:schemeClr val="dk1"/>
              </a:buClr>
              <a:buSzPts val="1100"/>
              <a:buFont typeface="Arial"/>
              <a:buNone/>
            </a:pPr>
            <a:r>
              <a:rPr lang="en-US" sz="2200" b="1" dirty="0">
                <a:highlight>
                  <a:srgbClr val="FFFF00"/>
                </a:highlight>
                <a:latin typeface="Times New Roman"/>
                <a:ea typeface="Times New Roman"/>
                <a:cs typeface="Times New Roman"/>
                <a:sym typeface="Times New Roman"/>
              </a:rPr>
              <a:t>Data types</a:t>
            </a:r>
            <a:r>
              <a:rPr lang="en-US" sz="2200" dirty="0">
                <a:highlight>
                  <a:srgbClr val="FFFF00"/>
                </a:highlight>
                <a:latin typeface="Times New Roman"/>
                <a:ea typeface="Times New Roman"/>
                <a:cs typeface="Times New Roman"/>
                <a:sym typeface="Times New Roman"/>
              </a:rPr>
              <a:t>: Primitive and non-primitive, Types of Data Structures- Linear &amp; Non-Linear Data Structures. Time and Space Complexity of an algorithm, Asymptotic notations (Big Oh, Big Theta and Big Omega), Abstract Data Types (ADT)</a:t>
            </a:r>
            <a:endParaRPr sz="2200" dirty="0">
              <a:highlight>
                <a:srgbClr val="FFFF00"/>
              </a:highlight>
              <a:latin typeface="Times New Roman"/>
              <a:ea typeface="Times New Roman"/>
              <a:cs typeface="Times New Roman"/>
              <a:sym typeface="Times New Roman"/>
            </a:endParaRPr>
          </a:p>
          <a:p>
            <a:pPr marL="0" lvl="0" indent="0" algn="just" rtl="0">
              <a:spcBef>
                <a:spcPts val="1000"/>
              </a:spcBef>
              <a:spcAft>
                <a:spcPts val="0"/>
              </a:spcAft>
              <a:buClr>
                <a:schemeClr val="dk1"/>
              </a:buClr>
              <a:buSzPts val="1100"/>
              <a:buFont typeface="Arial"/>
              <a:buNone/>
            </a:pPr>
            <a:r>
              <a:rPr lang="en-US" sz="2200" b="1" dirty="0">
                <a:highlight>
                  <a:srgbClr val="00FF00"/>
                </a:highlight>
                <a:latin typeface="Times New Roman"/>
                <a:ea typeface="Times New Roman"/>
                <a:cs typeface="Times New Roman"/>
                <a:sym typeface="Times New Roman"/>
              </a:rPr>
              <a:t>Arrays:</a:t>
            </a:r>
            <a:r>
              <a:rPr lang="en-US" sz="2200" dirty="0">
                <a:highlight>
                  <a:srgbClr val="00FF00"/>
                </a:highlight>
                <a:latin typeface="Times New Roman"/>
                <a:ea typeface="Times New Roman"/>
                <a:cs typeface="Times New Roman"/>
                <a:sym typeface="Times New Roman"/>
              </a:rPr>
              <a:t> Definition, Single and Multidimensional Arrays, Representation of Arrays: Row Major Order, and Column Major Order, Derivation of Index Formulae for 1-D,2-D,3-D and n-D Array Application of Arrays, Sparse Matrices and their Representations.  </a:t>
            </a:r>
            <a:endParaRPr sz="2200" dirty="0">
              <a:highlight>
                <a:srgbClr val="00FF00"/>
              </a:highlight>
              <a:latin typeface="Times New Roman"/>
              <a:ea typeface="Times New Roman"/>
              <a:cs typeface="Times New Roman"/>
              <a:sym typeface="Times New Roman"/>
            </a:endParaRPr>
          </a:p>
          <a:p>
            <a:pPr marL="0" lvl="0" indent="0" algn="just" rtl="0">
              <a:spcBef>
                <a:spcPts val="1000"/>
              </a:spcBef>
              <a:spcAft>
                <a:spcPts val="0"/>
              </a:spcAft>
              <a:buClr>
                <a:schemeClr val="dk1"/>
              </a:buClr>
              <a:buSzPts val="1100"/>
              <a:buFont typeface="Arial"/>
              <a:buNone/>
            </a:pPr>
            <a:r>
              <a:rPr lang="en-US" sz="2200" b="1" dirty="0">
                <a:highlight>
                  <a:srgbClr val="00FFFF"/>
                </a:highlight>
                <a:latin typeface="Times New Roman"/>
                <a:ea typeface="Times New Roman"/>
                <a:cs typeface="Times New Roman"/>
                <a:sym typeface="Times New Roman"/>
              </a:rPr>
              <a:t>Searching</a:t>
            </a:r>
            <a:r>
              <a:rPr lang="en-US" sz="2200" dirty="0">
                <a:highlight>
                  <a:srgbClr val="00FFFF"/>
                </a:highlight>
                <a:latin typeface="Times New Roman"/>
                <a:ea typeface="Times New Roman"/>
                <a:cs typeface="Times New Roman"/>
                <a:sym typeface="Times New Roman"/>
              </a:rPr>
              <a:t>: Linear search, Binary search. Sorting: Bubble sort, Insertion sort, Selection sort, Radix Sort, Merge sort, Quick sort.</a:t>
            </a:r>
            <a:endParaRPr sz="2200" dirty="0">
              <a:highlight>
                <a:srgbClr val="00FFFF"/>
              </a:highlight>
              <a:latin typeface="Times New Roman"/>
              <a:ea typeface="Times New Roman"/>
              <a:cs typeface="Times New Roman"/>
              <a:sym typeface="Times New Roman"/>
            </a:endParaRPr>
          </a:p>
          <a:p>
            <a:pPr marL="0" lvl="0" indent="0" algn="just" rtl="0">
              <a:spcBef>
                <a:spcPts val="1000"/>
              </a:spcBef>
              <a:spcAft>
                <a:spcPts val="1000"/>
              </a:spcAft>
              <a:buClr>
                <a:schemeClr val="dk1"/>
              </a:buClr>
              <a:buSzPts val="1100"/>
              <a:buFont typeface="Arial"/>
              <a:buNone/>
            </a:pPr>
            <a:endParaRPr sz="3700" dirty="0">
              <a:highlight>
                <a:srgbClr val="FF00FF"/>
              </a:highlight>
              <a:latin typeface="Times New Roman"/>
              <a:ea typeface="Times New Roman"/>
              <a:cs typeface="Times New Roman"/>
              <a:sym typeface="Times New Roman"/>
            </a:endParaRPr>
          </a:p>
        </p:txBody>
      </p:sp>
      <p:sp>
        <p:nvSpPr>
          <p:cNvPr id="183" name="Google Shape;183;p9"/>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B97BBB1-B34B-40E7-950C-C7A91E393005}" type="datetime1">
              <a:rPr lang="en-US" smtClean="0"/>
              <a:t>8/2/2022</a:t>
            </a:fld>
            <a:endParaRPr/>
          </a:p>
        </p:txBody>
      </p:sp>
      <p:sp>
        <p:nvSpPr>
          <p:cNvPr id="184" name="Google Shape;184;p9"/>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185" name="Google Shape;185;p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a:t>
            </a:fld>
            <a:endParaRPr/>
          </a:p>
        </p:txBody>
      </p:sp>
      <p:sp>
        <p:nvSpPr>
          <p:cNvPr id="186" name="Google Shape;186;p9"/>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Unit I Syllabus</a:t>
            </a:r>
            <a:endParaRPr sz="3200">
              <a:solidFill>
                <a:schemeClr val="dk1"/>
              </a:solidFill>
              <a:latin typeface="Calibri"/>
              <a:ea typeface="Calibri"/>
              <a:cs typeface="Calibri"/>
              <a:sym typeface="Calibri"/>
            </a:endParaRPr>
          </a:p>
        </p:txBody>
      </p:sp>
      <p:pic>
        <p:nvPicPr>
          <p:cNvPr id="3" name="Picture 2" descr="Logo, company name&#10;&#10;Description automatically generated">
            <a:extLst>
              <a:ext uri="{FF2B5EF4-FFF2-40B4-BE49-F238E27FC236}">
                <a16:creationId xmlns:a16="http://schemas.microsoft.com/office/drawing/2014/main" id="{54C03C1D-941A-45FC-BCCD-E28DB182B511}"/>
              </a:ext>
            </a:extLst>
          </p:cNvPr>
          <p:cNvPicPr>
            <a:picLocks noChangeAspect="1"/>
          </p:cNvPicPr>
          <p:nvPr/>
        </p:nvPicPr>
        <p:blipFill>
          <a:blip r:embed="rId3"/>
          <a:stretch>
            <a:fillRect/>
          </a:stretch>
        </p:blipFill>
        <p:spPr>
          <a:xfrm>
            <a:off x="0" y="0"/>
            <a:ext cx="1284514" cy="847725"/>
          </a:xfrm>
          <a:prstGeom prst="rect">
            <a:avLst/>
          </a:prstGeom>
        </p:spPr>
      </p:pic>
    </p:spTree>
    <p:extLst>
      <p:ext uri="{BB962C8B-B14F-4D97-AF65-F5344CB8AC3E}">
        <p14:creationId xmlns:p14="http://schemas.microsoft.com/office/powerpoint/2010/main" val="533591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82" name="Google Shape;282;p18"/>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200"/>
              <a:buChar char="•"/>
            </a:pPr>
            <a:r>
              <a:rPr lang="en-US" sz="2200"/>
              <a:t>An algorithm is said to be efficient and fast, if it takes less time to execute and consumes less memory space</a:t>
            </a:r>
            <a:endParaRPr/>
          </a:p>
          <a:p>
            <a:pPr marL="342900" lvl="0" indent="-342900" algn="just" rtl="0">
              <a:spcBef>
                <a:spcPts val="440"/>
              </a:spcBef>
              <a:spcAft>
                <a:spcPts val="0"/>
              </a:spcAft>
              <a:buClr>
                <a:schemeClr val="dk1"/>
              </a:buClr>
              <a:buSzPts val="2200"/>
              <a:buNone/>
            </a:pPr>
            <a:endParaRPr sz="2200"/>
          </a:p>
          <a:p>
            <a:pPr marL="342900" lvl="0" indent="-342900" algn="just" rtl="0">
              <a:spcBef>
                <a:spcPts val="440"/>
              </a:spcBef>
              <a:spcAft>
                <a:spcPts val="0"/>
              </a:spcAft>
              <a:buClr>
                <a:schemeClr val="dk1"/>
              </a:buClr>
              <a:buSzPts val="2200"/>
              <a:buChar char="•"/>
            </a:pPr>
            <a:r>
              <a:rPr lang="en-US" sz="2200"/>
              <a:t>In order to compare algorithms, we must have some criteria to measure the efficiency of our algorithms </a:t>
            </a:r>
            <a:endParaRPr/>
          </a:p>
          <a:p>
            <a:pPr marL="342900" lvl="0" indent="-342900" algn="just" rtl="0">
              <a:spcBef>
                <a:spcPts val="440"/>
              </a:spcBef>
              <a:spcAft>
                <a:spcPts val="0"/>
              </a:spcAft>
              <a:buClr>
                <a:schemeClr val="dk1"/>
              </a:buClr>
              <a:buSzPts val="2200"/>
              <a:buNone/>
            </a:pPr>
            <a:endParaRPr sz="2200"/>
          </a:p>
          <a:p>
            <a:pPr marL="342900" lvl="0" indent="-342900" algn="just" rtl="0">
              <a:spcBef>
                <a:spcPts val="440"/>
              </a:spcBef>
              <a:spcAft>
                <a:spcPts val="0"/>
              </a:spcAft>
              <a:buClr>
                <a:schemeClr val="dk1"/>
              </a:buClr>
              <a:buSzPts val="2200"/>
              <a:buChar char="•"/>
            </a:pPr>
            <a:r>
              <a:rPr lang="en-US" sz="2200"/>
              <a:t>The performance of an algorithm is measured on the basis of following properties :</a:t>
            </a:r>
            <a:endParaRPr/>
          </a:p>
          <a:p>
            <a:pPr marL="742950" lvl="1" indent="-285750" algn="just" rtl="0">
              <a:spcBef>
                <a:spcPts val="440"/>
              </a:spcBef>
              <a:spcAft>
                <a:spcPts val="0"/>
              </a:spcAft>
              <a:buClr>
                <a:schemeClr val="dk1"/>
              </a:buClr>
              <a:buSzPts val="2200"/>
              <a:buChar char="–"/>
            </a:pPr>
            <a:r>
              <a:rPr lang="en-US" sz="2200"/>
              <a:t>Time Complexity</a:t>
            </a:r>
            <a:endParaRPr/>
          </a:p>
          <a:p>
            <a:pPr marL="742950" lvl="1" indent="-285750" algn="just" rtl="0">
              <a:spcBef>
                <a:spcPts val="440"/>
              </a:spcBef>
              <a:spcAft>
                <a:spcPts val="0"/>
              </a:spcAft>
              <a:buClr>
                <a:schemeClr val="dk1"/>
              </a:buClr>
              <a:buSzPts val="2200"/>
              <a:buChar char="–"/>
            </a:pPr>
            <a:r>
              <a:rPr lang="en-US" sz="2200"/>
              <a:t>Space Complexity</a:t>
            </a:r>
            <a:endParaRPr/>
          </a:p>
          <a:p>
            <a:pPr marL="342900" lvl="0" indent="-342900" algn="just" rtl="0">
              <a:spcBef>
                <a:spcPts val="440"/>
              </a:spcBef>
              <a:spcAft>
                <a:spcPts val="0"/>
              </a:spcAft>
              <a:buClr>
                <a:schemeClr val="dk1"/>
              </a:buClr>
              <a:buSzPts val="2200"/>
              <a:buNone/>
            </a:pPr>
            <a:br>
              <a:rPr lang="en-US" sz="2200"/>
            </a:br>
            <a:endParaRPr sz="2200"/>
          </a:p>
        </p:txBody>
      </p:sp>
      <p:sp>
        <p:nvSpPr>
          <p:cNvPr id="277" name="Google Shape;277;p18"/>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1D7799D-6659-45CE-B620-9113E15171B1}" type="datetime1">
              <a:rPr lang="en-US" smtClean="0"/>
              <a:t>8/2/2022</a:t>
            </a:fld>
            <a:endParaRPr/>
          </a:p>
        </p:txBody>
      </p:sp>
      <p:sp>
        <p:nvSpPr>
          <p:cNvPr id="278" name="Google Shape;278;p18"/>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279" name="Google Shape;279;p1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40</a:t>
            </a:fld>
            <a:endParaRPr/>
          </a:p>
        </p:txBody>
      </p:sp>
      <p:sp>
        <p:nvSpPr>
          <p:cNvPr id="280" name="Google Shape;280;p18"/>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Efficiency of Algorithm</a:t>
            </a:r>
            <a:r>
              <a:rPr lang="en-US" sz="3200" b="1" i="0" u="none" strike="noStrike" cap="none">
                <a:solidFill>
                  <a:schemeClr val="dk1"/>
                </a:solidFill>
                <a:latin typeface="Calibri"/>
                <a:ea typeface="Calibri"/>
                <a:cs typeface="Calibri"/>
                <a:sym typeface="Calibri"/>
              </a:rPr>
              <a:t>(CO1)</a:t>
            </a:r>
            <a:endParaRPr sz="32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1C68905F-895A-D79F-F919-C369480CC87B}"/>
              </a:ext>
            </a:extLst>
          </p:cNvPr>
          <p:cNvPicPr>
            <a:picLocks noChangeAspect="1"/>
          </p:cNvPicPr>
          <p:nvPr/>
        </p:nvPicPr>
        <p:blipFill>
          <a:blip r:embed="rId3"/>
          <a:stretch>
            <a:fillRect/>
          </a:stretch>
        </p:blipFill>
        <p:spPr>
          <a:xfrm>
            <a:off x="0" y="0"/>
            <a:ext cx="1581150" cy="8477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92" name="Google Shape;292;p19"/>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200"/>
              <a:buChar char="•"/>
            </a:pPr>
            <a:r>
              <a:rPr lang="en-US" sz="2200" b="1"/>
              <a:t>Time complexity</a:t>
            </a:r>
            <a:endParaRPr/>
          </a:p>
          <a:p>
            <a:pPr marL="742950" lvl="1" indent="-285750" algn="just" rtl="0">
              <a:spcBef>
                <a:spcPts val="440"/>
              </a:spcBef>
              <a:spcAft>
                <a:spcPts val="0"/>
              </a:spcAft>
              <a:buClr>
                <a:schemeClr val="dk1"/>
              </a:buClr>
              <a:buSzPts val="2200"/>
              <a:buChar char="–"/>
            </a:pPr>
            <a:r>
              <a:rPr lang="en-US" sz="2200"/>
              <a:t>Time Complexity is a way to represent the amount of time required by the program to run till its completion.</a:t>
            </a:r>
            <a:endParaRPr/>
          </a:p>
          <a:p>
            <a:pPr marL="742950" lvl="1" indent="-285750" algn="just" rtl="0">
              <a:spcBef>
                <a:spcPts val="440"/>
              </a:spcBef>
              <a:spcAft>
                <a:spcPts val="0"/>
              </a:spcAft>
              <a:buClr>
                <a:schemeClr val="dk1"/>
              </a:buClr>
              <a:buSzPts val="2200"/>
              <a:buChar char="–"/>
            </a:pPr>
            <a:r>
              <a:rPr lang="en-US" sz="2200"/>
              <a:t>It's generally a good practice to try to keep the time required minimum, so that our algorithm completes its execution in the minimum time possible.</a:t>
            </a:r>
            <a:endParaRPr/>
          </a:p>
          <a:p>
            <a:pPr marL="342900" lvl="0" indent="-342900" algn="just" rtl="0">
              <a:spcBef>
                <a:spcPts val="440"/>
              </a:spcBef>
              <a:spcAft>
                <a:spcPts val="0"/>
              </a:spcAft>
              <a:buClr>
                <a:schemeClr val="dk1"/>
              </a:buClr>
              <a:buSzPts val="2200"/>
              <a:buChar char="•"/>
            </a:pPr>
            <a:r>
              <a:rPr lang="en-US" sz="2200" b="1"/>
              <a:t>Space complexity</a:t>
            </a:r>
            <a:endParaRPr/>
          </a:p>
          <a:p>
            <a:pPr marL="742950" lvl="1" indent="-285750" algn="just" rtl="0">
              <a:spcBef>
                <a:spcPts val="440"/>
              </a:spcBef>
              <a:spcAft>
                <a:spcPts val="0"/>
              </a:spcAft>
              <a:buClr>
                <a:schemeClr val="dk1"/>
              </a:buClr>
              <a:buSzPts val="2200"/>
              <a:buChar char="–"/>
            </a:pPr>
            <a:r>
              <a:rPr lang="en-US" sz="2200"/>
              <a:t>It is the amount of memory space required by the algorithm, during the course of its execution.</a:t>
            </a:r>
            <a:endParaRPr/>
          </a:p>
          <a:p>
            <a:pPr marL="742950" lvl="1" indent="-285750" algn="just" rtl="0">
              <a:spcBef>
                <a:spcPts val="440"/>
              </a:spcBef>
              <a:spcAft>
                <a:spcPts val="0"/>
              </a:spcAft>
              <a:buClr>
                <a:schemeClr val="dk1"/>
              </a:buClr>
              <a:buSzPts val="2200"/>
              <a:buChar char="–"/>
            </a:pPr>
            <a:r>
              <a:rPr lang="en-US" sz="2200"/>
              <a:t>An algorithm generally requires space for following components </a:t>
            </a:r>
            <a:endParaRPr/>
          </a:p>
          <a:p>
            <a:pPr marL="1143000" lvl="2" indent="-228600" algn="just" rtl="0">
              <a:spcBef>
                <a:spcPts val="440"/>
              </a:spcBef>
              <a:spcAft>
                <a:spcPts val="0"/>
              </a:spcAft>
              <a:buClr>
                <a:schemeClr val="dk1"/>
              </a:buClr>
              <a:buSzPts val="2200"/>
              <a:buChar char="•"/>
            </a:pPr>
            <a:r>
              <a:rPr lang="en-US" sz="2200" b="1"/>
              <a:t>Instruction Space</a:t>
            </a:r>
            <a:endParaRPr/>
          </a:p>
          <a:p>
            <a:pPr marL="1143000" lvl="2" indent="-228600" algn="just" rtl="0">
              <a:spcBef>
                <a:spcPts val="440"/>
              </a:spcBef>
              <a:spcAft>
                <a:spcPts val="0"/>
              </a:spcAft>
              <a:buClr>
                <a:schemeClr val="dk1"/>
              </a:buClr>
              <a:buSzPts val="2200"/>
              <a:buChar char="•"/>
            </a:pPr>
            <a:r>
              <a:rPr lang="en-US" sz="2200" b="1"/>
              <a:t>Data Space</a:t>
            </a:r>
            <a:endParaRPr/>
          </a:p>
          <a:p>
            <a:pPr marL="1143000" lvl="2" indent="-228600" algn="just" rtl="0">
              <a:spcBef>
                <a:spcPts val="440"/>
              </a:spcBef>
              <a:spcAft>
                <a:spcPts val="0"/>
              </a:spcAft>
              <a:buClr>
                <a:schemeClr val="dk1"/>
              </a:buClr>
              <a:buSzPts val="2200"/>
              <a:buChar char="•"/>
            </a:pPr>
            <a:r>
              <a:rPr lang="en-US" sz="2200" b="1"/>
              <a:t>Environment Space</a:t>
            </a:r>
            <a:endParaRPr sz="2200"/>
          </a:p>
        </p:txBody>
      </p:sp>
      <p:sp>
        <p:nvSpPr>
          <p:cNvPr id="287" name="Google Shape;287;p19"/>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B3612A5-CC0E-48AC-8816-327DF9CB6063}" type="datetime1">
              <a:rPr lang="en-US" smtClean="0"/>
              <a:t>8/2/2022</a:t>
            </a:fld>
            <a:endParaRPr/>
          </a:p>
        </p:txBody>
      </p:sp>
      <p:sp>
        <p:nvSpPr>
          <p:cNvPr id="288" name="Google Shape;288;p19"/>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289" name="Google Shape;289;p1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41</a:t>
            </a:fld>
            <a:endParaRPr/>
          </a:p>
        </p:txBody>
      </p:sp>
      <p:sp>
        <p:nvSpPr>
          <p:cNvPr id="290" name="Google Shape;290;p19"/>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Time and Space Complexity</a:t>
            </a:r>
            <a:r>
              <a:rPr lang="en-US" sz="3200" b="1" i="0" u="none" strike="noStrike" cap="none">
                <a:solidFill>
                  <a:schemeClr val="dk1"/>
                </a:solidFill>
                <a:latin typeface="Calibri"/>
                <a:ea typeface="Calibri"/>
                <a:cs typeface="Calibri"/>
                <a:sym typeface="Calibri"/>
              </a:rPr>
              <a:t>(CO1..)</a:t>
            </a:r>
            <a:endParaRPr sz="32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AB3868C6-36A7-F0CE-D34A-8E94CDCAB4E4}"/>
              </a:ext>
            </a:extLst>
          </p:cNvPr>
          <p:cNvPicPr>
            <a:picLocks noChangeAspect="1"/>
          </p:cNvPicPr>
          <p:nvPr/>
        </p:nvPicPr>
        <p:blipFill>
          <a:blip r:embed="rId3"/>
          <a:stretch>
            <a:fillRect/>
          </a:stretch>
        </p:blipFill>
        <p:spPr>
          <a:xfrm>
            <a:off x="18327" y="-48419"/>
            <a:ext cx="1353273" cy="8477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302" name="Google Shape;302;p20"/>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Char char="•"/>
            </a:pPr>
            <a:r>
              <a:rPr lang="en-US" sz="2200"/>
              <a:t>Asymptotic analysis of an algorithm refers to defining the mathematical boundation/framing of its run-time performance.</a:t>
            </a:r>
            <a:endParaRPr/>
          </a:p>
          <a:p>
            <a:pPr marL="342900" lvl="0" indent="-342900" algn="just" rtl="0">
              <a:spcBef>
                <a:spcPts val="440"/>
              </a:spcBef>
              <a:spcAft>
                <a:spcPts val="0"/>
              </a:spcAft>
              <a:buClr>
                <a:schemeClr val="dk1"/>
              </a:buClr>
              <a:buSzPts val="2200"/>
              <a:buChar char="•"/>
            </a:pPr>
            <a:r>
              <a:rPr lang="en-US" sz="2200"/>
              <a:t>Using asymptotic analysis, we can very well conclude the best case, average case, and worst case scenario of an algorithm.</a:t>
            </a:r>
            <a:endParaRPr/>
          </a:p>
          <a:p>
            <a:pPr marL="342900" lvl="0" indent="-342900" algn="just" rtl="0">
              <a:spcBef>
                <a:spcPts val="440"/>
              </a:spcBef>
              <a:spcAft>
                <a:spcPts val="0"/>
              </a:spcAft>
              <a:buClr>
                <a:schemeClr val="dk1"/>
              </a:buClr>
              <a:buSzPts val="2200"/>
              <a:buChar char="•"/>
            </a:pPr>
            <a:r>
              <a:rPr lang="en-US" sz="2200"/>
              <a:t>Asymptotic analysis is input bound i.e., if there's no input to the algorithm, it is concluded to work in a constant time. Other than the "input" all other factors are considered constant.</a:t>
            </a:r>
            <a:endParaRPr/>
          </a:p>
          <a:p>
            <a:pPr marL="342900" lvl="0" indent="-342900" algn="just" rtl="0">
              <a:spcBef>
                <a:spcPts val="440"/>
              </a:spcBef>
              <a:spcAft>
                <a:spcPts val="0"/>
              </a:spcAft>
              <a:buClr>
                <a:schemeClr val="dk1"/>
              </a:buClr>
              <a:buSzPts val="2200"/>
              <a:buChar char="•"/>
            </a:pPr>
            <a:r>
              <a:rPr lang="en-US" sz="2200"/>
              <a:t>Usually, the time required by an algorithm falls under three types −</a:t>
            </a:r>
            <a:endParaRPr/>
          </a:p>
          <a:p>
            <a:pPr marL="742950" lvl="1" indent="-285750" algn="just" rtl="0">
              <a:spcBef>
                <a:spcPts val="440"/>
              </a:spcBef>
              <a:spcAft>
                <a:spcPts val="0"/>
              </a:spcAft>
              <a:buClr>
                <a:schemeClr val="dk1"/>
              </a:buClr>
              <a:buSzPts val="2200"/>
              <a:buChar char="–"/>
            </a:pPr>
            <a:r>
              <a:rPr lang="en-US" sz="2200" b="1"/>
              <a:t>Best Case</a:t>
            </a:r>
            <a:r>
              <a:rPr lang="en-US" sz="2200"/>
              <a:t> − Minimum time required for program execution.</a:t>
            </a:r>
            <a:endParaRPr/>
          </a:p>
          <a:p>
            <a:pPr marL="742950" lvl="1" indent="-285750" algn="just" rtl="0">
              <a:spcBef>
                <a:spcPts val="440"/>
              </a:spcBef>
              <a:spcAft>
                <a:spcPts val="0"/>
              </a:spcAft>
              <a:buClr>
                <a:schemeClr val="dk1"/>
              </a:buClr>
              <a:buSzPts val="2200"/>
              <a:buChar char="–"/>
            </a:pPr>
            <a:r>
              <a:rPr lang="en-US" sz="2200" b="1"/>
              <a:t>Average Case</a:t>
            </a:r>
            <a:r>
              <a:rPr lang="en-US" sz="2200"/>
              <a:t> − Average time required for program execution.</a:t>
            </a:r>
            <a:endParaRPr/>
          </a:p>
          <a:p>
            <a:pPr marL="742950" lvl="1" indent="-285750" algn="just" rtl="0">
              <a:spcBef>
                <a:spcPts val="440"/>
              </a:spcBef>
              <a:spcAft>
                <a:spcPts val="0"/>
              </a:spcAft>
              <a:buClr>
                <a:schemeClr val="dk1"/>
              </a:buClr>
              <a:buSzPts val="2200"/>
              <a:buChar char="–"/>
            </a:pPr>
            <a:r>
              <a:rPr lang="en-US" sz="2200" b="1"/>
              <a:t>Worst Case</a:t>
            </a:r>
            <a:r>
              <a:rPr lang="en-US" sz="2200"/>
              <a:t> − Maximum time required for program execution.</a:t>
            </a:r>
            <a:endParaRPr/>
          </a:p>
          <a:p>
            <a:pPr marL="342900" lvl="0" indent="-203200" algn="just" rtl="0">
              <a:spcBef>
                <a:spcPts val="440"/>
              </a:spcBef>
              <a:spcAft>
                <a:spcPts val="0"/>
              </a:spcAft>
              <a:buClr>
                <a:schemeClr val="dk1"/>
              </a:buClr>
              <a:buSzPts val="2200"/>
              <a:buNone/>
            </a:pPr>
            <a:endParaRPr sz="2200"/>
          </a:p>
        </p:txBody>
      </p:sp>
      <p:sp>
        <p:nvSpPr>
          <p:cNvPr id="297" name="Google Shape;297;p20"/>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97BBB91-9B33-4007-A1DF-E8E5242FBFB2}" type="datetime1">
              <a:rPr lang="en-US" smtClean="0"/>
              <a:t>8/2/2022</a:t>
            </a:fld>
            <a:endParaRPr/>
          </a:p>
        </p:txBody>
      </p:sp>
      <p:sp>
        <p:nvSpPr>
          <p:cNvPr id="298" name="Google Shape;298;p20"/>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299" name="Google Shape;299;p2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42</a:t>
            </a:fld>
            <a:endParaRPr/>
          </a:p>
        </p:txBody>
      </p:sp>
      <p:sp>
        <p:nvSpPr>
          <p:cNvPr id="300" name="Google Shape;300;p20"/>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Asymptotic Notations</a:t>
            </a:r>
            <a:r>
              <a:rPr lang="en-US" sz="3200" b="1" i="0" u="none" strike="noStrike" cap="none">
                <a:solidFill>
                  <a:schemeClr val="dk1"/>
                </a:solidFill>
                <a:latin typeface="Calibri"/>
                <a:ea typeface="Calibri"/>
                <a:cs typeface="Calibri"/>
                <a:sym typeface="Calibri"/>
              </a:rPr>
              <a:t>(CO1)</a:t>
            </a:r>
            <a:endParaRPr sz="32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E104E0BD-9E0D-1C17-8EF4-B844C8EFF15F}"/>
              </a:ext>
            </a:extLst>
          </p:cNvPr>
          <p:cNvPicPr>
            <a:picLocks noChangeAspect="1"/>
          </p:cNvPicPr>
          <p:nvPr/>
        </p:nvPicPr>
        <p:blipFill>
          <a:blip r:embed="rId3"/>
          <a:stretch>
            <a:fillRect/>
          </a:stretch>
        </p:blipFill>
        <p:spPr>
          <a:xfrm>
            <a:off x="0" y="-48419"/>
            <a:ext cx="1371600" cy="8477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9822C9CB-12D5-4106-964D-6A5FD904003C}"/>
              </a:ext>
            </a:extLst>
          </p:cNvPr>
          <p:cNvSpPr>
            <a:spLocks noGrp="1"/>
          </p:cNvSpPr>
          <p:nvPr>
            <p:ph type="title"/>
          </p:nvPr>
        </p:nvSpPr>
        <p:spPr>
          <a:xfrm>
            <a:off x="521110" y="1377156"/>
            <a:ext cx="7886700" cy="1325563"/>
          </a:xfrm>
        </p:spPr>
        <p:txBody>
          <a:bodyPr>
            <a:normAutofit/>
          </a:bodyPr>
          <a:lstStyle/>
          <a:p>
            <a:r>
              <a:rPr lang="en-US" altLang="en-US" sz="3600" dirty="0"/>
              <a:t>Purpose of </a:t>
            </a:r>
            <a:r>
              <a:rPr lang="en-US" altLang="en-US" sz="3600"/>
              <a:t>Asymptotic Notations</a:t>
            </a:r>
            <a:endParaRPr lang="en-US" altLang="en-US" sz="3600" dirty="0"/>
          </a:p>
        </p:txBody>
      </p:sp>
      <p:sp>
        <p:nvSpPr>
          <p:cNvPr id="91139" name="Content Placeholder 2">
            <a:extLst>
              <a:ext uri="{FF2B5EF4-FFF2-40B4-BE49-F238E27FC236}">
                <a16:creationId xmlns:a16="http://schemas.microsoft.com/office/drawing/2014/main" id="{3A9FEC60-A759-46E9-AEBB-1B1FE58E6195}"/>
              </a:ext>
            </a:extLst>
          </p:cNvPr>
          <p:cNvSpPr>
            <a:spLocks noGrp="1"/>
          </p:cNvSpPr>
          <p:nvPr>
            <p:ph idx="1"/>
          </p:nvPr>
        </p:nvSpPr>
        <p:spPr>
          <a:xfrm>
            <a:off x="628650" y="3124200"/>
            <a:ext cx="7886700" cy="4351337"/>
          </a:xfrm>
        </p:spPr>
        <p:txBody>
          <a:bodyPr>
            <a:normAutofit/>
          </a:bodyPr>
          <a:lstStyle/>
          <a:p>
            <a:pPr marL="457200" indent="-457200">
              <a:buFont typeface="Arial" panose="020B0604020202020204" pitchFamily="34" charset="0"/>
              <a:buAutoNum type="arabicPeriod"/>
            </a:pPr>
            <a:r>
              <a:rPr lang="en-US" altLang="en-US" sz="2800" dirty="0"/>
              <a:t>To simplify </a:t>
            </a:r>
            <a:r>
              <a:rPr lang="en-US" altLang="en-US" sz="2800"/>
              <a:t>the running </a:t>
            </a:r>
            <a:r>
              <a:rPr lang="en-US" altLang="en-US" sz="2800" dirty="0"/>
              <a:t>time of </a:t>
            </a:r>
            <a:r>
              <a:rPr lang="en-US" altLang="en-US" sz="2800"/>
              <a:t>the function</a:t>
            </a:r>
            <a:endParaRPr lang="en-US" altLang="en-US" sz="2800" dirty="0"/>
          </a:p>
          <a:p>
            <a:pPr marL="457200" indent="-457200">
              <a:buFont typeface="Arial" panose="020B0604020202020204" pitchFamily="34" charset="0"/>
              <a:buAutoNum type="arabicPeriod"/>
            </a:pPr>
            <a:r>
              <a:rPr lang="en-US" altLang="en-US" sz="2800" dirty="0"/>
              <a:t>To describe the behavior of </a:t>
            </a:r>
            <a:r>
              <a:rPr lang="en-US" altLang="en-US" sz="2800"/>
              <a:t>the function.</a:t>
            </a:r>
            <a:endParaRPr lang="en-US" altLang="en-US" sz="2800" dirty="0"/>
          </a:p>
          <a:p>
            <a:pPr marL="457200" indent="-457200">
              <a:buFont typeface="Arial" panose="020B0604020202020204" pitchFamily="34" charset="0"/>
              <a:buAutoNum type="arabicPeriod"/>
            </a:pPr>
            <a:r>
              <a:rPr lang="en-US" altLang="en-US" sz="2800" dirty="0"/>
              <a:t>To provide </a:t>
            </a:r>
            <a:r>
              <a:rPr lang="en-US" altLang="en-US" sz="2800"/>
              <a:t>asymptotic bound</a:t>
            </a:r>
            <a:r>
              <a:rPr lang="en-US" altLang="en-US" sz="2800" dirty="0"/>
              <a:t>.</a:t>
            </a:r>
          </a:p>
          <a:p>
            <a:pPr marL="457200" indent="-457200">
              <a:buFont typeface="Arial" panose="020B0604020202020204" pitchFamily="34" charset="0"/>
              <a:buAutoNum type="arabicPeriod"/>
            </a:pPr>
            <a:r>
              <a:rPr lang="en-US" altLang="en-US" sz="2800" dirty="0"/>
              <a:t>To describe how </a:t>
            </a:r>
            <a:r>
              <a:rPr lang="en-US" altLang="en-US" sz="2800"/>
              <a:t>the running </a:t>
            </a:r>
            <a:r>
              <a:rPr lang="en-US" altLang="en-US" sz="2800" dirty="0"/>
              <a:t>time </a:t>
            </a:r>
            <a:r>
              <a:rPr lang="en-US" altLang="en-US" sz="2800"/>
              <a:t>of an algorithm increases with increase in input </a:t>
            </a:r>
            <a:r>
              <a:rPr lang="en-US" altLang="en-US" sz="2800" dirty="0"/>
              <a:t>size</a:t>
            </a:r>
          </a:p>
        </p:txBody>
      </p:sp>
      <p:sp>
        <p:nvSpPr>
          <p:cNvPr id="2" name="Date Placeholder 1">
            <a:extLst>
              <a:ext uri="{FF2B5EF4-FFF2-40B4-BE49-F238E27FC236}">
                <a16:creationId xmlns:a16="http://schemas.microsoft.com/office/drawing/2014/main" id="{0F0D0518-14EB-4C04-B027-F72C91BF0C05}"/>
              </a:ext>
            </a:extLst>
          </p:cNvPr>
          <p:cNvSpPr>
            <a:spLocks noGrp="1"/>
          </p:cNvSpPr>
          <p:nvPr>
            <p:ph type="dt" sz="half" idx="10"/>
          </p:nvPr>
        </p:nvSpPr>
        <p:spPr/>
        <p:txBody>
          <a:bodyPr/>
          <a:lstStyle/>
          <a:p>
            <a:fld id="{35B0027E-1B11-4EA3-A36C-5681C83463C2}" type="datetime1">
              <a:rPr lang="en-US" smtClean="0"/>
              <a:t>8/2/2022</a:t>
            </a:fld>
            <a:endParaRPr lang="en-US"/>
          </a:p>
        </p:txBody>
      </p:sp>
      <p:sp>
        <p:nvSpPr>
          <p:cNvPr id="3" name="Footer Placeholder 2">
            <a:extLst>
              <a:ext uri="{FF2B5EF4-FFF2-40B4-BE49-F238E27FC236}">
                <a16:creationId xmlns:a16="http://schemas.microsoft.com/office/drawing/2014/main" id="{8A56BABF-1955-41A9-A294-55E678D9D8F6}"/>
              </a:ext>
            </a:extLst>
          </p:cNvPr>
          <p:cNvSpPr>
            <a:spLocks noGrp="1"/>
          </p:cNvSpPr>
          <p:nvPr>
            <p:ph type="ftr" sz="quarter" idx="11"/>
          </p:nvPr>
        </p:nvSpPr>
        <p:spPr>
          <a:xfrm>
            <a:off x="3124200" y="6356350"/>
            <a:ext cx="3429000" cy="365125"/>
          </a:xfrm>
        </p:spPr>
        <p:txBody>
          <a:bodyPr/>
          <a:lstStyle/>
          <a:p>
            <a:r>
              <a:rPr lang="en-US"/>
              <a:t>Tamanna       ACSE-0301 and DS               Unit -1</a:t>
            </a:r>
            <a:endParaRPr lang="en-US" dirty="0"/>
          </a:p>
        </p:txBody>
      </p:sp>
      <p:sp>
        <p:nvSpPr>
          <p:cNvPr id="4" name="Slide Number Placeholder 3">
            <a:extLst>
              <a:ext uri="{FF2B5EF4-FFF2-40B4-BE49-F238E27FC236}">
                <a16:creationId xmlns:a16="http://schemas.microsoft.com/office/drawing/2014/main" id="{3B09049C-2448-412F-8130-F80E6AD087A2}"/>
              </a:ext>
            </a:extLst>
          </p:cNvPr>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a:extLst>
              <a:ext uri="{FF2B5EF4-FFF2-40B4-BE49-F238E27FC236}">
                <a16:creationId xmlns:a16="http://schemas.microsoft.com/office/drawing/2014/main" id="{A5C451BD-1F61-4C81-8CFA-58A72BA23A12}"/>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Algorithms(CO1)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5">
            <a:extLst>
              <a:ext uri="{FF2B5EF4-FFF2-40B4-BE49-F238E27FC236}">
                <a16:creationId xmlns:a16="http://schemas.microsoft.com/office/drawing/2014/main" id="{052A9B45-F595-4BAF-FFD3-899F136A7A63}"/>
              </a:ext>
            </a:extLst>
          </p:cNvPr>
          <p:cNvPicPr>
            <a:picLocks noChangeAspect="1"/>
          </p:cNvPicPr>
          <p:nvPr/>
        </p:nvPicPr>
        <p:blipFill>
          <a:blip r:embed="rId2"/>
          <a:stretch>
            <a:fillRect/>
          </a:stretch>
        </p:blipFill>
        <p:spPr>
          <a:xfrm>
            <a:off x="0" y="-43405"/>
            <a:ext cx="1371600" cy="8477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12" name="Google Shape;312;p21"/>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Char char="•"/>
            </a:pPr>
            <a:r>
              <a:rPr lang="en-US" sz="2200"/>
              <a:t>Following are the commonly used asymptotic notations to calculate the running time complexity of an algorithm:-</a:t>
            </a:r>
            <a:endParaRPr/>
          </a:p>
          <a:p>
            <a:pPr marL="742950" lvl="1" indent="-285750" algn="just" rtl="0">
              <a:spcBef>
                <a:spcPts val="440"/>
              </a:spcBef>
              <a:spcAft>
                <a:spcPts val="0"/>
              </a:spcAft>
              <a:buClr>
                <a:schemeClr val="dk1"/>
              </a:buClr>
              <a:buSzPts val="2200"/>
              <a:buChar char="–"/>
            </a:pPr>
            <a:r>
              <a:rPr lang="en-US" sz="2200" b="1"/>
              <a:t>Ο Notation (Big Oh Notation)</a:t>
            </a:r>
            <a:endParaRPr/>
          </a:p>
          <a:p>
            <a:pPr marL="742950" lvl="1" indent="-285750" algn="just" rtl="0">
              <a:spcBef>
                <a:spcPts val="440"/>
              </a:spcBef>
              <a:spcAft>
                <a:spcPts val="0"/>
              </a:spcAft>
              <a:buClr>
                <a:schemeClr val="dk1"/>
              </a:buClr>
              <a:buSzPts val="2200"/>
              <a:buChar char="–"/>
            </a:pPr>
            <a:r>
              <a:rPr lang="en-US" sz="2200" b="1"/>
              <a:t>Ω Notation (Omega Notation)</a:t>
            </a:r>
            <a:endParaRPr/>
          </a:p>
          <a:p>
            <a:pPr marL="742950" lvl="1" indent="-285750" algn="just" rtl="0">
              <a:spcBef>
                <a:spcPts val="440"/>
              </a:spcBef>
              <a:spcAft>
                <a:spcPts val="0"/>
              </a:spcAft>
              <a:buClr>
                <a:schemeClr val="dk1"/>
              </a:buClr>
              <a:buSzPts val="2200"/>
              <a:buChar char="–"/>
            </a:pPr>
            <a:r>
              <a:rPr lang="en-US" sz="2200" b="1"/>
              <a:t>θ Notation (Theta Notation)</a:t>
            </a:r>
            <a:endParaRPr/>
          </a:p>
          <a:p>
            <a:pPr marL="342900" lvl="0" indent="-203200" algn="just" rtl="0">
              <a:spcBef>
                <a:spcPts val="440"/>
              </a:spcBef>
              <a:spcAft>
                <a:spcPts val="0"/>
              </a:spcAft>
              <a:buClr>
                <a:schemeClr val="dk1"/>
              </a:buClr>
              <a:buSzPts val="2200"/>
              <a:buNone/>
            </a:pPr>
            <a:endParaRPr sz="2200"/>
          </a:p>
        </p:txBody>
      </p:sp>
      <p:sp>
        <p:nvSpPr>
          <p:cNvPr id="307" name="Google Shape;307;p21"/>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F67344C-A02B-4EBA-9862-19CFDE6C4CEF}" type="datetime1">
              <a:rPr lang="en-US" smtClean="0"/>
              <a:t>8/2/2022</a:t>
            </a:fld>
            <a:endParaRPr/>
          </a:p>
        </p:txBody>
      </p:sp>
      <p:sp>
        <p:nvSpPr>
          <p:cNvPr id="308" name="Google Shape;308;p21"/>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309" name="Google Shape;309;p2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44</a:t>
            </a:fld>
            <a:endParaRPr/>
          </a:p>
        </p:txBody>
      </p:sp>
      <p:sp>
        <p:nvSpPr>
          <p:cNvPr id="310" name="Google Shape;310;p21"/>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Asymptotic Notations(contd..)</a:t>
            </a:r>
            <a:endParaRPr sz="32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CD593DB0-9D42-717A-B192-68E14CFD3A04}"/>
              </a:ext>
            </a:extLst>
          </p:cNvPr>
          <p:cNvPicPr>
            <a:picLocks noChangeAspect="1"/>
          </p:cNvPicPr>
          <p:nvPr/>
        </p:nvPicPr>
        <p:blipFill>
          <a:blip r:embed="rId3"/>
          <a:stretch>
            <a:fillRect/>
          </a:stretch>
        </p:blipFill>
        <p:spPr>
          <a:xfrm>
            <a:off x="6752" y="66674"/>
            <a:ext cx="1581150" cy="84772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22" name="Google Shape;322;p22"/>
          <p:cNvSpPr txBox="1">
            <a:spLocks noGrp="1"/>
          </p:cNvSpPr>
          <p:nvPr>
            <p:ph idx="1"/>
          </p:nvPr>
        </p:nvSpPr>
        <p:spPr>
          <a:xfrm>
            <a:off x="533400" y="1143000"/>
            <a:ext cx="8229600" cy="49530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200"/>
              <a:buChar char="•"/>
            </a:pPr>
            <a:r>
              <a:rPr lang="en-US" sz="2200"/>
              <a:t>The notation Ο(n) is the formal way to express the upper bound of an algorithm's running time. It measures the worst case time complexity or the longest amount of time an algorithm can possibly take to complete.</a:t>
            </a:r>
            <a:endParaRPr/>
          </a:p>
          <a:p>
            <a:pPr marL="342900" lvl="0" indent="-203200" algn="just" rtl="0">
              <a:spcBef>
                <a:spcPts val="440"/>
              </a:spcBef>
              <a:spcAft>
                <a:spcPts val="0"/>
              </a:spcAft>
              <a:buClr>
                <a:schemeClr val="dk1"/>
              </a:buClr>
              <a:buSzPts val="2200"/>
              <a:buNone/>
            </a:pPr>
            <a:endParaRPr sz="2200"/>
          </a:p>
          <a:p>
            <a:pPr marL="342900" lvl="0" indent="-203200" algn="just" rtl="0">
              <a:spcBef>
                <a:spcPts val="440"/>
              </a:spcBef>
              <a:spcAft>
                <a:spcPts val="0"/>
              </a:spcAft>
              <a:buClr>
                <a:schemeClr val="dk1"/>
              </a:buClr>
              <a:buSzPts val="2200"/>
              <a:buNone/>
            </a:pPr>
            <a:endParaRPr sz="2200"/>
          </a:p>
          <a:p>
            <a:pPr marL="0" lvl="0" indent="0" algn="just" rtl="0">
              <a:spcBef>
                <a:spcPts val="440"/>
              </a:spcBef>
              <a:spcAft>
                <a:spcPts val="0"/>
              </a:spcAft>
              <a:buClr>
                <a:schemeClr val="dk1"/>
              </a:buClr>
              <a:buSzPts val="2200"/>
              <a:buNone/>
            </a:pPr>
            <a:endParaRPr sz="2200"/>
          </a:p>
          <a:p>
            <a:pPr marL="0" lvl="0" indent="0" algn="just" rtl="0">
              <a:spcBef>
                <a:spcPts val="440"/>
              </a:spcBef>
              <a:spcAft>
                <a:spcPts val="0"/>
              </a:spcAft>
              <a:buClr>
                <a:schemeClr val="dk1"/>
              </a:buClr>
              <a:buSzPts val="2200"/>
              <a:buNone/>
            </a:pPr>
            <a:endParaRPr sz="2200"/>
          </a:p>
          <a:p>
            <a:pPr marL="342900" lvl="0" indent="-342900" algn="just" rtl="0">
              <a:spcBef>
                <a:spcPts val="440"/>
              </a:spcBef>
              <a:spcAft>
                <a:spcPts val="0"/>
              </a:spcAft>
              <a:buClr>
                <a:schemeClr val="dk1"/>
              </a:buClr>
              <a:buSzPts val="2200"/>
              <a:buNone/>
            </a:pPr>
            <a:endParaRPr sz="2200"/>
          </a:p>
          <a:p>
            <a:pPr marL="342900" lvl="0" indent="-342900" algn="just" rtl="0">
              <a:spcBef>
                <a:spcPts val="440"/>
              </a:spcBef>
              <a:spcAft>
                <a:spcPts val="0"/>
              </a:spcAft>
              <a:buClr>
                <a:schemeClr val="dk1"/>
              </a:buClr>
              <a:buSzPts val="2200"/>
              <a:buChar char="•"/>
            </a:pPr>
            <a:r>
              <a:rPr lang="en-US" sz="2200"/>
              <a:t>k=n</a:t>
            </a:r>
            <a:r>
              <a:rPr lang="en-US" sz="2200" baseline="-25000"/>
              <a:t>0</a:t>
            </a:r>
            <a:endParaRPr sz="2200"/>
          </a:p>
          <a:p>
            <a:pPr marL="342900" lvl="0" indent="-342900" algn="just" rtl="0">
              <a:spcBef>
                <a:spcPts val="440"/>
              </a:spcBef>
              <a:spcAft>
                <a:spcPts val="0"/>
              </a:spcAft>
              <a:buClr>
                <a:schemeClr val="dk1"/>
              </a:buClr>
              <a:buSzPts val="2200"/>
              <a:buChar char="•"/>
            </a:pPr>
            <a:r>
              <a:rPr lang="en-US" sz="2200"/>
              <a:t>For example, for a function </a:t>
            </a:r>
            <a:r>
              <a:rPr lang="en-US" sz="2200" b="1" i="1"/>
              <a:t>f</a:t>
            </a:r>
            <a:r>
              <a:rPr lang="en-US" sz="2200" b="1"/>
              <a:t>(n)</a:t>
            </a:r>
            <a:endParaRPr sz="2200"/>
          </a:p>
          <a:p>
            <a:pPr marL="342900" lvl="0" indent="-342900" algn="just" rtl="0">
              <a:spcBef>
                <a:spcPts val="440"/>
              </a:spcBef>
              <a:spcAft>
                <a:spcPts val="0"/>
              </a:spcAft>
              <a:buClr>
                <a:schemeClr val="dk1"/>
              </a:buClr>
              <a:buSzPts val="2200"/>
              <a:buNone/>
            </a:pPr>
            <a:r>
              <a:rPr lang="en-US" sz="2200"/>
              <a:t>	Ο(</a:t>
            </a:r>
            <a:r>
              <a:rPr lang="en-US" sz="2200" i="1"/>
              <a:t>f</a:t>
            </a:r>
            <a:r>
              <a:rPr lang="en-US" sz="2200"/>
              <a:t>(n)) = { </a:t>
            </a:r>
            <a:r>
              <a:rPr lang="en-US" sz="2200" i="1"/>
              <a:t>g</a:t>
            </a:r>
            <a:r>
              <a:rPr lang="en-US" sz="2200"/>
              <a:t>(n) : there exists c &gt; 0 and n</a:t>
            </a:r>
            <a:r>
              <a:rPr lang="en-US" sz="2200" baseline="-25000"/>
              <a:t>0</a:t>
            </a:r>
            <a:r>
              <a:rPr lang="en-US" sz="2200"/>
              <a:t> such that </a:t>
            </a:r>
            <a:r>
              <a:rPr lang="en-US" sz="2200" i="1"/>
              <a:t>f</a:t>
            </a:r>
            <a:r>
              <a:rPr lang="en-US" sz="2200"/>
              <a:t>(n) ≤ c.</a:t>
            </a:r>
            <a:r>
              <a:rPr lang="en-US" sz="2200" i="1"/>
              <a:t>g</a:t>
            </a:r>
            <a:r>
              <a:rPr lang="en-US" sz="2200"/>
              <a:t>(n) for all n &gt; n</a:t>
            </a:r>
            <a:r>
              <a:rPr lang="en-US" sz="2200" baseline="-25000"/>
              <a:t>0</a:t>
            </a:r>
            <a:r>
              <a:rPr lang="en-US" sz="2200"/>
              <a:t>. }</a:t>
            </a:r>
            <a:endParaRPr sz="2200"/>
          </a:p>
        </p:txBody>
      </p:sp>
      <p:sp>
        <p:nvSpPr>
          <p:cNvPr id="317" name="Google Shape;317;p22"/>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BFF7D25-3418-4C04-8188-4F02C96D7029}" type="datetime1">
              <a:rPr lang="en-US" smtClean="0"/>
              <a:t>8/2/2022</a:t>
            </a:fld>
            <a:endParaRPr/>
          </a:p>
        </p:txBody>
      </p:sp>
      <p:sp>
        <p:nvSpPr>
          <p:cNvPr id="318" name="Google Shape;318;p22"/>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319" name="Google Shape;319;p2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45</a:t>
            </a:fld>
            <a:endParaRPr/>
          </a:p>
        </p:txBody>
      </p:sp>
      <p:sp>
        <p:nvSpPr>
          <p:cNvPr id="320" name="Google Shape;320;p22"/>
          <p:cNvSpPr txBox="1"/>
          <p:nvPr/>
        </p:nvSpPr>
        <p:spPr>
          <a:xfrm>
            <a:off x="1581150" y="0"/>
            <a:ext cx="756285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Big Oh Notation, Ο </a:t>
            </a:r>
            <a:endParaRPr sz="3200" b="1" i="0" u="none" strike="noStrike" cap="none">
              <a:solidFill>
                <a:schemeClr val="dk1"/>
              </a:solidFill>
              <a:latin typeface="Calibri"/>
              <a:ea typeface="Calibri"/>
              <a:cs typeface="Calibri"/>
              <a:sym typeface="Calibri"/>
            </a:endParaRPr>
          </a:p>
        </p:txBody>
      </p:sp>
      <p:pic>
        <p:nvPicPr>
          <p:cNvPr id="323" name="Google Shape;323;p22" descr="big_o_notation.jpg"/>
          <p:cNvPicPr preferRelativeResize="0"/>
          <p:nvPr/>
        </p:nvPicPr>
        <p:blipFill rotWithShape="1">
          <a:blip r:embed="rId3">
            <a:alphaModFix/>
          </a:blip>
          <a:srcRect/>
          <a:stretch/>
        </p:blipFill>
        <p:spPr>
          <a:xfrm>
            <a:off x="3200400" y="2133600"/>
            <a:ext cx="3276600" cy="2514600"/>
          </a:xfrm>
          <a:prstGeom prst="rect">
            <a:avLst/>
          </a:prstGeom>
          <a:noFill/>
          <a:ln>
            <a:noFill/>
          </a:ln>
        </p:spPr>
      </p:pic>
      <p:pic>
        <p:nvPicPr>
          <p:cNvPr id="3" name="Picture 2">
            <a:extLst>
              <a:ext uri="{FF2B5EF4-FFF2-40B4-BE49-F238E27FC236}">
                <a16:creationId xmlns:a16="http://schemas.microsoft.com/office/drawing/2014/main" id="{EF1071A6-D8C2-82C1-B7CA-7990FBF66B2A}"/>
              </a:ext>
            </a:extLst>
          </p:cNvPr>
          <p:cNvPicPr>
            <a:picLocks noChangeAspect="1"/>
          </p:cNvPicPr>
          <p:nvPr/>
        </p:nvPicPr>
        <p:blipFill>
          <a:blip r:embed="rId4"/>
          <a:stretch>
            <a:fillRect/>
          </a:stretch>
        </p:blipFill>
        <p:spPr>
          <a:xfrm>
            <a:off x="0" y="-8681"/>
            <a:ext cx="1581150" cy="8477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33" name="Google Shape;333;p23"/>
          <p:cNvSpPr txBox="1">
            <a:spLocks noGrp="1"/>
          </p:cNvSpPr>
          <p:nvPr>
            <p:ph idx="1"/>
          </p:nvPr>
        </p:nvSpPr>
        <p:spPr>
          <a:xfrm>
            <a:off x="533400" y="1143000"/>
            <a:ext cx="8229600" cy="49530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200"/>
              <a:buChar char="•"/>
            </a:pPr>
            <a:r>
              <a:rPr lang="en-US" sz="2200"/>
              <a:t>The notation Ω(n) is the formal way to express the lower bound of an algorithm's running time. It measures the best case time complexity or the best amount of time an algorithm can possibly take to complete.</a:t>
            </a:r>
            <a:endParaRPr/>
          </a:p>
          <a:p>
            <a:pPr marL="342900" lvl="0" indent="-203200" algn="just" rtl="0">
              <a:spcBef>
                <a:spcPts val="440"/>
              </a:spcBef>
              <a:spcAft>
                <a:spcPts val="0"/>
              </a:spcAft>
              <a:buClr>
                <a:schemeClr val="dk1"/>
              </a:buClr>
              <a:buSzPts val="2200"/>
              <a:buNone/>
            </a:pPr>
            <a:endParaRPr sz="2200"/>
          </a:p>
          <a:p>
            <a:pPr marL="342900" lvl="0" indent="-203200" algn="just" rtl="0">
              <a:spcBef>
                <a:spcPts val="440"/>
              </a:spcBef>
              <a:spcAft>
                <a:spcPts val="0"/>
              </a:spcAft>
              <a:buClr>
                <a:schemeClr val="dk1"/>
              </a:buClr>
              <a:buSzPts val="2200"/>
              <a:buNone/>
            </a:pPr>
            <a:endParaRPr sz="2200"/>
          </a:p>
          <a:p>
            <a:pPr marL="342900" lvl="0" indent="-203200" algn="just" rtl="0">
              <a:spcBef>
                <a:spcPts val="440"/>
              </a:spcBef>
              <a:spcAft>
                <a:spcPts val="0"/>
              </a:spcAft>
              <a:buClr>
                <a:schemeClr val="dk1"/>
              </a:buClr>
              <a:buSzPts val="2200"/>
              <a:buNone/>
            </a:pPr>
            <a:endParaRPr sz="2200"/>
          </a:p>
          <a:p>
            <a:pPr marL="342900" lvl="0" indent="-203200" algn="just" rtl="0">
              <a:spcBef>
                <a:spcPts val="440"/>
              </a:spcBef>
              <a:spcAft>
                <a:spcPts val="0"/>
              </a:spcAft>
              <a:buClr>
                <a:schemeClr val="dk1"/>
              </a:buClr>
              <a:buSzPts val="2200"/>
              <a:buNone/>
            </a:pPr>
            <a:endParaRPr sz="2200"/>
          </a:p>
          <a:p>
            <a:pPr marL="342900" lvl="0" indent="-342900" algn="just" rtl="0">
              <a:spcBef>
                <a:spcPts val="440"/>
              </a:spcBef>
              <a:spcAft>
                <a:spcPts val="0"/>
              </a:spcAft>
              <a:buClr>
                <a:schemeClr val="dk1"/>
              </a:buClr>
              <a:buSzPts val="2200"/>
              <a:buNone/>
            </a:pPr>
            <a:endParaRPr sz="2200"/>
          </a:p>
          <a:p>
            <a:pPr marL="342900" lvl="0" indent="-342900" algn="just" rtl="0">
              <a:spcBef>
                <a:spcPts val="440"/>
              </a:spcBef>
              <a:spcAft>
                <a:spcPts val="0"/>
              </a:spcAft>
              <a:buClr>
                <a:schemeClr val="dk1"/>
              </a:buClr>
              <a:buSzPts val="2200"/>
              <a:buChar char="•"/>
            </a:pPr>
            <a:r>
              <a:rPr lang="en-US" sz="2200"/>
              <a:t>k=n</a:t>
            </a:r>
            <a:r>
              <a:rPr lang="en-US" sz="2200" baseline="-25000"/>
              <a:t>0</a:t>
            </a:r>
            <a:endParaRPr sz="2200"/>
          </a:p>
          <a:p>
            <a:pPr marL="342900" lvl="0" indent="-342900" algn="just" rtl="0">
              <a:spcBef>
                <a:spcPts val="440"/>
              </a:spcBef>
              <a:spcAft>
                <a:spcPts val="0"/>
              </a:spcAft>
              <a:buClr>
                <a:schemeClr val="dk1"/>
              </a:buClr>
              <a:buSzPts val="2200"/>
              <a:buChar char="•"/>
            </a:pPr>
            <a:r>
              <a:rPr lang="en-US" sz="2200"/>
              <a:t>For example, for a function </a:t>
            </a:r>
            <a:r>
              <a:rPr lang="en-US" sz="2200" b="1" i="1"/>
              <a:t>f</a:t>
            </a:r>
            <a:r>
              <a:rPr lang="en-US" sz="2200" b="1"/>
              <a:t>(n)</a:t>
            </a:r>
            <a:endParaRPr sz="2200"/>
          </a:p>
          <a:p>
            <a:pPr marL="342900" lvl="0" indent="-342900" algn="just" rtl="0">
              <a:spcBef>
                <a:spcPts val="440"/>
              </a:spcBef>
              <a:spcAft>
                <a:spcPts val="0"/>
              </a:spcAft>
              <a:buClr>
                <a:schemeClr val="dk1"/>
              </a:buClr>
              <a:buSzPts val="2200"/>
              <a:buNone/>
            </a:pPr>
            <a:r>
              <a:rPr lang="en-US" sz="2200"/>
              <a:t>	Ω(</a:t>
            </a:r>
            <a:r>
              <a:rPr lang="en-US" sz="2200" i="1"/>
              <a:t>f</a:t>
            </a:r>
            <a:r>
              <a:rPr lang="en-US" sz="2200"/>
              <a:t>(n)) ≥ { </a:t>
            </a:r>
            <a:r>
              <a:rPr lang="en-US" sz="2200" i="1"/>
              <a:t>g</a:t>
            </a:r>
            <a:r>
              <a:rPr lang="en-US" sz="2200"/>
              <a:t>(n) : there exists c &gt; 0 and n</a:t>
            </a:r>
            <a:r>
              <a:rPr lang="en-US" sz="2200" baseline="-25000"/>
              <a:t>0</a:t>
            </a:r>
            <a:r>
              <a:rPr lang="en-US" sz="2200"/>
              <a:t> such that </a:t>
            </a:r>
            <a:r>
              <a:rPr lang="en-US" sz="2200" i="1"/>
              <a:t>g</a:t>
            </a:r>
            <a:r>
              <a:rPr lang="en-US" sz="2200"/>
              <a:t>(n) ≤ c.</a:t>
            </a:r>
            <a:r>
              <a:rPr lang="en-US" sz="2200" i="1"/>
              <a:t>f</a:t>
            </a:r>
            <a:r>
              <a:rPr lang="en-US" sz="2200"/>
              <a:t>(n) for all n &gt; n</a:t>
            </a:r>
            <a:r>
              <a:rPr lang="en-US" sz="2200" baseline="-25000"/>
              <a:t>0</a:t>
            </a:r>
            <a:r>
              <a:rPr lang="en-US" sz="2200"/>
              <a:t>. }</a:t>
            </a:r>
            <a:endParaRPr sz="2200"/>
          </a:p>
        </p:txBody>
      </p:sp>
      <p:sp>
        <p:nvSpPr>
          <p:cNvPr id="328" name="Google Shape;328;p23"/>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1EBCF30-9D0C-46F3-B140-253509150C60}" type="datetime1">
              <a:rPr lang="en-US" smtClean="0"/>
              <a:t>8/2/2022</a:t>
            </a:fld>
            <a:endParaRPr/>
          </a:p>
        </p:txBody>
      </p:sp>
      <p:sp>
        <p:nvSpPr>
          <p:cNvPr id="329" name="Google Shape;329;p23"/>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330" name="Google Shape;330;p2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46</a:t>
            </a:fld>
            <a:endParaRPr/>
          </a:p>
        </p:txBody>
      </p:sp>
      <p:sp>
        <p:nvSpPr>
          <p:cNvPr id="331" name="Google Shape;331;p23"/>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Omega Notation, Ω </a:t>
            </a:r>
            <a:endParaRPr sz="3200" b="1" i="0" u="none" strike="noStrike" cap="none">
              <a:solidFill>
                <a:schemeClr val="dk1"/>
              </a:solidFill>
              <a:latin typeface="Calibri"/>
              <a:ea typeface="Calibri"/>
              <a:cs typeface="Calibri"/>
              <a:sym typeface="Calibri"/>
            </a:endParaRPr>
          </a:p>
        </p:txBody>
      </p:sp>
      <p:pic>
        <p:nvPicPr>
          <p:cNvPr id="334" name="Google Shape;334;p23" descr="omega_notation.jpg"/>
          <p:cNvPicPr preferRelativeResize="0"/>
          <p:nvPr/>
        </p:nvPicPr>
        <p:blipFill rotWithShape="1">
          <a:blip r:embed="rId3">
            <a:alphaModFix/>
          </a:blip>
          <a:srcRect/>
          <a:stretch/>
        </p:blipFill>
        <p:spPr>
          <a:xfrm>
            <a:off x="5029200" y="2133600"/>
            <a:ext cx="3200400" cy="2590800"/>
          </a:xfrm>
          <a:prstGeom prst="rect">
            <a:avLst/>
          </a:prstGeom>
          <a:noFill/>
          <a:ln>
            <a:noFill/>
          </a:ln>
        </p:spPr>
      </p:pic>
      <p:pic>
        <p:nvPicPr>
          <p:cNvPr id="3" name="Picture 2">
            <a:extLst>
              <a:ext uri="{FF2B5EF4-FFF2-40B4-BE49-F238E27FC236}">
                <a16:creationId xmlns:a16="http://schemas.microsoft.com/office/drawing/2014/main" id="{8745DF65-2F4B-02DE-E429-6A4C238E46AD}"/>
              </a:ext>
            </a:extLst>
          </p:cNvPr>
          <p:cNvPicPr>
            <a:picLocks noChangeAspect="1"/>
          </p:cNvPicPr>
          <p:nvPr/>
        </p:nvPicPr>
        <p:blipFill>
          <a:blip r:embed="rId4"/>
          <a:stretch>
            <a:fillRect/>
          </a:stretch>
        </p:blipFill>
        <p:spPr>
          <a:xfrm>
            <a:off x="0" y="0"/>
            <a:ext cx="1581150" cy="8477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4" name="Google Shape;344;p24"/>
          <p:cNvSpPr txBox="1">
            <a:spLocks noGrp="1"/>
          </p:cNvSpPr>
          <p:nvPr>
            <p:ph idx="1"/>
          </p:nvPr>
        </p:nvSpPr>
        <p:spPr>
          <a:xfrm>
            <a:off x="533400" y="1143000"/>
            <a:ext cx="8229600" cy="5081986"/>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200"/>
              <a:buChar char="•"/>
            </a:pPr>
            <a:r>
              <a:rPr lang="en-US" sz="2200"/>
              <a:t>The notation θ(n) is the formal way to express both the lower bound and the upper bound of an algorithm's running time.</a:t>
            </a:r>
            <a:endParaRPr/>
          </a:p>
          <a:p>
            <a:pPr marL="342900" lvl="0" indent="-203200" algn="l" rtl="0">
              <a:spcBef>
                <a:spcPts val="440"/>
              </a:spcBef>
              <a:spcAft>
                <a:spcPts val="0"/>
              </a:spcAft>
              <a:buClr>
                <a:schemeClr val="dk1"/>
              </a:buClr>
              <a:buSzPts val="2200"/>
              <a:buNone/>
            </a:pPr>
            <a:endParaRPr sz="2200"/>
          </a:p>
          <a:p>
            <a:pPr marL="342900" lvl="0" indent="-203200" algn="l" rtl="0">
              <a:spcBef>
                <a:spcPts val="440"/>
              </a:spcBef>
              <a:spcAft>
                <a:spcPts val="0"/>
              </a:spcAft>
              <a:buClr>
                <a:schemeClr val="dk1"/>
              </a:buClr>
              <a:buSzPts val="2200"/>
              <a:buNone/>
            </a:pPr>
            <a:endParaRPr sz="2200"/>
          </a:p>
          <a:p>
            <a:pPr marL="342900" lvl="0" indent="-203200" algn="l" rtl="0">
              <a:spcBef>
                <a:spcPts val="440"/>
              </a:spcBef>
              <a:spcAft>
                <a:spcPts val="0"/>
              </a:spcAft>
              <a:buClr>
                <a:schemeClr val="dk1"/>
              </a:buClr>
              <a:buSzPts val="2200"/>
              <a:buNone/>
            </a:pPr>
            <a:endParaRPr sz="2200"/>
          </a:p>
          <a:p>
            <a:pPr marL="342900" lvl="0" indent="-203200" algn="l" rtl="0">
              <a:spcBef>
                <a:spcPts val="440"/>
              </a:spcBef>
              <a:spcAft>
                <a:spcPts val="0"/>
              </a:spcAft>
              <a:buClr>
                <a:schemeClr val="dk1"/>
              </a:buClr>
              <a:buSzPts val="2200"/>
              <a:buNone/>
            </a:pPr>
            <a:endParaRPr sz="2200"/>
          </a:p>
          <a:p>
            <a:pPr marL="342900" lvl="0" indent="-342900" algn="l" rtl="0">
              <a:spcBef>
                <a:spcPts val="440"/>
              </a:spcBef>
              <a:spcAft>
                <a:spcPts val="0"/>
              </a:spcAft>
              <a:buClr>
                <a:schemeClr val="dk1"/>
              </a:buClr>
              <a:buSzPts val="2200"/>
              <a:buNone/>
            </a:pPr>
            <a:endParaRPr sz="2200"/>
          </a:p>
          <a:p>
            <a:pPr marL="342900" lvl="0" indent="-342900" algn="l" rtl="0">
              <a:spcBef>
                <a:spcPts val="440"/>
              </a:spcBef>
              <a:spcAft>
                <a:spcPts val="0"/>
              </a:spcAft>
              <a:buClr>
                <a:schemeClr val="dk1"/>
              </a:buClr>
              <a:buSzPts val="2200"/>
              <a:buNone/>
            </a:pPr>
            <a:endParaRPr sz="2200"/>
          </a:p>
          <a:p>
            <a:pPr marL="342900" lvl="0" indent="-203200" algn="l" rtl="0">
              <a:spcBef>
                <a:spcPts val="440"/>
              </a:spcBef>
              <a:spcAft>
                <a:spcPts val="0"/>
              </a:spcAft>
              <a:buClr>
                <a:schemeClr val="dk1"/>
              </a:buClr>
              <a:buSzPts val="2200"/>
              <a:buNone/>
            </a:pPr>
            <a:endParaRPr sz="2200"/>
          </a:p>
          <a:p>
            <a:pPr marL="342900" lvl="0" indent="-342900" algn="l" rtl="0">
              <a:spcBef>
                <a:spcPts val="440"/>
              </a:spcBef>
              <a:spcAft>
                <a:spcPts val="0"/>
              </a:spcAft>
              <a:buClr>
                <a:schemeClr val="dk1"/>
              </a:buClr>
              <a:buSzPts val="2200"/>
              <a:buChar char="•"/>
            </a:pPr>
            <a:r>
              <a:rPr lang="en-US" sz="2200"/>
              <a:t>k=n</a:t>
            </a:r>
            <a:r>
              <a:rPr lang="en-US" sz="2200" baseline="-25000"/>
              <a:t>0</a:t>
            </a:r>
            <a:endParaRPr sz="2200"/>
          </a:p>
          <a:p>
            <a:pPr marL="342900" lvl="0" indent="-342900" algn="l" rtl="0">
              <a:spcBef>
                <a:spcPts val="440"/>
              </a:spcBef>
              <a:spcAft>
                <a:spcPts val="0"/>
              </a:spcAft>
              <a:buClr>
                <a:schemeClr val="dk1"/>
              </a:buClr>
              <a:buSzPts val="2200"/>
              <a:buChar char="•"/>
            </a:pPr>
            <a:r>
              <a:rPr lang="en-US" sz="2200"/>
              <a:t>For example, for a function </a:t>
            </a:r>
            <a:r>
              <a:rPr lang="en-US" sz="2200" b="1" i="1"/>
              <a:t>f</a:t>
            </a:r>
            <a:r>
              <a:rPr lang="en-US" sz="2200" b="1"/>
              <a:t>(n)</a:t>
            </a:r>
            <a:endParaRPr sz="2200"/>
          </a:p>
          <a:p>
            <a:pPr marL="342900" lvl="0" indent="-342900" algn="l" rtl="0">
              <a:spcBef>
                <a:spcPts val="440"/>
              </a:spcBef>
              <a:spcAft>
                <a:spcPts val="0"/>
              </a:spcAft>
              <a:buClr>
                <a:schemeClr val="dk1"/>
              </a:buClr>
              <a:buSzPts val="2200"/>
              <a:buNone/>
            </a:pPr>
            <a:r>
              <a:rPr lang="en-US" sz="2200"/>
              <a:t>	θ(</a:t>
            </a:r>
            <a:r>
              <a:rPr lang="en-US" sz="2200" i="1"/>
              <a:t>f</a:t>
            </a:r>
            <a:r>
              <a:rPr lang="en-US" sz="2200"/>
              <a:t>(n)) = { </a:t>
            </a:r>
            <a:r>
              <a:rPr lang="en-US" sz="2200" i="1"/>
              <a:t>g</a:t>
            </a:r>
            <a:r>
              <a:rPr lang="en-US" sz="2200"/>
              <a:t>(n) if and only if </a:t>
            </a:r>
            <a:r>
              <a:rPr lang="en-US" sz="2200" i="1"/>
              <a:t>g</a:t>
            </a:r>
            <a:r>
              <a:rPr lang="en-US" sz="2200"/>
              <a:t>(n) = Ο(</a:t>
            </a:r>
            <a:r>
              <a:rPr lang="en-US" sz="2200" i="1"/>
              <a:t>f</a:t>
            </a:r>
            <a:r>
              <a:rPr lang="en-US" sz="2200"/>
              <a:t>(n)) and </a:t>
            </a:r>
            <a:r>
              <a:rPr lang="en-US" sz="2200" i="1"/>
              <a:t>g</a:t>
            </a:r>
            <a:r>
              <a:rPr lang="en-US" sz="2200"/>
              <a:t>(n) = Ω(</a:t>
            </a:r>
            <a:r>
              <a:rPr lang="en-US" sz="2200" i="1"/>
              <a:t>f</a:t>
            </a:r>
            <a:r>
              <a:rPr lang="en-US" sz="2200"/>
              <a:t>(n)) for all n &gt; n</a:t>
            </a:r>
            <a:r>
              <a:rPr lang="en-US" sz="2200" baseline="-25000"/>
              <a:t>0</a:t>
            </a:r>
            <a:r>
              <a:rPr lang="en-US" sz="2200"/>
              <a:t>. } </a:t>
            </a:r>
            <a:br>
              <a:rPr lang="en-US" sz="2200"/>
            </a:br>
            <a:endParaRPr sz="2200"/>
          </a:p>
        </p:txBody>
      </p:sp>
      <p:sp>
        <p:nvSpPr>
          <p:cNvPr id="339" name="Google Shape;339;p24"/>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FF1AC8A-DC19-4A2F-93CE-B8BB7F686F2F}" type="datetime1">
              <a:rPr lang="en-US" smtClean="0"/>
              <a:t>8/2/2022</a:t>
            </a:fld>
            <a:endParaRPr/>
          </a:p>
        </p:txBody>
      </p:sp>
      <p:sp>
        <p:nvSpPr>
          <p:cNvPr id="340" name="Google Shape;340;p24"/>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341" name="Google Shape;341;p2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47</a:t>
            </a:fld>
            <a:endParaRPr/>
          </a:p>
        </p:txBody>
      </p:sp>
      <p:sp>
        <p:nvSpPr>
          <p:cNvPr id="342" name="Google Shape;342;p24"/>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Theta Notation, θ </a:t>
            </a:r>
            <a:endParaRPr sz="3200" b="1" i="0" u="none" strike="noStrike" cap="none">
              <a:solidFill>
                <a:schemeClr val="dk1"/>
              </a:solidFill>
              <a:latin typeface="Calibri"/>
              <a:ea typeface="Calibri"/>
              <a:cs typeface="Calibri"/>
              <a:sym typeface="Calibri"/>
            </a:endParaRPr>
          </a:p>
        </p:txBody>
      </p:sp>
      <p:pic>
        <p:nvPicPr>
          <p:cNvPr id="345" name="Google Shape;345;p24" descr="theta_notation.jpg"/>
          <p:cNvPicPr preferRelativeResize="0"/>
          <p:nvPr/>
        </p:nvPicPr>
        <p:blipFill rotWithShape="1">
          <a:blip r:embed="rId3">
            <a:alphaModFix/>
          </a:blip>
          <a:srcRect/>
          <a:stretch/>
        </p:blipFill>
        <p:spPr>
          <a:xfrm>
            <a:off x="3276600" y="1905000"/>
            <a:ext cx="3429000" cy="2819400"/>
          </a:xfrm>
          <a:prstGeom prst="rect">
            <a:avLst/>
          </a:prstGeom>
          <a:noFill/>
          <a:ln>
            <a:noFill/>
          </a:ln>
        </p:spPr>
      </p:pic>
      <p:pic>
        <p:nvPicPr>
          <p:cNvPr id="3" name="Picture 2">
            <a:extLst>
              <a:ext uri="{FF2B5EF4-FFF2-40B4-BE49-F238E27FC236}">
                <a16:creationId xmlns:a16="http://schemas.microsoft.com/office/drawing/2014/main" id="{C051C727-D6F1-5004-416E-C36B05BC53F6}"/>
              </a:ext>
            </a:extLst>
          </p:cNvPr>
          <p:cNvPicPr>
            <a:picLocks noChangeAspect="1"/>
          </p:cNvPicPr>
          <p:nvPr/>
        </p:nvPicPr>
        <p:blipFill>
          <a:blip r:embed="rId4"/>
          <a:stretch>
            <a:fillRect/>
          </a:stretch>
        </p:blipFill>
        <p:spPr>
          <a:xfrm>
            <a:off x="-1" y="14468"/>
            <a:ext cx="1419225" cy="84772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graphicFrame>
        <p:nvGraphicFramePr>
          <p:cNvPr id="350" name="Google Shape;350;p25"/>
          <p:cNvGraphicFramePr/>
          <p:nvPr/>
        </p:nvGraphicFramePr>
        <p:xfrm>
          <a:off x="533400" y="1143000"/>
          <a:ext cx="8229600" cy="4724400"/>
        </p:xfrm>
        <a:graphic>
          <a:graphicData uri="http://schemas.openxmlformats.org/drawingml/2006/table">
            <a:tbl>
              <a:tblPr firstRow="1" bandRow="1">
                <a:noFill/>
                <a:tableStyleId>{F0BF7176-352F-4F98-BEA2-798AF6EE9B45}</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590550">
                <a:tc>
                  <a:txBody>
                    <a:bodyPr/>
                    <a:lstStyle/>
                    <a:p>
                      <a:pPr marL="0" marR="0" lvl="0" indent="0" algn="ctr" rtl="0">
                        <a:spcBef>
                          <a:spcPts val="0"/>
                        </a:spcBef>
                        <a:spcAft>
                          <a:spcPts val="0"/>
                        </a:spcAft>
                        <a:buNone/>
                      </a:pPr>
                      <a:r>
                        <a:rPr lang="en-US" sz="2200"/>
                        <a:t>constant</a:t>
                      </a:r>
                      <a:endParaRPr/>
                    </a:p>
                  </a:txBody>
                  <a:tcPr marL="76200" marR="76200" marT="76200" marB="76200"/>
                </a:tc>
                <a:tc>
                  <a:txBody>
                    <a:bodyPr/>
                    <a:lstStyle/>
                    <a:p>
                      <a:pPr marL="0" marR="0" lvl="0" indent="0" algn="ctr" rtl="0">
                        <a:spcBef>
                          <a:spcPts val="0"/>
                        </a:spcBef>
                        <a:spcAft>
                          <a:spcPts val="0"/>
                        </a:spcAft>
                        <a:buNone/>
                      </a:pPr>
                      <a:r>
                        <a:rPr lang="en-US" sz="2200"/>
                        <a:t>Ο(1)</a:t>
                      </a:r>
                      <a:endParaRPr/>
                    </a:p>
                  </a:txBody>
                  <a:tcPr marL="76200" marR="76200" marT="76200" marB="76200"/>
                </a:tc>
                <a:extLst>
                  <a:ext uri="{0D108BD9-81ED-4DB2-BD59-A6C34878D82A}">
                    <a16:rowId xmlns:a16="http://schemas.microsoft.com/office/drawing/2014/main" val="10000"/>
                  </a:ext>
                </a:extLst>
              </a:tr>
              <a:tr h="590550">
                <a:tc>
                  <a:txBody>
                    <a:bodyPr/>
                    <a:lstStyle/>
                    <a:p>
                      <a:pPr marL="0" marR="0" lvl="0" indent="0" algn="ctr" rtl="0">
                        <a:spcBef>
                          <a:spcPts val="0"/>
                        </a:spcBef>
                        <a:spcAft>
                          <a:spcPts val="0"/>
                        </a:spcAft>
                        <a:buNone/>
                      </a:pPr>
                      <a:r>
                        <a:rPr lang="en-US" sz="2200"/>
                        <a:t>logarithmic</a:t>
                      </a:r>
                      <a:endParaRPr sz="2200"/>
                    </a:p>
                  </a:txBody>
                  <a:tcPr marL="91450" marR="91450" marT="45725" marB="45725"/>
                </a:tc>
                <a:tc>
                  <a:txBody>
                    <a:bodyPr/>
                    <a:lstStyle/>
                    <a:p>
                      <a:pPr marL="0" marR="0" lvl="0" indent="0" algn="ctr" rtl="0">
                        <a:spcBef>
                          <a:spcPts val="0"/>
                        </a:spcBef>
                        <a:spcAft>
                          <a:spcPts val="0"/>
                        </a:spcAft>
                        <a:buNone/>
                      </a:pPr>
                      <a:r>
                        <a:rPr lang="en-US" sz="2200"/>
                        <a:t>Ο(log n)</a:t>
                      </a:r>
                      <a:endParaRPr/>
                    </a:p>
                  </a:txBody>
                  <a:tcPr marL="76200" marR="76200" marT="76200" marB="76200"/>
                </a:tc>
                <a:extLst>
                  <a:ext uri="{0D108BD9-81ED-4DB2-BD59-A6C34878D82A}">
                    <a16:rowId xmlns:a16="http://schemas.microsoft.com/office/drawing/2014/main" val="10001"/>
                  </a:ext>
                </a:extLst>
              </a:tr>
              <a:tr h="590550">
                <a:tc>
                  <a:txBody>
                    <a:bodyPr/>
                    <a:lstStyle/>
                    <a:p>
                      <a:pPr marL="0" marR="0" lvl="0" indent="0" algn="ctr" rtl="0">
                        <a:spcBef>
                          <a:spcPts val="0"/>
                        </a:spcBef>
                        <a:spcAft>
                          <a:spcPts val="0"/>
                        </a:spcAft>
                        <a:buNone/>
                      </a:pPr>
                      <a:r>
                        <a:rPr lang="en-US" sz="2200"/>
                        <a:t>linear</a:t>
                      </a:r>
                      <a:endParaRPr sz="2200"/>
                    </a:p>
                  </a:txBody>
                  <a:tcPr marL="91450" marR="91450" marT="45725" marB="45725"/>
                </a:tc>
                <a:tc>
                  <a:txBody>
                    <a:bodyPr/>
                    <a:lstStyle/>
                    <a:p>
                      <a:pPr marL="0" marR="0" lvl="0" indent="0" algn="ctr" rtl="0">
                        <a:spcBef>
                          <a:spcPts val="0"/>
                        </a:spcBef>
                        <a:spcAft>
                          <a:spcPts val="0"/>
                        </a:spcAft>
                        <a:buNone/>
                      </a:pPr>
                      <a:r>
                        <a:rPr lang="en-US" sz="2200"/>
                        <a:t>Ο(n)</a:t>
                      </a:r>
                      <a:endParaRPr/>
                    </a:p>
                  </a:txBody>
                  <a:tcPr marL="76200" marR="76200" marT="76200" marB="76200"/>
                </a:tc>
                <a:extLst>
                  <a:ext uri="{0D108BD9-81ED-4DB2-BD59-A6C34878D82A}">
                    <a16:rowId xmlns:a16="http://schemas.microsoft.com/office/drawing/2014/main" val="10002"/>
                  </a:ext>
                </a:extLst>
              </a:tr>
              <a:tr h="590550">
                <a:tc>
                  <a:txBody>
                    <a:bodyPr/>
                    <a:lstStyle/>
                    <a:p>
                      <a:pPr marL="0" marR="0" lvl="0" indent="0" algn="ctr" rtl="0">
                        <a:spcBef>
                          <a:spcPts val="0"/>
                        </a:spcBef>
                        <a:spcAft>
                          <a:spcPts val="0"/>
                        </a:spcAft>
                        <a:buNone/>
                      </a:pPr>
                      <a:r>
                        <a:rPr lang="en-US" sz="2200"/>
                        <a:t>n log n</a:t>
                      </a:r>
                      <a:endParaRPr/>
                    </a:p>
                  </a:txBody>
                  <a:tcPr marL="76200" marR="76200" marT="76200" marB="76200"/>
                </a:tc>
                <a:tc>
                  <a:txBody>
                    <a:bodyPr/>
                    <a:lstStyle/>
                    <a:p>
                      <a:pPr marL="0" marR="0" lvl="0" indent="0" algn="ctr" rtl="0">
                        <a:spcBef>
                          <a:spcPts val="0"/>
                        </a:spcBef>
                        <a:spcAft>
                          <a:spcPts val="0"/>
                        </a:spcAft>
                        <a:buNone/>
                      </a:pPr>
                      <a:r>
                        <a:rPr lang="en-US" sz="2200"/>
                        <a:t>Ο(n log n)</a:t>
                      </a:r>
                      <a:endParaRPr/>
                    </a:p>
                  </a:txBody>
                  <a:tcPr marL="76200" marR="76200" marT="76200" marB="76200"/>
                </a:tc>
                <a:extLst>
                  <a:ext uri="{0D108BD9-81ED-4DB2-BD59-A6C34878D82A}">
                    <a16:rowId xmlns:a16="http://schemas.microsoft.com/office/drawing/2014/main" val="10003"/>
                  </a:ext>
                </a:extLst>
              </a:tr>
              <a:tr h="590550">
                <a:tc>
                  <a:txBody>
                    <a:bodyPr/>
                    <a:lstStyle/>
                    <a:p>
                      <a:pPr marL="0" marR="0" lvl="0" indent="0" algn="ctr" rtl="0">
                        <a:spcBef>
                          <a:spcPts val="0"/>
                        </a:spcBef>
                        <a:spcAft>
                          <a:spcPts val="0"/>
                        </a:spcAft>
                        <a:buNone/>
                      </a:pPr>
                      <a:r>
                        <a:rPr lang="en-US" sz="2200"/>
                        <a:t>quadratic</a:t>
                      </a:r>
                      <a:endParaRPr sz="2200"/>
                    </a:p>
                  </a:txBody>
                  <a:tcPr marL="91450" marR="91450" marT="45725" marB="45725"/>
                </a:tc>
                <a:tc>
                  <a:txBody>
                    <a:bodyPr/>
                    <a:lstStyle/>
                    <a:p>
                      <a:pPr marL="0" marR="0" lvl="0" indent="0" algn="ctr" rtl="0">
                        <a:spcBef>
                          <a:spcPts val="0"/>
                        </a:spcBef>
                        <a:spcAft>
                          <a:spcPts val="0"/>
                        </a:spcAft>
                        <a:buNone/>
                      </a:pPr>
                      <a:r>
                        <a:rPr lang="en-US" sz="2200"/>
                        <a:t>Ο(n</a:t>
                      </a:r>
                      <a:r>
                        <a:rPr lang="en-US" sz="2200" baseline="30000"/>
                        <a:t>2</a:t>
                      </a:r>
                      <a:r>
                        <a:rPr lang="en-US" sz="2200"/>
                        <a:t>)</a:t>
                      </a:r>
                      <a:endParaRPr/>
                    </a:p>
                  </a:txBody>
                  <a:tcPr marL="76200" marR="76200" marT="76200" marB="76200"/>
                </a:tc>
                <a:extLst>
                  <a:ext uri="{0D108BD9-81ED-4DB2-BD59-A6C34878D82A}">
                    <a16:rowId xmlns:a16="http://schemas.microsoft.com/office/drawing/2014/main" val="10004"/>
                  </a:ext>
                </a:extLst>
              </a:tr>
              <a:tr h="590550">
                <a:tc>
                  <a:txBody>
                    <a:bodyPr/>
                    <a:lstStyle/>
                    <a:p>
                      <a:pPr marL="0" marR="0" lvl="0" indent="0" algn="ctr" rtl="0">
                        <a:spcBef>
                          <a:spcPts val="0"/>
                        </a:spcBef>
                        <a:spcAft>
                          <a:spcPts val="0"/>
                        </a:spcAft>
                        <a:buNone/>
                      </a:pPr>
                      <a:r>
                        <a:rPr lang="en-US" sz="2200"/>
                        <a:t>cubic</a:t>
                      </a:r>
                      <a:endParaRPr sz="2200"/>
                    </a:p>
                  </a:txBody>
                  <a:tcPr marL="91450" marR="91450" marT="45725" marB="45725"/>
                </a:tc>
                <a:tc>
                  <a:txBody>
                    <a:bodyPr/>
                    <a:lstStyle/>
                    <a:p>
                      <a:pPr marL="0" marR="0" lvl="0" indent="0" algn="ctr" rtl="0">
                        <a:spcBef>
                          <a:spcPts val="0"/>
                        </a:spcBef>
                        <a:spcAft>
                          <a:spcPts val="0"/>
                        </a:spcAft>
                        <a:buNone/>
                      </a:pPr>
                      <a:r>
                        <a:rPr lang="en-US" sz="2200"/>
                        <a:t>Ο(n</a:t>
                      </a:r>
                      <a:r>
                        <a:rPr lang="en-US" sz="2200" baseline="30000"/>
                        <a:t>3</a:t>
                      </a:r>
                      <a:r>
                        <a:rPr lang="en-US" sz="2200"/>
                        <a:t>)</a:t>
                      </a:r>
                      <a:endParaRPr/>
                    </a:p>
                  </a:txBody>
                  <a:tcPr marL="76200" marR="76200" marT="76200" marB="76200"/>
                </a:tc>
                <a:extLst>
                  <a:ext uri="{0D108BD9-81ED-4DB2-BD59-A6C34878D82A}">
                    <a16:rowId xmlns:a16="http://schemas.microsoft.com/office/drawing/2014/main" val="10005"/>
                  </a:ext>
                </a:extLst>
              </a:tr>
              <a:tr h="590550">
                <a:tc>
                  <a:txBody>
                    <a:bodyPr/>
                    <a:lstStyle/>
                    <a:p>
                      <a:pPr marL="0" marR="0" lvl="0" indent="0" algn="ctr" rtl="0">
                        <a:spcBef>
                          <a:spcPts val="0"/>
                        </a:spcBef>
                        <a:spcAft>
                          <a:spcPts val="0"/>
                        </a:spcAft>
                        <a:buNone/>
                      </a:pPr>
                      <a:r>
                        <a:rPr lang="en-US" sz="2200"/>
                        <a:t>polynomial</a:t>
                      </a:r>
                      <a:endParaRPr sz="2200"/>
                    </a:p>
                  </a:txBody>
                  <a:tcPr marL="91450" marR="91450" marT="45725" marB="45725"/>
                </a:tc>
                <a:tc>
                  <a:txBody>
                    <a:bodyPr/>
                    <a:lstStyle/>
                    <a:p>
                      <a:pPr marL="0" marR="0" lvl="0" indent="0" algn="ctr" rtl="0">
                        <a:spcBef>
                          <a:spcPts val="0"/>
                        </a:spcBef>
                        <a:spcAft>
                          <a:spcPts val="0"/>
                        </a:spcAft>
                        <a:buNone/>
                      </a:pPr>
                      <a:r>
                        <a:rPr lang="en-US" sz="2200"/>
                        <a:t>n</a:t>
                      </a:r>
                      <a:r>
                        <a:rPr lang="en-US" sz="2200" baseline="30000"/>
                        <a:t>Ο(1)</a:t>
                      </a:r>
                      <a:endParaRPr sz="2200"/>
                    </a:p>
                  </a:txBody>
                  <a:tcPr marL="76200" marR="76200" marT="76200" marB="76200"/>
                </a:tc>
                <a:extLst>
                  <a:ext uri="{0D108BD9-81ED-4DB2-BD59-A6C34878D82A}">
                    <a16:rowId xmlns:a16="http://schemas.microsoft.com/office/drawing/2014/main" val="10006"/>
                  </a:ext>
                </a:extLst>
              </a:tr>
              <a:tr h="590550">
                <a:tc>
                  <a:txBody>
                    <a:bodyPr/>
                    <a:lstStyle/>
                    <a:p>
                      <a:pPr marL="0" marR="0" lvl="0" indent="0" algn="ctr" rtl="0">
                        <a:spcBef>
                          <a:spcPts val="0"/>
                        </a:spcBef>
                        <a:spcAft>
                          <a:spcPts val="0"/>
                        </a:spcAft>
                        <a:buNone/>
                      </a:pPr>
                      <a:r>
                        <a:rPr lang="en-US" sz="2200"/>
                        <a:t>exponential</a:t>
                      </a:r>
                      <a:endParaRPr sz="2200"/>
                    </a:p>
                  </a:txBody>
                  <a:tcPr marL="91450" marR="91450" marT="45725" marB="45725"/>
                </a:tc>
                <a:tc>
                  <a:txBody>
                    <a:bodyPr/>
                    <a:lstStyle/>
                    <a:p>
                      <a:pPr marL="0" marR="0" lvl="0" indent="0" algn="ctr" rtl="0">
                        <a:spcBef>
                          <a:spcPts val="0"/>
                        </a:spcBef>
                        <a:spcAft>
                          <a:spcPts val="0"/>
                        </a:spcAft>
                        <a:buNone/>
                      </a:pPr>
                      <a:r>
                        <a:rPr lang="en-US" sz="2200"/>
                        <a:t>2</a:t>
                      </a:r>
                      <a:r>
                        <a:rPr lang="en-US" sz="2200" baseline="30000"/>
                        <a:t>Ο(n)</a:t>
                      </a:r>
                      <a:endParaRPr sz="2200"/>
                    </a:p>
                  </a:txBody>
                  <a:tcPr marL="76200" marR="76200" marT="76200" marB="76200"/>
                </a:tc>
                <a:extLst>
                  <a:ext uri="{0D108BD9-81ED-4DB2-BD59-A6C34878D82A}">
                    <a16:rowId xmlns:a16="http://schemas.microsoft.com/office/drawing/2014/main" val="10007"/>
                  </a:ext>
                </a:extLst>
              </a:tr>
            </a:tbl>
          </a:graphicData>
        </a:graphic>
      </p:graphicFrame>
      <p:sp>
        <p:nvSpPr>
          <p:cNvPr id="351" name="Google Shape;351;p25"/>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8FC8D97-CBD9-4217-BB3C-0CFE6446C042}" type="datetime1">
              <a:rPr lang="en-US" smtClean="0"/>
              <a:t>8/2/2022</a:t>
            </a:fld>
            <a:endParaRPr/>
          </a:p>
        </p:txBody>
      </p:sp>
      <p:sp>
        <p:nvSpPr>
          <p:cNvPr id="352" name="Google Shape;352;p25"/>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353" name="Google Shape;353;p2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48</a:t>
            </a:fld>
            <a:endParaRPr/>
          </a:p>
        </p:txBody>
      </p:sp>
      <p:sp>
        <p:nvSpPr>
          <p:cNvPr id="354" name="Google Shape;354;p25"/>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Common Asymptotic Notations</a:t>
            </a:r>
            <a:endParaRPr sz="32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0DFF0D14-29A6-B622-FCA2-29745E68720A}"/>
              </a:ext>
            </a:extLst>
          </p:cNvPr>
          <p:cNvPicPr>
            <a:picLocks noChangeAspect="1"/>
          </p:cNvPicPr>
          <p:nvPr/>
        </p:nvPicPr>
        <p:blipFill>
          <a:blip r:embed="rId3"/>
          <a:stretch>
            <a:fillRect/>
          </a:stretch>
        </p:blipFill>
        <p:spPr>
          <a:xfrm>
            <a:off x="0" y="66674"/>
            <a:ext cx="1371600" cy="8477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5" name="Google Shape;365;p26"/>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Char char="•"/>
            </a:pPr>
            <a:r>
              <a:rPr lang="en-US" sz="2200"/>
              <a:t>Most computers have a large amount of space, but not infinite space. </a:t>
            </a:r>
            <a:endParaRPr/>
          </a:p>
          <a:p>
            <a:pPr marL="342900" lvl="0" indent="-342900" algn="just" rtl="0">
              <a:spcBef>
                <a:spcPts val="440"/>
              </a:spcBef>
              <a:spcAft>
                <a:spcPts val="0"/>
              </a:spcAft>
              <a:buClr>
                <a:schemeClr val="dk1"/>
              </a:buClr>
              <a:buSzPts val="2200"/>
              <a:buChar char="•"/>
            </a:pPr>
            <a:r>
              <a:rPr lang="en-US" sz="2200"/>
              <a:t>Also, most people are willing to wait a little while for a big calculation, but not forever. </a:t>
            </a:r>
            <a:endParaRPr/>
          </a:p>
          <a:p>
            <a:pPr marL="342900" lvl="0" indent="-342900" algn="just" rtl="0">
              <a:spcBef>
                <a:spcPts val="440"/>
              </a:spcBef>
              <a:spcAft>
                <a:spcPts val="0"/>
              </a:spcAft>
              <a:buClr>
                <a:schemeClr val="dk1"/>
              </a:buClr>
              <a:buSzPts val="2200"/>
              <a:buChar char="•"/>
            </a:pPr>
            <a:r>
              <a:rPr lang="en-US" sz="2200"/>
              <a:t>So if your problem is taking a long time but not much memory, a space-time trade-off would let you use more memory and solve the problem more quickly. </a:t>
            </a:r>
            <a:endParaRPr/>
          </a:p>
          <a:p>
            <a:pPr marL="342900" lvl="0" indent="-342900" algn="just" rtl="0">
              <a:spcBef>
                <a:spcPts val="440"/>
              </a:spcBef>
              <a:spcAft>
                <a:spcPts val="0"/>
              </a:spcAft>
              <a:buClr>
                <a:schemeClr val="dk1"/>
              </a:buClr>
              <a:buSzPts val="2200"/>
              <a:buChar char="•"/>
            </a:pPr>
            <a:r>
              <a:rPr lang="en-US" sz="2200"/>
              <a:t>Or, if it could be solved very quickly but requires more memory than you have, you can try to spend more time solving the problem in the limited memory.</a:t>
            </a:r>
            <a:endParaRPr sz="2200"/>
          </a:p>
        </p:txBody>
      </p:sp>
      <p:sp>
        <p:nvSpPr>
          <p:cNvPr id="360" name="Google Shape;360;p26"/>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BC72D5A-4292-480F-BF2B-FA69CF5978B2}" type="datetime1">
              <a:rPr lang="en-US" smtClean="0"/>
              <a:t>8/2/2022</a:t>
            </a:fld>
            <a:endParaRPr/>
          </a:p>
        </p:txBody>
      </p:sp>
      <p:sp>
        <p:nvSpPr>
          <p:cNvPr id="361" name="Google Shape;361;p26"/>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362" name="Google Shape;362;p2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49</a:t>
            </a:fld>
            <a:endParaRPr/>
          </a:p>
        </p:txBody>
      </p:sp>
      <p:sp>
        <p:nvSpPr>
          <p:cNvPr id="363" name="Google Shape;363;p26"/>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Time-space trade-off </a:t>
            </a:r>
            <a:r>
              <a:rPr lang="en-US" sz="3200" b="1" i="0" u="none" strike="noStrike" cap="none">
                <a:solidFill>
                  <a:schemeClr val="dk1"/>
                </a:solidFill>
                <a:latin typeface="Calibri"/>
                <a:ea typeface="Calibri"/>
                <a:cs typeface="Calibri"/>
                <a:sym typeface="Calibri"/>
              </a:rPr>
              <a:t>(CO1)</a:t>
            </a:r>
            <a:endParaRPr sz="32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0A23FC4B-38B5-8024-DD5D-C130AD034547}"/>
              </a:ext>
            </a:extLst>
          </p:cNvPr>
          <p:cNvPicPr>
            <a:picLocks noChangeAspect="1"/>
          </p:cNvPicPr>
          <p:nvPr/>
        </p:nvPicPr>
        <p:blipFill>
          <a:blip r:embed="rId3"/>
          <a:stretch>
            <a:fillRect/>
          </a:stretch>
        </p:blipFill>
        <p:spPr>
          <a:xfrm>
            <a:off x="0" y="31749"/>
            <a:ext cx="1371600" cy="8477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50B0-5DEB-4628-A199-D99FE72A3E9C}"/>
              </a:ext>
            </a:extLst>
          </p:cNvPr>
          <p:cNvSpPr>
            <a:spLocks noGrp="1"/>
          </p:cNvSpPr>
          <p:nvPr>
            <p:ph type="title"/>
          </p:nvPr>
        </p:nvSpPr>
        <p:spPr>
          <a:xfrm>
            <a:off x="1338606" y="0"/>
            <a:ext cx="7805394" cy="801278"/>
          </a:xfrm>
        </p:spPr>
        <p:style>
          <a:lnRef idx="1">
            <a:schemeClr val="accent5"/>
          </a:lnRef>
          <a:fillRef idx="2">
            <a:schemeClr val="accent5"/>
          </a:fillRef>
          <a:effectRef idx="1">
            <a:schemeClr val="accent5"/>
          </a:effectRef>
          <a:fontRef idx="minor">
            <a:schemeClr val="dk1"/>
          </a:fontRef>
        </p:style>
        <p:txBody>
          <a:bodyPr/>
          <a:lstStyle/>
          <a:p>
            <a:r>
              <a:rPr lang="en-US" dirty="0"/>
              <a:t>Branch wise Application</a:t>
            </a:r>
            <a:endParaRPr lang="en-IN" dirty="0"/>
          </a:p>
        </p:txBody>
      </p:sp>
      <p:sp>
        <p:nvSpPr>
          <p:cNvPr id="3" name="Text Placeholder 2">
            <a:extLst>
              <a:ext uri="{FF2B5EF4-FFF2-40B4-BE49-F238E27FC236}">
                <a16:creationId xmlns:a16="http://schemas.microsoft.com/office/drawing/2014/main" id="{8591FEEC-6863-497E-86B2-94CC60A7CB14}"/>
              </a:ext>
            </a:extLst>
          </p:cNvPr>
          <p:cNvSpPr>
            <a:spLocks noGrp="1"/>
          </p:cNvSpPr>
          <p:nvPr>
            <p:ph idx="1"/>
          </p:nvPr>
        </p:nvSpPr>
        <p:spPr/>
        <p:txBody>
          <a:bodyPr>
            <a:normAutofit/>
          </a:bodyPr>
          <a:lstStyle/>
          <a:p>
            <a:pPr algn="just" fontAlgn="base"/>
            <a:r>
              <a:rPr lang="en-US" i="0" dirty="0">
                <a:solidFill>
                  <a:schemeClr val="tx1"/>
                </a:solidFill>
                <a:effectLst/>
                <a:latin typeface="Times New Roman" panose="02020603050405020304" pitchFamily="18" charset="0"/>
                <a:cs typeface="Times New Roman" panose="02020603050405020304" pitchFamily="18" charset="0"/>
              </a:rPr>
              <a:t>A data structure is a particular way of organizing data in a computer so that it can be used effectively.</a:t>
            </a:r>
          </a:p>
          <a:p>
            <a:pPr algn="just" fontAlgn="base"/>
            <a:r>
              <a:rPr lang="en-US" i="0" dirty="0">
                <a:solidFill>
                  <a:schemeClr val="tx1"/>
                </a:solidFill>
                <a:effectLst/>
                <a:latin typeface="Times New Roman" panose="02020603050405020304" pitchFamily="18" charset="0"/>
                <a:cs typeface="Times New Roman" panose="02020603050405020304" pitchFamily="18" charset="0"/>
              </a:rPr>
              <a:t>For example, we can store a list of items having the same data-type using the </a:t>
            </a:r>
            <a:r>
              <a:rPr lang="en-US" i="1" dirty="0">
                <a:solidFill>
                  <a:schemeClr val="tx1"/>
                </a:solidFill>
                <a:effectLst/>
                <a:latin typeface="Times New Roman" panose="02020603050405020304" pitchFamily="18" charset="0"/>
                <a:cs typeface="Times New Roman" panose="02020603050405020304" pitchFamily="18" charset="0"/>
              </a:rPr>
              <a:t>array</a:t>
            </a:r>
            <a:r>
              <a:rPr lang="en-US" i="0" dirty="0">
                <a:solidFill>
                  <a:schemeClr val="tx1"/>
                </a:solidFill>
                <a:effectLst/>
                <a:latin typeface="Times New Roman" panose="02020603050405020304" pitchFamily="18" charset="0"/>
                <a:cs typeface="Times New Roman" panose="02020603050405020304" pitchFamily="18" charset="0"/>
              </a:rPr>
              <a:t> data structure.</a:t>
            </a:r>
          </a:p>
          <a:p>
            <a:pPr algn="just" fontAlgn="base"/>
            <a:r>
              <a:rPr lang="en-US" i="0" dirty="0">
                <a:solidFill>
                  <a:schemeClr val="tx1"/>
                </a:solidFill>
                <a:effectLst/>
                <a:latin typeface="Times New Roman" panose="02020603050405020304" pitchFamily="18" charset="0"/>
                <a:cs typeface="Times New Roman" panose="02020603050405020304" pitchFamily="18" charset="0"/>
              </a:rPr>
              <a:t>2D Arrays, commonly known as, matrix, are used in image processing.</a:t>
            </a:r>
          </a:p>
          <a:p>
            <a:pPr algn="just" fontAlgn="base"/>
            <a:r>
              <a:rPr lang="en-US" i="0" dirty="0">
                <a:solidFill>
                  <a:schemeClr val="tx1"/>
                </a:solidFill>
                <a:effectLst/>
                <a:latin typeface="Times New Roman" panose="02020603050405020304" pitchFamily="18" charset="0"/>
                <a:cs typeface="Times New Roman" panose="02020603050405020304" pitchFamily="18" charset="0"/>
              </a:rPr>
              <a:t> It is also used in speech processing, in which each speech signal is an array. </a:t>
            </a:r>
          </a:p>
          <a:p>
            <a:pPr algn="just" fontAlgn="base"/>
            <a:endParaRPr lang="en-US" i="0" dirty="0">
              <a:solidFill>
                <a:schemeClr val="tx1"/>
              </a:solidFill>
              <a:effectLst/>
              <a:latin typeface="Times New Roman" panose="02020603050405020304" pitchFamily="18" charset="0"/>
              <a:cs typeface="Times New Roman" panose="02020603050405020304" pitchFamily="18" charset="0"/>
            </a:endParaRPr>
          </a:p>
          <a:p>
            <a:pPr algn="just"/>
            <a:endParaRPr lang="en-IN"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9F8FE74C-16A8-4D10-8B94-10F066D6E2E7}"/>
              </a:ext>
            </a:extLst>
          </p:cNvPr>
          <p:cNvSpPr>
            <a:spLocks noGrp="1"/>
          </p:cNvSpPr>
          <p:nvPr>
            <p:ph type="dt" sz="half" idx="10"/>
          </p:nvPr>
        </p:nvSpPr>
        <p:spPr/>
        <p:txBody>
          <a:bodyPr/>
          <a:lstStyle/>
          <a:p>
            <a:fld id="{3F640563-0F9A-4730-B410-B607BA01C265}" type="datetime1">
              <a:rPr lang="en-US" smtClean="0"/>
              <a:t>8/2/2022</a:t>
            </a:fld>
            <a:endParaRPr lang="en-US"/>
          </a:p>
        </p:txBody>
      </p:sp>
      <p:sp>
        <p:nvSpPr>
          <p:cNvPr id="5" name="Footer Placeholder 4">
            <a:extLst>
              <a:ext uri="{FF2B5EF4-FFF2-40B4-BE49-F238E27FC236}">
                <a16:creationId xmlns:a16="http://schemas.microsoft.com/office/drawing/2014/main" id="{AFC9EAB0-387A-4AE4-97CB-A4A6BD941709}"/>
              </a:ext>
            </a:extLst>
          </p:cNvPr>
          <p:cNvSpPr>
            <a:spLocks noGrp="1"/>
          </p:cNvSpPr>
          <p:nvPr>
            <p:ph type="ftr" sz="quarter" idx="11"/>
          </p:nvPr>
        </p:nvSpPr>
        <p:spPr/>
        <p:txBody>
          <a:bodyPr/>
          <a:lstStyle/>
          <a:p>
            <a:r>
              <a:rPr lang="en-US"/>
              <a:t>Tamanna       ACSE-0301 and DS               Unit -1</a:t>
            </a:r>
          </a:p>
        </p:txBody>
      </p:sp>
      <p:sp>
        <p:nvSpPr>
          <p:cNvPr id="6" name="Slide Number Placeholder 5">
            <a:extLst>
              <a:ext uri="{FF2B5EF4-FFF2-40B4-BE49-F238E27FC236}">
                <a16:creationId xmlns:a16="http://schemas.microsoft.com/office/drawing/2014/main" id="{AA040FBF-7C02-4336-855B-C2CE62CAB7C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pic>
        <p:nvPicPr>
          <p:cNvPr id="9" name="Picture 8" descr="Logo, company name&#10;&#10;Description automatically generated">
            <a:extLst>
              <a:ext uri="{FF2B5EF4-FFF2-40B4-BE49-F238E27FC236}">
                <a16:creationId xmlns:a16="http://schemas.microsoft.com/office/drawing/2014/main" id="{7480842A-9D04-54BC-D58B-00AB610043C6}"/>
              </a:ext>
            </a:extLst>
          </p:cNvPr>
          <p:cNvPicPr>
            <a:picLocks noChangeAspect="1"/>
          </p:cNvPicPr>
          <p:nvPr/>
        </p:nvPicPr>
        <p:blipFill>
          <a:blip r:embed="rId2"/>
          <a:stretch>
            <a:fillRect/>
          </a:stretch>
        </p:blipFill>
        <p:spPr>
          <a:xfrm>
            <a:off x="0" y="-23224"/>
            <a:ext cx="1251857" cy="847725"/>
          </a:xfrm>
          <a:prstGeom prst="rect">
            <a:avLst/>
          </a:prstGeom>
        </p:spPr>
      </p:pic>
    </p:spTree>
    <p:extLst>
      <p:ext uri="{BB962C8B-B14F-4D97-AF65-F5344CB8AC3E}">
        <p14:creationId xmlns:p14="http://schemas.microsoft.com/office/powerpoint/2010/main" val="1853300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5" name="Google Shape;375;p27"/>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Char char="•"/>
            </a:pPr>
            <a:r>
              <a:rPr lang="en-US" sz="2200"/>
              <a:t>The Data Type is basically a type of data that can be used in different computer program. </a:t>
            </a:r>
            <a:endParaRPr/>
          </a:p>
          <a:p>
            <a:pPr marL="342900" lvl="0" indent="-342900" algn="just" rtl="0">
              <a:spcBef>
                <a:spcPts val="440"/>
              </a:spcBef>
              <a:spcAft>
                <a:spcPts val="0"/>
              </a:spcAft>
              <a:buClr>
                <a:schemeClr val="dk1"/>
              </a:buClr>
              <a:buSzPts val="2200"/>
              <a:buChar char="•"/>
            </a:pPr>
            <a:r>
              <a:rPr lang="en-US" sz="2200"/>
              <a:t>It signifies the type like integer, float etc, the space like integer will take 4-bytes, character will take 1-byte of space etc.</a:t>
            </a:r>
            <a:endParaRPr/>
          </a:p>
          <a:p>
            <a:pPr marL="342900" lvl="0" indent="-342900" algn="just" rtl="0">
              <a:spcBef>
                <a:spcPts val="440"/>
              </a:spcBef>
              <a:spcAft>
                <a:spcPts val="0"/>
              </a:spcAft>
              <a:buClr>
                <a:schemeClr val="dk1"/>
              </a:buClr>
              <a:buSzPts val="2200"/>
              <a:buChar char="•"/>
            </a:pPr>
            <a:r>
              <a:rPr lang="en-US" sz="2200"/>
              <a:t>The abstract data type is special kind of data type, whose behavior is defined by a set of values and set of operations. </a:t>
            </a:r>
            <a:endParaRPr/>
          </a:p>
          <a:p>
            <a:pPr marL="342900" lvl="0" indent="-342900" algn="just" rtl="0">
              <a:spcBef>
                <a:spcPts val="440"/>
              </a:spcBef>
              <a:spcAft>
                <a:spcPts val="0"/>
              </a:spcAft>
              <a:buClr>
                <a:schemeClr val="dk1"/>
              </a:buClr>
              <a:buSzPts val="2200"/>
              <a:buChar char="•"/>
            </a:pPr>
            <a:r>
              <a:rPr lang="en-US" sz="2200"/>
              <a:t>The keyword “Abstract” is used as we can use these data types, we can perform different operations. But how those operations are working that is totally hidden from the user. </a:t>
            </a:r>
            <a:endParaRPr/>
          </a:p>
          <a:p>
            <a:pPr marL="342900" lvl="0" indent="-342900" algn="just" rtl="0">
              <a:spcBef>
                <a:spcPts val="440"/>
              </a:spcBef>
              <a:spcAft>
                <a:spcPts val="0"/>
              </a:spcAft>
              <a:buClr>
                <a:schemeClr val="dk1"/>
              </a:buClr>
              <a:buSzPts val="2200"/>
              <a:buChar char="•"/>
            </a:pPr>
            <a:r>
              <a:rPr lang="en-US" sz="2200"/>
              <a:t>The ADT is made of with primitive data types, but operation logics are hidden.</a:t>
            </a:r>
            <a:endParaRPr sz="2200"/>
          </a:p>
        </p:txBody>
      </p:sp>
      <p:sp>
        <p:nvSpPr>
          <p:cNvPr id="370" name="Google Shape;370;p27"/>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923F0E4-9266-44C3-A423-3A728A3A28E9}" type="datetime1">
              <a:rPr lang="en-US" smtClean="0"/>
              <a:t>8/2/2022</a:t>
            </a:fld>
            <a:endParaRPr/>
          </a:p>
        </p:txBody>
      </p:sp>
      <p:sp>
        <p:nvSpPr>
          <p:cNvPr id="371" name="Google Shape;371;p27"/>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372" name="Google Shape;372;p2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50</a:t>
            </a:fld>
            <a:endParaRPr/>
          </a:p>
        </p:txBody>
      </p:sp>
      <p:sp>
        <p:nvSpPr>
          <p:cNvPr id="373" name="Google Shape;373;p27"/>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Abstract Data Types (ADT) </a:t>
            </a:r>
            <a:r>
              <a:rPr lang="en-US" sz="3200" b="1" i="0" u="none" strike="noStrike" cap="none">
                <a:solidFill>
                  <a:schemeClr val="dk1"/>
                </a:solidFill>
                <a:latin typeface="Calibri"/>
                <a:ea typeface="Calibri"/>
                <a:cs typeface="Calibri"/>
                <a:sym typeface="Calibri"/>
              </a:rPr>
              <a:t>(CO1)</a:t>
            </a:r>
            <a:endParaRPr sz="32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0CE08C4D-89FC-83D1-A8D5-C80EF4198C99}"/>
              </a:ext>
            </a:extLst>
          </p:cNvPr>
          <p:cNvPicPr>
            <a:picLocks noChangeAspect="1"/>
          </p:cNvPicPr>
          <p:nvPr/>
        </p:nvPicPr>
        <p:blipFill>
          <a:blip r:embed="rId3"/>
          <a:stretch>
            <a:fillRect/>
          </a:stretch>
        </p:blipFill>
        <p:spPr>
          <a:xfrm>
            <a:off x="0" y="31749"/>
            <a:ext cx="1371600" cy="84772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5" name="Google Shape;385;p28"/>
          <p:cNvSpPr txBox="1">
            <a:spLocks noGrp="1"/>
          </p:cNvSpPr>
          <p:nvPr>
            <p:ph idx="1"/>
          </p:nvPr>
        </p:nvSpPr>
        <p:spPr>
          <a:xfrm>
            <a:off x="609600" y="990600"/>
            <a:ext cx="8229600" cy="51054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200"/>
              <a:buChar char="•"/>
            </a:pPr>
            <a:r>
              <a:rPr lang="en-US" sz="2200"/>
              <a:t>Some examples of ADT are </a:t>
            </a:r>
            <a:r>
              <a:rPr lang="en-US" sz="2200" b="1"/>
              <a:t>Stack, Queue</a:t>
            </a:r>
            <a:r>
              <a:rPr lang="en-US" sz="2200"/>
              <a:t>, </a:t>
            </a:r>
            <a:r>
              <a:rPr lang="en-US" sz="2200" b="1"/>
              <a:t>List</a:t>
            </a:r>
            <a:r>
              <a:rPr lang="en-US" sz="2200"/>
              <a:t> etc.</a:t>
            </a:r>
            <a:endParaRPr/>
          </a:p>
          <a:p>
            <a:pPr marL="342900" lvl="0" indent="-342900" algn="just" rtl="0">
              <a:spcBef>
                <a:spcPts val="440"/>
              </a:spcBef>
              <a:spcAft>
                <a:spcPts val="0"/>
              </a:spcAft>
              <a:buClr>
                <a:schemeClr val="dk1"/>
              </a:buClr>
              <a:buSzPts val="2200"/>
              <a:buChar char="•"/>
            </a:pPr>
            <a:r>
              <a:rPr lang="en-US" sz="2200"/>
              <a:t>Let us see some operations of those mentioned ADT −</a:t>
            </a:r>
            <a:endParaRPr/>
          </a:p>
          <a:p>
            <a:pPr marL="342900" lvl="0" indent="-342900" algn="just" rtl="0">
              <a:spcBef>
                <a:spcPts val="440"/>
              </a:spcBef>
              <a:spcAft>
                <a:spcPts val="0"/>
              </a:spcAft>
              <a:buClr>
                <a:schemeClr val="dk1"/>
              </a:buClr>
              <a:buSzPts val="2200"/>
              <a:buChar char="•"/>
            </a:pPr>
            <a:r>
              <a:rPr lang="en-US" sz="2200"/>
              <a:t>Stack −</a:t>
            </a:r>
            <a:endParaRPr/>
          </a:p>
          <a:p>
            <a:pPr marL="742950" lvl="1" indent="-285750" algn="just" rtl="0">
              <a:spcBef>
                <a:spcPts val="440"/>
              </a:spcBef>
              <a:spcAft>
                <a:spcPts val="0"/>
              </a:spcAft>
              <a:buClr>
                <a:schemeClr val="dk1"/>
              </a:buClr>
              <a:buSzPts val="2200"/>
              <a:buChar char="–"/>
            </a:pPr>
            <a:r>
              <a:rPr lang="en-US" sz="2200"/>
              <a:t>isFull(), This is used to check whether stack is full or not</a:t>
            </a:r>
            <a:endParaRPr/>
          </a:p>
          <a:p>
            <a:pPr marL="742950" lvl="1" indent="-285750" algn="just" rtl="0">
              <a:spcBef>
                <a:spcPts val="440"/>
              </a:spcBef>
              <a:spcAft>
                <a:spcPts val="0"/>
              </a:spcAft>
              <a:buClr>
                <a:schemeClr val="dk1"/>
              </a:buClr>
              <a:buSzPts val="2200"/>
              <a:buChar char="–"/>
            </a:pPr>
            <a:r>
              <a:rPr lang="en-US" sz="2200"/>
              <a:t>isEmpty(), This is used to check whether stack is empty or not</a:t>
            </a:r>
            <a:endParaRPr/>
          </a:p>
          <a:p>
            <a:pPr marL="742950" lvl="1" indent="-285750" algn="just" rtl="0">
              <a:spcBef>
                <a:spcPts val="440"/>
              </a:spcBef>
              <a:spcAft>
                <a:spcPts val="0"/>
              </a:spcAft>
              <a:buClr>
                <a:schemeClr val="dk1"/>
              </a:buClr>
              <a:buSzPts val="2200"/>
              <a:buChar char="–"/>
            </a:pPr>
            <a:r>
              <a:rPr lang="en-US" sz="2200"/>
              <a:t>push(x), This is used to push x into the stack</a:t>
            </a:r>
            <a:endParaRPr/>
          </a:p>
          <a:p>
            <a:pPr marL="742950" lvl="1" indent="-285750" algn="just" rtl="0">
              <a:spcBef>
                <a:spcPts val="440"/>
              </a:spcBef>
              <a:spcAft>
                <a:spcPts val="0"/>
              </a:spcAft>
              <a:buClr>
                <a:schemeClr val="dk1"/>
              </a:buClr>
              <a:buSzPts val="2200"/>
              <a:buChar char="–"/>
            </a:pPr>
            <a:r>
              <a:rPr lang="en-US" sz="2200"/>
              <a:t>pop(), This is used to delete one element from top of the stack</a:t>
            </a:r>
            <a:endParaRPr/>
          </a:p>
          <a:p>
            <a:pPr marL="342900" lvl="0" indent="-342900" algn="just" rtl="0">
              <a:spcBef>
                <a:spcPts val="440"/>
              </a:spcBef>
              <a:spcAft>
                <a:spcPts val="0"/>
              </a:spcAft>
              <a:buClr>
                <a:schemeClr val="dk1"/>
              </a:buClr>
              <a:buSzPts val="2200"/>
              <a:buChar char="•"/>
            </a:pPr>
            <a:r>
              <a:rPr lang="en-US" sz="2200"/>
              <a:t>Queue −</a:t>
            </a:r>
            <a:endParaRPr/>
          </a:p>
          <a:p>
            <a:pPr marL="742950" lvl="1" indent="-285750" algn="just" rtl="0">
              <a:spcBef>
                <a:spcPts val="440"/>
              </a:spcBef>
              <a:spcAft>
                <a:spcPts val="0"/>
              </a:spcAft>
              <a:buClr>
                <a:schemeClr val="dk1"/>
              </a:buClr>
              <a:buSzPts val="2200"/>
              <a:buChar char="–"/>
            </a:pPr>
            <a:r>
              <a:rPr lang="en-US" sz="2200"/>
              <a:t>isFull(), This is used to check whether queue is full or not</a:t>
            </a:r>
            <a:endParaRPr/>
          </a:p>
          <a:p>
            <a:pPr marL="742950" lvl="1" indent="-285750" algn="just" rtl="0">
              <a:spcBef>
                <a:spcPts val="440"/>
              </a:spcBef>
              <a:spcAft>
                <a:spcPts val="0"/>
              </a:spcAft>
              <a:buClr>
                <a:schemeClr val="dk1"/>
              </a:buClr>
              <a:buSzPts val="2200"/>
              <a:buChar char="–"/>
            </a:pPr>
            <a:r>
              <a:rPr lang="en-US" sz="2200"/>
              <a:t>isEmpty(), This is used to check whether queue is empty or not</a:t>
            </a:r>
            <a:endParaRPr/>
          </a:p>
          <a:p>
            <a:pPr marL="742950" lvl="1" indent="-285750" algn="just" rtl="0">
              <a:spcBef>
                <a:spcPts val="440"/>
              </a:spcBef>
              <a:spcAft>
                <a:spcPts val="0"/>
              </a:spcAft>
              <a:buClr>
                <a:schemeClr val="dk1"/>
              </a:buClr>
              <a:buSzPts val="2200"/>
              <a:buChar char="–"/>
            </a:pPr>
            <a:r>
              <a:rPr lang="en-US" sz="2200"/>
              <a:t>insert(x), This is used to add x into the queue at the rear end</a:t>
            </a:r>
            <a:endParaRPr/>
          </a:p>
          <a:p>
            <a:pPr marL="742950" lvl="1" indent="-285750" algn="just" rtl="0">
              <a:spcBef>
                <a:spcPts val="440"/>
              </a:spcBef>
              <a:spcAft>
                <a:spcPts val="0"/>
              </a:spcAft>
              <a:buClr>
                <a:schemeClr val="dk1"/>
              </a:buClr>
              <a:buSzPts val="2200"/>
              <a:buChar char="–"/>
            </a:pPr>
            <a:r>
              <a:rPr lang="en-US" sz="2200"/>
              <a:t>delete(), This is used to delete one element from the front end of the queue</a:t>
            </a:r>
            <a:endParaRPr/>
          </a:p>
          <a:p>
            <a:pPr marL="342900" lvl="0" indent="-203200" algn="just" rtl="0">
              <a:spcBef>
                <a:spcPts val="440"/>
              </a:spcBef>
              <a:spcAft>
                <a:spcPts val="0"/>
              </a:spcAft>
              <a:buClr>
                <a:schemeClr val="dk1"/>
              </a:buClr>
              <a:buSzPts val="2200"/>
              <a:buNone/>
            </a:pPr>
            <a:endParaRPr sz="2200"/>
          </a:p>
        </p:txBody>
      </p:sp>
      <p:sp>
        <p:nvSpPr>
          <p:cNvPr id="380" name="Google Shape;380;p28"/>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E78EFC1-E07B-4B53-8C78-0D8A4E0B56E1}" type="datetime1">
              <a:rPr lang="en-US" smtClean="0"/>
              <a:t>8/2/2022</a:t>
            </a:fld>
            <a:endParaRPr/>
          </a:p>
        </p:txBody>
      </p:sp>
      <p:sp>
        <p:nvSpPr>
          <p:cNvPr id="381" name="Google Shape;381;p28"/>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382" name="Google Shape;382;p2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51</a:t>
            </a:fld>
            <a:endParaRPr/>
          </a:p>
        </p:txBody>
      </p:sp>
      <p:sp>
        <p:nvSpPr>
          <p:cNvPr id="383" name="Google Shape;383;p28"/>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Abstract Data Types (contd..)</a:t>
            </a:r>
            <a:endParaRPr sz="3200" b="1">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C9E0D9FD-68C2-D0BB-939A-F646408081D8}"/>
              </a:ext>
            </a:extLst>
          </p:cNvPr>
          <p:cNvPicPr>
            <a:picLocks noChangeAspect="1"/>
          </p:cNvPicPr>
          <p:nvPr/>
        </p:nvPicPr>
        <p:blipFill>
          <a:blip r:embed="rId3"/>
          <a:stretch>
            <a:fillRect/>
          </a:stretch>
        </p:blipFill>
        <p:spPr>
          <a:xfrm>
            <a:off x="0" y="-31751"/>
            <a:ext cx="1371600" cy="84772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5" name="Google Shape;395;p29"/>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Char char="•"/>
            </a:pPr>
            <a:r>
              <a:rPr lang="en-US" sz="2200"/>
              <a:t>To  learn about arrays and its types: single dimensional array and multi-dimensional array.</a:t>
            </a:r>
            <a:endParaRPr/>
          </a:p>
          <a:p>
            <a:pPr marL="342900" lvl="0" indent="-342900" algn="just" rtl="0">
              <a:spcBef>
                <a:spcPts val="440"/>
              </a:spcBef>
              <a:spcAft>
                <a:spcPts val="0"/>
              </a:spcAft>
              <a:buClr>
                <a:schemeClr val="dk1"/>
              </a:buClr>
              <a:buSzPts val="2200"/>
              <a:buNone/>
            </a:pPr>
            <a:endParaRPr sz="2200"/>
          </a:p>
          <a:p>
            <a:pPr marL="342900" lvl="0" indent="-342900" algn="just" rtl="0">
              <a:spcBef>
                <a:spcPts val="440"/>
              </a:spcBef>
              <a:spcAft>
                <a:spcPts val="0"/>
              </a:spcAft>
              <a:buClr>
                <a:schemeClr val="dk1"/>
              </a:buClr>
              <a:buSzPts val="2200"/>
              <a:buChar char="•"/>
            </a:pPr>
            <a:r>
              <a:rPr lang="en-US" sz="2200"/>
              <a:t>Understand basic representation of array.</a:t>
            </a:r>
            <a:endParaRPr/>
          </a:p>
          <a:p>
            <a:pPr marL="342900" lvl="0" indent="-342900" algn="just" rtl="0">
              <a:spcBef>
                <a:spcPts val="440"/>
              </a:spcBef>
              <a:spcAft>
                <a:spcPts val="0"/>
              </a:spcAft>
              <a:buClr>
                <a:schemeClr val="dk1"/>
              </a:buClr>
              <a:buSzPts val="2200"/>
              <a:buNone/>
            </a:pPr>
            <a:endParaRPr sz="2200"/>
          </a:p>
          <a:p>
            <a:pPr marL="342900" lvl="0" indent="-342900" algn="just" rtl="0">
              <a:spcBef>
                <a:spcPts val="440"/>
              </a:spcBef>
              <a:spcAft>
                <a:spcPts val="0"/>
              </a:spcAft>
              <a:buClr>
                <a:schemeClr val="dk1"/>
              </a:buClr>
              <a:buSzPts val="2200"/>
              <a:buChar char="•"/>
            </a:pPr>
            <a:r>
              <a:rPr lang="en-US" sz="2200"/>
              <a:t>To study applications of arrays.</a:t>
            </a:r>
            <a:endParaRPr/>
          </a:p>
          <a:p>
            <a:pPr marL="342900" lvl="0" indent="-342900" algn="just" rtl="0">
              <a:spcBef>
                <a:spcPts val="440"/>
              </a:spcBef>
              <a:spcAft>
                <a:spcPts val="0"/>
              </a:spcAft>
              <a:buClr>
                <a:schemeClr val="dk1"/>
              </a:buClr>
              <a:buSzPts val="2200"/>
              <a:buNone/>
            </a:pPr>
            <a:endParaRPr sz="2200"/>
          </a:p>
          <a:p>
            <a:pPr marL="342900" lvl="0" indent="-342900" algn="just" rtl="0">
              <a:spcBef>
                <a:spcPts val="440"/>
              </a:spcBef>
              <a:spcAft>
                <a:spcPts val="0"/>
              </a:spcAft>
              <a:buClr>
                <a:schemeClr val="dk1"/>
              </a:buClr>
              <a:buSzPts val="2200"/>
              <a:buChar char="•"/>
            </a:pPr>
            <a:r>
              <a:rPr lang="en-US" sz="2200"/>
              <a:t>To learn sparse matrices and their representations.</a:t>
            </a:r>
            <a:endParaRPr sz="2200"/>
          </a:p>
        </p:txBody>
      </p:sp>
      <p:sp>
        <p:nvSpPr>
          <p:cNvPr id="390" name="Google Shape;390;p29"/>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16A1395-F0CC-4E19-BC4C-F0234DD47E5D}" type="datetime1">
              <a:rPr lang="en-US" smtClean="0"/>
              <a:t>8/2/2022</a:t>
            </a:fld>
            <a:endParaRPr/>
          </a:p>
        </p:txBody>
      </p:sp>
      <p:sp>
        <p:nvSpPr>
          <p:cNvPr id="391" name="Google Shape;391;p29"/>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392" name="Google Shape;392;p2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52</a:t>
            </a:fld>
            <a:endParaRPr/>
          </a:p>
        </p:txBody>
      </p:sp>
      <p:sp>
        <p:nvSpPr>
          <p:cNvPr id="393" name="Google Shape;393;p29"/>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dk1"/>
                </a:solidFill>
                <a:latin typeface="Calibri"/>
                <a:ea typeface="Calibri"/>
                <a:cs typeface="Calibri"/>
                <a:sym typeface="Calibri"/>
              </a:rPr>
              <a:t>Topic Objective</a:t>
            </a:r>
            <a:endParaRPr sz="32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EA7ECC99-67F9-D886-4AE5-6EB96350E110}"/>
              </a:ext>
            </a:extLst>
          </p:cNvPr>
          <p:cNvPicPr>
            <a:picLocks noChangeAspect="1"/>
          </p:cNvPicPr>
          <p:nvPr/>
        </p:nvPicPr>
        <p:blipFill>
          <a:blip r:embed="rId3"/>
          <a:stretch>
            <a:fillRect/>
          </a:stretch>
        </p:blipFill>
        <p:spPr>
          <a:xfrm>
            <a:off x="56668" y="0"/>
            <a:ext cx="1314932" cy="84772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0"/>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Char char="•"/>
            </a:pPr>
            <a:r>
              <a:rPr lang="en-US" sz="2200"/>
              <a:t>An array is a collection of variables of the same type that are referred to through a common name.</a:t>
            </a:r>
            <a:endParaRPr/>
          </a:p>
          <a:p>
            <a:pPr marL="342900" lvl="0" indent="-342900" algn="just" rtl="0">
              <a:spcBef>
                <a:spcPts val="440"/>
              </a:spcBef>
              <a:spcAft>
                <a:spcPts val="0"/>
              </a:spcAft>
              <a:buClr>
                <a:schemeClr val="dk1"/>
              </a:buClr>
              <a:buSzPts val="2200"/>
              <a:buChar char="•"/>
            </a:pPr>
            <a:r>
              <a:rPr lang="en-US" sz="2200"/>
              <a:t>A specific element in an array is accessed by an index.</a:t>
            </a:r>
            <a:endParaRPr/>
          </a:p>
          <a:p>
            <a:pPr marL="342900" lvl="0" indent="-342900" algn="just" rtl="0">
              <a:spcBef>
                <a:spcPts val="440"/>
              </a:spcBef>
              <a:spcAft>
                <a:spcPts val="0"/>
              </a:spcAft>
              <a:buClr>
                <a:schemeClr val="dk1"/>
              </a:buClr>
              <a:buSzPts val="2200"/>
              <a:buChar char="•"/>
            </a:pPr>
            <a:r>
              <a:rPr lang="en-US" sz="2200"/>
              <a:t>In Python, all arrays consist of contiguous memory locations.</a:t>
            </a:r>
            <a:endParaRPr/>
          </a:p>
          <a:p>
            <a:pPr marL="342900" lvl="0" indent="-203200" algn="just" rtl="0">
              <a:spcBef>
                <a:spcPts val="440"/>
              </a:spcBef>
              <a:spcAft>
                <a:spcPts val="0"/>
              </a:spcAft>
              <a:buClr>
                <a:schemeClr val="dk1"/>
              </a:buClr>
              <a:buSzPts val="2200"/>
              <a:buNone/>
            </a:pPr>
            <a:endParaRPr sz="2200"/>
          </a:p>
          <a:p>
            <a:pPr marL="342900" lvl="0" indent="-203200" algn="just" rtl="0">
              <a:spcBef>
                <a:spcPts val="440"/>
              </a:spcBef>
              <a:spcAft>
                <a:spcPts val="0"/>
              </a:spcAft>
              <a:buClr>
                <a:schemeClr val="dk1"/>
              </a:buClr>
              <a:buSzPts val="2200"/>
              <a:buNone/>
            </a:pPr>
            <a:endParaRPr sz="2200"/>
          </a:p>
        </p:txBody>
      </p:sp>
      <p:sp>
        <p:nvSpPr>
          <p:cNvPr id="401" name="Google Shape;401;p30"/>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203B706-0CDC-44A4-955B-D93513F1E791}" type="datetime1">
              <a:rPr lang="en-US" smtClean="0"/>
              <a:t>8/2/2022</a:t>
            </a:fld>
            <a:endParaRPr/>
          </a:p>
        </p:txBody>
      </p:sp>
      <p:sp>
        <p:nvSpPr>
          <p:cNvPr id="402" name="Google Shape;402;p30"/>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403" name="Google Shape;403;p3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53</a:t>
            </a:fld>
            <a:endParaRPr/>
          </a:p>
        </p:txBody>
      </p:sp>
      <p:sp>
        <p:nvSpPr>
          <p:cNvPr id="404" name="Google Shape;404;p30"/>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a:solidFill>
                  <a:schemeClr val="dk1"/>
                </a:solidFill>
                <a:latin typeface="Calibri"/>
                <a:ea typeface="Calibri"/>
                <a:cs typeface="Calibri"/>
                <a:sym typeface="Calibri"/>
              </a:rPr>
              <a:t>Arrays </a:t>
            </a:r>
            <a:r>
              <a:rPr lang="en-US" sz="3200" b="1" i="0" u="none" strike="noStrike" cap="none">
                <a:solidFill>
                  <a:schemeClr val="dk1"/>
                </a:solidFill>
                <a:latin typeface="Calibri"/>
                <a:ea typeface="Calibri"/>
                <a:cs typeface="Calibri"/>
                <a:sym typeface="Calibri"/>
              </a:rPr>
              <a:t>(CO1)</a:t>
            </a:r>
            <a:endParaRPr sz="3200" b="1" i="0" u="none" strike="noStrike" cap="none">
              <a:solidFill>
                <a:schemeClr val="dk1"/>
              </a:solidFill>
              <a:latin typeface="Calibri"/>
              <a:ea typeface="Calibri"/>
              <a:cs typeface="Calibri"/>
              <a:sym typeface="Calibri"/>
            </a:endParaRPr>
          </a:p>
        </p:txBody>
      </p:sp>
      <p:pic>
        <p:nvPicPr>
          <p:cNvPr id="406" name="Google Shape;406;p30" descr="c-types-of-array-in-c-programming-language.png"/>
          <p:cNvPicPr preferRelativeResize="0"/>
          <p:nvPr/>
        </p:nvPicPr>
        <p:blipFill rotWithShape="1">
          <a:blip r:embed="rId3">
            <a:alphaModFix/>
          </a:blip>
          <a:srcRect/>
          <a:stretch/>
        </p:blipFill>
        <p:spPr>
          <a:xfrm>
            <a:off x="1524000" y="2895600"/>
            <a:ext cx="5791200" cy="2362200"/>
          </a:xfrm>
          <a:prstGeom prst="rect">
            <a:avLst/>
          </a:prstGeom>
          <a:noFill/>
          <a:ln>
            <a:noFill/>
          </a:ln>
        </p:spPr>
      </p:pic>
      <p:pic>
        <p:nvPicPr>
          <p:cNvPr id="3" name="Picture 2">
            <a:extLst>
              <a:ext uri="{FF2B5EF4-FFF2-40B4-BE49-F238E27FC236}">
                <a16:creationId xmlns:a16="http://schemas.microsoft.com/office/drawing/2014/main" id="{7717E0C8-CAB5-EE61-D98A-455E7436DC86}"/>
              </a:ext>
            </a:extLst>
          </p:cNvPr>
          <p:cNvPicPr>
            <a:picLocks noChangeAspect="1"/>
          </p:cNvPicPr>
          <p:nvPr/>
        </p:nvPicPr>
        <p:blipFill>
          <a:blip r:embed="rId4"/>
          <a:stretch>
            <a:fillRect/>
          </a:stretch>
        </p:blipFill>
        <p:spPr>
          <a:xfrm>
            <a:off x="0" y="0"/>
            <a:ext cx="1371600" cy="84772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1"/>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Char char="•"/>
            </a:pPr>
            <a:r>
              <a:rPr lang="en-US" sz="2200"/>
              <a:t>Like other variables, arrays must be explicitly declared so that the compiler can allocate space for them in memory.</a:t>
            </a:r>
            <a:endParaRPr/>
          </a:p>
          <a:p>
            <a:pPr marL="342900" lvl="0" indent="-342900" algn="just" rtl="0">
              <a:spcBef>
                <a:spcPts val="440"/>
              </a:spcBef>
              <a:spcAft>
                <a:spcPts val="0"/>
              </a:spcAft>
              <a:buClr>
                <a:schemeClr val="dk1"/>
              </a:buClr>
              <a:buSzPts val="2200"/>
              <a:buChar char="•"/>
            </a:pPr>
            <a:r>
              <a:rPr lang="en-US" sz="2200"/>
              <a:t>The general form for declaring a single-dimension array is:</a:t>
            </a:r>
            <a:endParaRPr/>
          </a:p>
          <a:p>
            <a:pPr marL="742950" lvl="1" indent="-285750" algn="just" rtl="0">
              <a:spcBef>
                <a:spcPts val="440"/>
              </a:spcBef>
              <a:spcAft>
                <a:spcPts val="0"/>
              </a:spcAft>
              <a:buClr>
                <a:schemeClr val="dk1"/>
              </a:buClr>
              <a:buSzPts val="2200"/>
              <a:buChar char="–"/>
            </a:pPr>
            <a:r>
              <a:rPr lang="en-US" sz="2200"/>
              <a:t>datatype var_name[size];</a:t>
            </a:r>
            <a:endParaRPr/>
          </a:p>
          <a:p>
            <a:pPr marL="1143000" lvl="2" indent="-228600" algn="just" rtl="0">
              <a:spcBef>
                <a:spcPts val="440"/>
              </a:spcBef>
              <a:spcAft>
                <a:spcPts val="0"/>
              </a:spcAft>
              <a:buClr>
                <a:schemeClr val="dk1"/>
              </a:buClr>
              <a:buSzPts val="2200"/>
              <a:buChar char="•"/>
            </a:pPr>
            <a:r>
              <a:rPr lang="en-US" sz="2200"/>
              <a:t>Here, </a:t>
            </a:r>
            <a:r>
              <a:rPr lang="en-US" sz="2200" b="1"/>
              <a:t>type</a:t>
            </a:r>
            <a:r>
              <a:rPr lang="en-US" sz="2200"/>
              <a:t> declares the base type of the array, which is the type of each element in the array</a:t>
            </a:r>
            <a:endParaRPr/>
          </a:p>
          <a:p>
            <a:pPr marL="1143000" lvl="2" indent="-228600" algn="just" rtl="0">
              <a:spcBef>
                <a:spcPts val="440"/>
              </a:spcBef>
              <a:spcAft>
                <a:spcPts val="0"/>
              </a:spcAft>
              <a:buClr>
                <a:schemeClr val="dk1"/>
              </a:buClr>
              <a:buSzPts val="2200"/>
              <a:buChar char="•"/>
            </a:pPr>
            <a:r>
              <a:rPr lang="en-US" sz="2200" b="1"/>
              <a:t>size</a:t>
            </a:r>
            <a:r>
              <a:rPr lang="en-US" sz="2200"/>
              <a:t> defines how many elements the array will hold.</a:t>
            </a:r>
            <a:endParaRPr/>
          </a:p>
          <a:p>
            <a:pPr marL="342900" lvl="0" indent="-203200" algn="just" rtl="0">
              <a:spcBef>
                <a:spcPts val="440"/>
              </a:spcBef>
              <a:spcAft>
                <a:spcPts val="0"/>
              </a:spcAft>
              <a:buClr>
                <a:schemeClr val="dk1"/>
              </a:buClr>
              <a:buSzPts val="2200"/>
              <a:buNone/>
            </a:pPr>
            <a:endParaRPr sz="2200"/>
          </a:p>
        </p:txBody>
      </p:sp>
      <p:sp>
        <p:nvSpPr>
          <p:cNvPr id="412" name="Google Shape;412;p31"/>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4962D18-8358-4DA6-9091-7337CB63FB26}" type="datetime1">
              <a:rPr lang="en-US" smtClean="0"/>
              <a:t>8/2/2022</a:t>
            </a:fld>
            <a:endParaRPr/>
          </a:p>
        </p:txBody>
      </p:sp>
      <p:sp>
        <p:nvSpPr>
          <p:cNvPr id="413" name="Google Shape;413;p31"/>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414" name="Google Shape;414;p3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54</a:t>
            </a:fld>
            <a:endParaRPr/>
          </a:p>
        </p:txBody>
      </p:sp>
      <p:sp>
        <p:nvSpPr>
          <p:cNvPr id="415" name="Google Shape;415;p31"/>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Array Declaration</a:t>
            </a:r>
            <a:endParaRPr sz="32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07C7BEE0-6669-5640-CED3-8E0EB7100644}"/>
              </a:ext>
            </a:extLst>
          </p:cNvPr>
          <p:cNvPicPr>
            <a:picLocks noChangeAspect="1"/>
          </p:cNvPicPr>
          <p:nvPr/>
        </p:nvPicPr>
        <p:blipFill>
          <a:blip r:embed="rId3"/>
          <a:stretch>
            <a:fillRect/>
          </a:stretch>
        </p:blipFill>
        <p:spPr>
          <a:xfrm>
            <a:off x="0" y="0"/>
            <a:ext cx="1581150" cy="84772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2"/>
          <p:cNvSpPr txBox="1">
            <a:spLocks noGrp="1"/>
          </p:cNvSpPr>
          <p:nvPr>
            <p:ph idx="1"/>
          </p:nvPr>
        </p:nvSpPr>
        <p:spPr>
          <a:xfrm>
            <a:off x="533400" y="1143024"/>
            <a:ext cx="8229600" cy="2022300"/>
          </a:xfrm>
          <a:prstGeom prst="rect">
            <a:avLst/>
          </a:prstGeom>
          <a:noFill/>
          <a:ln>
            <a:noFill/>
          </a:ln>
        </p:spPr>
        <p:txBody>
          <a:bodyPr spcFirstLastPara="1" wrap="square" lIns="91425" tIns="45700" rIns="91425" bIns="45700" anchor="t" anchorCtr="0">
            <a:normAutofit/>
          </a:bodyPr>
          <a:lstStyle/>
          <a:p>
            <a:pPr marL="457200" lvl="0" indent="-361950" algn="l" rtl="0">
              <a:lnSpc>
                <a:spcPct val="115000"/>
              </a:lnSpc>
              <a:spcBef>
                <a:spcPts val="0"/>
              </a:spcBef>
              <a:spcAft>
                <a:spcPts val="0"/>
              </a:spcAft>
              <a:buSzPts val="2100"/>
              <a:buChar char="●"/>
            </a:pPr>
            <a:r>
              <a:rPr lang="en-US" sz="2100"/>
              <a:t>Index starts with 0.</a:t>
            </a:r>
            <a:endParaRPr sz="2100"/>
          </a:p>
          <a:p>
            <a:pPr marL="457200" lvl="0" indent="-361950" algn="l" rtl="0">
              <a:lnSpc>
                <a:spcPct val="115000"/>
              </a:lnSpc>
              <a:spcBef>
                <a:spcPts val="0"/>
              </a:spcBef>
              <a:spcAft>
                <a:spcPts val="0"/>
              </a:spcAft>
              <a:buSzPts val="2100"/>
              <a:buChar char="●"/>
            </a:pPr>
            <a:r>
              <a:rPr lang="en-US" sz="2100"/>
              <a:t>Array length is 10 which means it can store 10 elements.</a:t>
            </a:r>
            <a:endParaRPr sz="2100"/>
          </a:p>
          <a:p>
            <a:pPr marL="457200" lvl="0" indent="-361950" algn="l" rtl="0">
              <a:lnSpc>
                <a:spcPct val="115000"/>
              </a:lnSpc>
              <a:spcBef>
                <a:spcPts val="0"/>
              </a:spcBef>
              <a:spcAft>
                <a:spcPts val="0"/>
              </a:spcAft>
              <a:buSzPts val="2100"/>
              <a:buChar char="●"/>
            </a:pPr>
            <a:r>
              <a:rPr lang="en-US" sz="2100"/>
              <a:t>Each element can be accessed via its index. For example, we can fetch an element at index 6 as 27.</a:t>
            </a:r>
            <a:endParaRPr sz="2100"/>
          </a:p>
          <a:p>
            <a:pPr marL="342900" lvl="0" indent="-203200" algn="l" rtl="0">
              <a:spcBef>
                <a:spcPts val="440"/>
              </a:spcBef>
              <a:spcAft>
                <a:spcPts val="0"/>
              </a:spcAft>
              <a:buClr>
                <a:schemeClr val="dk1"/>
              </a:buClr>
              <a:buSzPts val="2200"/>
              <a:buNone/>
            </a:pPr>
            <a:endParaRPr sz="2200"/>
          </a:p>
        </p:txBody>
      </p:sp>
      <p:sp>
        <p:nvSpPr>
          <p:cNvPr id="422" name="Google Shape;422;p32"/>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24B5CB1-9348-4421-99F8-5222DA7B14DB}" type="datetime1">
              <a:rPr lang="en-US" smtClean="0"/>
              <a:t>8/2/2022</a:t>
            </a:fld>
            <a:endParaRPr/>
          </a:p>
        </p:txBody>
      </p:sp>
      <p:sp>
        <p:nvSpPr>
          <p:cNvPr id="423" name="Google Shape;423;p32"/>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424" name="Google Shape;424;p3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55</a:t>
            </a:fld>
            <a:endParaRPr/>
          </a:p>
        </p:txBody>
      </p:sp>
      <p:sp>
        <p:nvSpPr>
          <p:cNvPr id="425" name="Google Shape;425;p32"/>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Array Declaration (Example)</a:t>
            </a:r>
            <a:endParaRPr sz="3200" b="1">
              <a:solidFill>
                <a:schemeClr val="dk1"/>
              </a:solidFill>
              <a:latin typeface="Calibri"/>
              <a:ea typeface="Calibri"/>
              <a:cs typeface="Calibri"/>
              <a:sym typeface="Calibri"/>
            </a:endParaRPr>
          </a:p>
        </p:txBody>
      </p:sp>
      <p:pic>
        <p:nvPicPr>
          <p:cNvPr id="427" name="Google Shape;427;p32"/>
          <p:cNvPicPr preferRelativeResize="0"/>
          <p:nvPr/>
        </p:nvPicPr>
        <p:blipFill>
          <a:blip r:embed="rId3">
            <a:alphaModFix/>
          </a:blip>
          <a:stretch>
            <a:fillRect/>
          </a:stretch>
        </p:blipFill>
        <p:spPr>
          <a:xfrm>
            <a:off x="1746588" y="3165325"/>
            <a:ext cx="5650825" cy="3076025"/>
          </a:xfrm>
          <a:prstGeom prst="rect">
            <a:avLst/>
          </a:prstGeom>
          <a:noFill/>
          <a:ln>
            <a:noFill/>
          </a:ln>
        </p:spPr>
      </p:pic>
      <p:pic>
        <p:nvPicPr>
          <p:cNvPr id="3" name="Picture 2">
            <a:extLst>
              <a:ext uri="{FF2B5EF4-FFF2-40B4-BE49-F238E27FC236}">
                <a16:creationId xmlns:a16="http://schemas.microsoft.com/office/drawing/2014/main" id="{78185989-68FE-1F26-C106-5FC373C9EB8D}"/>
              </a:ext>
            </a:extLst>
          </p:cNvPr>
          <p:cNvPicPr>
            <a:picLocks noChangeAspect="1"/>
          </p:cNvPicPr>
          <p:nvPr/>
        </p:nvPicPr>
        <p:blipFill>
          <a:blip r:embed="rId4"/>
          <a:stretch>
            <a:fillRect/>
          </a:stretch>
        </p:blipFill>
        <p:spPr>
          <a:xfrm>
            <a:off x="0" y="0"/>
            <a:ext cx="1371600" cy="84772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eb779e359d_0_1"/>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C599C58-1334-42F8-8192-B2765144EAD9}" type="datetime1">
              <a:rPr lang="en-US" smtClean="0"/>
              <a:t>8/2/2022</a:t>
            </a:fld>
            <a:endParaRPr/>
          </a:p>
        </p:txBody>
      </p:sp>
      <p:sp>
        <p:nvSpPr>
          <p:cNvPr id="433" name="Google Shape;433;geb779e359d_0_1"/>
          <p:cNvSpPr txBox="1">
            <a:spLocks noGrp="1"/>
          </p:cNvSpPr>
          <p:nvPr>
            <p:ph type="ftr" sz="quarter" idx="11"/>
          </p:nvPr>
        </p:nvSpPr>
        <p:spPr>
          <a:xfrm>
            <a:off x="2514600" y="6356350"/>
            <a:ext cx="5029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434" name="Google Shape;434;geb779e359d_0_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56</a:t>
            </a:fld>
            <a:endParaRPr/>
          </a:p>
        </p:txBody>
      </p:sp>
      <p:sp>
        <p:nvSpPr>
          <p:cNvPr id="435" name="Google Shape;435;geb779e359d_0_1"/>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Array Creation in Python</a:t>
            </a:r>
            <a:endParaRPr sz="3200" b="1">
              <a:solidFill>
                <a:schemeClr val="dk1"/>
              </a:solidFill>
              <a:latin typeface="Calibri"/>
              <a:ea typeface="Calibri"/>
              <a:cs typeface="Calibri"/>
              <a:sym typeface="Calibri"/>
            </a:endParaRPr>
          </a:p>
        </p:txBody>
      </p:sp>
      <p:sp>
        <p:nvSpPr>
          <p:cNvPr id="437" name="Google Shape;437;geb779e359d_0_1"/>
          <p:cNvSpPr txBox="1"/>
          <p:nvPr/>
        </p:nvSpPr>
        <p:spPr>
          <a:xfrm>
            <a:off x="691825" y="1188125"/>
            <a:ext cx="8121300" cy="259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dk1"/>
                </a:solidFill>
                <a:highlight>
                  <a:srgbClr val="FFFFFF"/>
                </a:highlight>
                <a:latin typeface="Calibri"/>
                <a:ea typeface="Calibri"/>
                <a:cs typeface="Calibri"/>
                <a:sym typeface="Calibri"/>
              </a:rPr>
              <a:t>Array is created in Python by importing array module to the python program. Then the array is declared as shown below.</a:t>
            </a:r>
            <a:endParaRPr sz="22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endParaRPr sz="22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2200">
                <a:solidFill>
                  <a:schemeClr val="dk1"/>
                </a:solidFill>
                <a:highlight>
                  <a:srgbClr val="FFFFFF"/>
                </a:highlight>
                <a:latin typeface="Calibri"/>
                <a:ea typeface="Calibri"/>
                <a:cs typeface="Calibri"/>
                <a:sym typeface="Calibri"/>
              </a:rPr>
              <a:t>from array import *</a:t>
            </a:r>
            <a:endParaRPr sz="22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2200">
                <a:solidFill>
                  <a:schemeClr val="dk1"/>
                </a:solidFill>
                <a:highlight>
                  <a:srgbClr val="FFFFFF"/>
                </a:highlight>
                <a:latin typeface="Calibri"/>
                <a:ea typeface="Calibri"/>
                <a:cs typeface="Calibri"/>
                <a:sym typeface="Calibri"/>
              </a:rPr>
              <a:t>arrayName = array(typecode, [initializers])</a:t>
            </a:r>
            <a:endParaRPr sz="22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endParaRPr sz="1150">
              <a:solidFill>
                <a:schemeClr val="dk1"/>
              </a:solidFill>
              <a:highlight>
                <a:srgbClr val="EEEEEE"/>
              </a:highlight>
              <a:latin typeface="Courier New"/>
              <a:ea typeface="Courier New"/>
              <a:cs typeface="Courier New"/>
              <a:sym typeface="Courier New"/>
            </a:endParaRPr>
          </a:p>
          <a:p>
            <a:pPr marL="0" marR="25400" lvl="0" indent="0" algn="l" rtl="0">
              <a:lnSpc>
                <a:spcPct val="115000"/>
              </a:lnSpc>
              <a:spcBef>
                <a:spcPts val="0"/>
              </a:spcBef>
              <a:spcAft>
                <a:spcPts val="0"/>
              </a:spcAft>
              <a:buClr>
                <a:schemeClr val="dk1"/>
              </a:buClr>
              <a:buSzPts val="1100"/>
              <a:buFont typeface="Arial"/>
              <a:buNone/>
            </a:pPr>
            <a:endParaRPr sz="1150">
              <a:solidFill>
                <a:srgbClr val="666600"/>
              </a:solidFill>
              <a:highlight>
                <a:srgbClr val="EEEEEE"/>
              </a:highlight>
              <a:latin typeface="Courier New"/>
              <a:ea typeface="Courier New"/>
              <a:cs typeface="Courier New"/>
              <a:sym typeface="Courier New"/>
            </a:endParaRPr>
          </a:p>
          <a:p>
            <a:pPr marL="0" lvl="0" indent="0" algn="l" rtl="0">
              <a:spcBef>
                <a:spcPts val="0"/>
              </a:spcBef>
              <a:spcAft>
                <a:spcPts val="0"/>
              </a:spcAft>
              <a:buNone/>
            </a:pPr>
            <a:endParaRPr sz="2200">
              <a:solidFill>
                <a:schemeClr val="dk1"/>
              </a:solidFill>
              <a:highlight>
                <a:srgbClr val="FFFFFF"/>
              </a:highlight>
              <a:latin typeface="Calibri"/>
              <a:ea typeface="Calibri"/>
              <a:cs typeface="Calibri"/>
              <a:sym typeface="Calibri"/>
            </a:endParaRPr>
          </a:p>
        </p:txBody>
      </p:sp>
      <p:pic>
        <p:nvPicPr>
          <p:cNvPr id="3" name="Picture 2">
            <a:extLst>
              <a:ext uri="{FF2B5EF4-FFF2-40B4-BE49-F238E27FC236}">
                <a16:creationId xmlns:a16="http://schemas.microsoft.com/office/drawing/2014/main" id="{2C68FB20-A3D0-AC31-9651-AC8793FE56BA}"/>
              </a:ext>
            </a:extLst>
          </p:cNvPr>
          <p:cNvPicPr>
            <a:picLocks noChangeAspect="1"/>
          </p:cNvPicPr>
          <p:nvPr/>
        </p:nvPicPr>
        <p:blipFill>
          <a:blip r:embed="rId3"/>
          <a:stretch>
            <a:fillRect/>
          </a:stretch>
        </p:blipFill>
        <p:spPr>
          <a:xfrm>
            <a:off x="0" y="49192"/>
            <a:ext cx="1371600" cy="84772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eb779e359d_0_16"/>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87132C4-824E-4675-9175-DF45DA796EED}" type="datetime1">
              <a:rPr lang="en-US" smtClean="0"/>
              <a:t>8/2/2022</a:t>
            </a:fld>
            <a:endParaRPr/>
          </a:p>
        </p:txBody>
      </p:sp>
      <p:sp>
        <p:nvSpPr>
          <p:cNvPr id="443" name="Google Shape;443;geb779e359d_0_16"/>
          <p:cNvSpPr txBox="1">
            <a:spLocks noGrp="1"/>
          </p:cNvSpPr>
          <p:nvPr>
            <p:ph type="ftr" sz="quarter" idx="11"/>
          </p:nvPr>
        </p:nvSpPr>
        <p:spPr>
          <a:xfrm>
            <a:off x="2514600" y="6356350"/>
            <a:ext cx="5029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444" name="Google Shape;444;geb779e359d_0_1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57</a:t>
            </a:fld>
            <a:endParaRPr/>
          </a:p>
        </p:txBody>
      </p:sp>
      <p:sp>
        <p:nvSpPr>
          <p:cNvPr id="445" name="Google Shape;445;geb779e359d_0_16"/>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Array Creation in Python (Cont.)</a:t>
            </a:r>
            <a:endParaRPr sz="3200" b="1">
              <a:solidFill>
                <a:schemeClr val="dk1"/>
              </a:solidFill>
              <a:latin typeface="Calibri"/>
              <a:ea typeface="Calibri"/>
              <a:cs typeface="Calibri"/>
              <a:sym typeface="Calibri"/>
            </a:endParaRPr>
          </a:p>
        </p:txBody>
      </p:sp>
      <p:sp>
        <p:nvSpPr>
          <p:cNvPr id="447" name="Google Shape;447;geb779e359d_0_16"/>
          <p:cNvSpPr txBox="1"/>
          <p:nvPr/>
        </p:nvSpPr>
        <p:spPr>
          <a:xfrm>
            <a:off x="691825" y="997947"/>
            <a:ext cx="8121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solidFill>
                  <a:schemeClr val="dk1"/>
                </a:solidFill>
                <a:highlight>
                  <a:srgbClr val="FFFFFF"/>
                </a:highlight>
                <a:latin typeface="Calibri"/>
                <a:ea typeface="Calibri"/>
                <a:cs typeface="Calibri"/>
                <a:sym typeface="Calibri"/>
              </a:rPr>
              <a:t>Typecode are the codes that are used to define the type of value the array will hold. Some common type codes used are:</a:t>
            </a:r>
            <a:endParaRPr sz="3100">
              <a:solidFill>
                <a:schemeClr val="dk1"/>
              </a:solidFill>
              <a:highlight>
                <a:srgbClr val="FFFFFF"/>
              </a:highlight>
              <a:latin typeface="Calibri"/>
              <a:ea typeface="Calibri"/>
              <a:cs typeface="Calibri"/>
              <a:sym typeface="Calibri"/>
            </a:endParaRPr>
          </a:p>
        </p:txBody>
      </p:sp>
      <p:graphicFrame>
        <p:nvGraphicFramePr>
          <p:cNvPr id="448" name="Google Shape;448;geb779e359d_0_16"/>
          <p:cNvGraphicFramePr/>
          <p:nvPr/>
        </p:nvGraphicFramePr>
        <p:xfrm>
          <a:off x="818150" y="1761641"/>
          <a:ext cx="7772400" cy="4933863"/>
        </p:xfrm>
        <a:graphic>
          <a:graphicData uri="http://schemas.openxmlformats.org/drawingml/2006/table">
            <a:tbl>
              <a:tblPr>
                <a:noFill/>
                <a:tableStyleId>{33B7B887-4A2D-4436-8D37-56B795723F11}</a:tableStyleId>
              </a:tblPr>
              <a:tblGrid>
                <a:gridCol w="1759025">
                  <a:extLst>
                    <a:ext uri="{9D8B030D-6E8A-4147-A177-3AD203B41FA5}">
                      <a16:colId xmlns:a16="http://schemas.microsoft.com/office/drawing/2014/main" val="20000"/>
                    </a:ext>
                  </a:extLst>
                </a:gridCol>
                <a:gridCol w="6013375">
                  <a:extLst>
                    <a:ext uri="{9D8B030D-6E8A-4147-A177-3AD203B41FA5}">
                      <a16:colId xmlns:a16="http://schemas.microsoft.com/office/drawing/2014/main" val="20001"/>
                    </a:ext>
                  </a:extLst>
                </a:gridCol>
              </a:tblGrid>
              <a:tr h="525450">
                <a:tc>
                  <a:txBody>
                    <a:bodyPr/>
                    <a:lstStyle/>
                    <a:p>
                      <a:pPr marL="0" lvl="0" indent="0" algn="ctr" rtl="0">
                        <a:spcBef>
                          <a:spcPts val="0"/>
                        </a:spcBef>
                        <a:spcAft>
                          <a:spcPts val="0"/>
                        </a:spcAft>
                        <a:buNone/>
                      </a:pPr>
                      <a:r>
                        <a:rPr lang="en-US" sz="2200">
                          <a:latin typeface="Calibri"/>
                          <a:ea typeface="Calibri"/>
                          <a:cs typeface="Calibri"/>
                          <a:sym typeface="Calibri"/>
                        </a:rPr>
                        <a:t>TYPE CODE</a:t>
                      </a:r>
                      <a:endParaRPr sz="2200">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2200"/>
                        <a:t>VALUE</a:t>
                      </a:r>
                      <a:endParaRPr sz="22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25450">
                <a:tc>
                  <a:txBody>
                    <a:bodyPr/>
                    <a:lstStyle/>
                    <a:p>
                      <a:pPr marL="0" lvl="0" indent="0" algn="ctr" rtl="0">
                        <a:spcBef>
                          <a:spcPts val="0"/>
                        </a:spcBef>
                        <a:spcAft>
                          <a:spcPts val="0"/>
                        </a:spcAft>
                        <a:buNone/>
                      </a:pPr>
                      <a:r>
                        <a:rPr lang="en-US" sz="2200">
                          <a:latin typeface="Calibri"/>
                          <a:ea typeface="Calibri"/>
                          <a:cs typeface="Calibri"/>
                          <a:sym typeface="Calibri"/>
                        </a:rPr>
                        <a:t>b</a:t>
                      </a:r>
                      <a:endParaRPr sz="2200">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200">
                          <a:solidFill>
                            <a:schemeClr val="dk1"/>
                          </a:solidFill>
                          <a:highlight>
                            <a:srgbClr val="FFFFFF"/>
                          </a:highlight>
                          <a:latin typeface="Calibri"/>
                          <a:ea typeface="Calibri"/>
                          <a:cs typeface="Calibri"/>
                          <a:sym typeface="Calibri"/>
                        </a:rPr>
                        <a:t>Represents signed integer of size 1 byte</a:t>
                      </a:r>
                      <a:endParaRPr sz="2200">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25450">
                <a:tc>
                  <a:txBody>
                    <a:bodyPr/>
                    <a:lstStyle/>
                    <a:p>
                      <a:pPr marL="0" lvl="0" indent="0" algn="ctr" rtl="0">
                        <a:spcBef>
                          <a:spcPts val="0"/>
                        </a:spcBef>
                        <a:spcAft>
                          <a:spcPts val="0"/>
                        </a:spcAft>
                        <a:buNone/>
                      </a:pPr>
                      <a:r>
                        <a:rPr lang="en-US" sz="2200">
                          <a:latin typeface="Calibri"/>
                          <a:ea typeface="Calibri"/>
                          <a:cs typeface="Calibri"/>
                          <a:sym typeface="Calibri"/>
                        </a:rPr>
                        <a:t>B</a:t>
                      </a:r>
                      <a:endParaRPr sz="2200">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200">
                          <a:solidFill>
                            <a:schemeClr val="dk1"/>
                          </a:solidFill>
                          <a:highlight>
                            <a:srgbClr val="FFFFFF"/>
                          </a:highlight>
                          <a:latin typeface="Calibri"/>
                          <a:ea typeface="Calibri"/>
                          <a:cs typeface="Calibri"/>
                          <a:sym typeface="Calibri"/>
                        </a:rPr>
                        <a:t>Represents unsigned integer of size 1 byte</a:t>
                      </a:r>
                      <a:endParaRPr sz="2200">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25450">
                <a:tc>
                  <a:txBody>
                    <a:bodyPr/>
                    <a:lstStyle/>
                    <a:p>
                      <a:pPr marL="0" lvl="0" indent="0" algn="ctr" rtl="0">
                        <a:spcBef>
                          <a:spcPts val="0"/>
                        </a:spcBef>
                        <a:spcAft>
                          <a:spcPts val="0"/>
                        </a:spcAft>
                        <a:buNone/>
                      </a:pPr>
                      <a:r>
                        <a:rPr lang="en-US" sz="2200">
                          <a:latin typeface="Calibri"/>
                          <a:ea typeface="Calibri"/>
                          <a:cs typeface="Calibri"/>
                          <a:sym typeface="Calibri"/>
                        </a:rPr>
                        <a:t>c</a:t>
                      </a:r>
                      <a:endParaRPr sz="2200">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200">
                          <a:solidFill>
                            <a:schemeClr val="dk1"/>
                          </a:solidFill>
                          <a:highlight>
                            <a:srgbClr val="FFFFFF"/>
                          </a:highlight>
                          <a:latin typeface="Calibri"/>
                          <a:ea typeface="Calibri"/>
                          <a:cs typeface="Calibri"/>
                          <a:sym typeface="Calibri"/>
                        </a:rPr>
                        <a:t>Represents character of size 1 byte</a:t>
                      </a:r>
                      <a:endParaRPr sz="2200">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25450">
                <a:tc>
                  <a:txBody>
                    <a:bodyPr/>
                    <a:lstStyle/>
                    <a:p>
                      <a:pPr marL="0" lvl="0" indent="0" algn="ctr" rtl="0">
                        <a:spcBef>
                          <a:spcPts val="0"/>
                        </a:spcBef>
                        <a:spcAft>
                          <a:spcPts val="0"/>
                        </a:spcAft>
                        <a:buNone/>
                      </a:pPr>
                      <a:r>
                        <a:rPr lang="en-US" sz="2200">
                          <a:latin typeface="Calibri"/>
                          <a:ea typeface="Calibri"/>
                          <a:cs typeface="Calibri"/>
                          <a:sym typeface="Calibri"/>
                        </a:rPr>
                        <a:t>i</a:t>
                      </a:r>
                      <a:endParaRPr sz="2200">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200">
                          <a:solidFill>
                            <a:schemeClr val="dk1"/>
                          </a:solidFill>
                          <a:highlight>
                            <a:srgbClr val="FFFFFF"/>
                          </a:highlight>
                          <a:latin typeface="Calibri"/>
                          <a:ea typeface="Calibri"/>
                          <a:cs typeface="Calibri"/>
                          <a:sym typeface="Calibri"/>
                        </a:rPr>
                        <a:t>Represents signed integer of size 2 bytes</a:t>
                      </a:r>
                      <a:endParaRPr sz="2200">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25450">
                <a:tc>
                  <a:txBody>
                    <a:bodyPr/>
                    <a:lstStyle/>
                    <a:p>
                      <a:pPr marL="0" lvl="0" indent="0" algn="ctr" rtl="0">
                        <a:spcBef>
                          <a:spcPts val="0"/>
                        </a:spcBef>
                        <a:spcAft>
                          <a:spcPts val="0"/>
                        </a:spcAft>
                        <a:buNone/>
                      </a:pPr>
                      <a:r>
                        <a:rPr lang="en-US" sz="2200">
                          <a:latin typeface="Calibri"/>
                          <a:ea typeface="Calibri"/>
                          <a:cs typeface="Calibri"/>
                          <a:sym typeface="Calibri"/>
                        </a:rPr>
                        <a:t>I</a:t>
                      </a:r>
                      <a:endParaRPr sz="2200">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200">
                          <a:solidFill>
                            <a:schemeClr val="dk1"/>
                          </a:solidFill>
                          <a:highlight>
                            <a:srgbClr val="FFFFFF"/>
                          </a:highlight>
                          <a:latin typeface="Calibri"/>
                          <a:ea typeface="Calibri"/>
                          <a:cs typeface="Calibri"/>
                          <a:sym typeface="Calibri"/>
                        </a:rPr>
                        <a:t>Represents unsigned integer of size 2 bytes</a:t>
                      </a:r>
                      <a:endParaRPr sz="2200">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525450">
                <a:tc>
                  <a:txBody>
                    <a:bodyPr/>
                    <a:lstStyle/>
                    <a:p>
                      <a:pPr marL="0" lvl="0" indent="0" algn="ctr" rtl="0">
                        <a:spcBef>
                          <a:spcPts val="0"/>
                        </a:spcBef>
                        <a:spcAft>
                          <a:spcPts val="0"/>
                        </a:spcAft>
                        <a:buNone/>
                      </a:pPr>
                      <a:r>
                        <a:rPr lang="en-US" sz="2200">
                          <a:latin typeface="Calibri"/>
                          <a:ea typeface="Calibri"/>
                          <a:cs typeface="Calibri"/>
                          <a:sym typeface="Calibri"/>
                        </a:rPr>
                        <a:t>f</a:t>
                      </a:r>
                      <a:endParaRPr sz="2200">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200">
                          <a:solidFill>
                            <a:schemeClr val="dk1"/>
                          </a:solidFill>
                          <a:highlight>
                            <a:srgbClr val="FFFFFF"/>
                          </a:highlight>
                          <a:latin typeface="Calibri"/>
                          <a:ea typeface="Calibri"/>
                          <a:cs typeface="Calibri"/>
                          <a:sym typeface="Calibri"/>
                        </a:rPr>
                        <a:t>Represents floating point of size 4 bytes</a:t>
                      </a:r>
                      <a:endParaRPr sz="2200">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1173525">
                <a:tc>
                  <a:txBody>
                    <a:bodyPr/>
                    <a:lstStyle/>
                    <a:p>
                      <a:pPr marL="0" lvl="0" indent="0" algn="ctr" rtl="0">
                        <a:spcBef>
                          <a:spcPts val="0"/>
                        </a:spcBef>
                        <a:spcAft>
                          <a:spcPts val="0"/>
                        </a:spcAft>
                        <a:buNone/>
                      </a:pPr>
                      <a:r>
                        <a:rPr lang="en-US" sz="2200">
                          <a:latin typeface="Calibri"/>
                          <a:ea typeface="Calibri"/>
                          <a:cs typeface="Calibri"/>
                          <a:sym typeface="Calibri"/>
                        </a:rPr>
                        <a:t>d</a:t>
                      </a:r>
                      <a:endParaRPr sz="2200">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US" sz="2200">
                          <a:latin typeface="Calibri"/>
                          <a:ea typeface="Calibri"/>
                          <a:cs typeface="Calibri"/>
                          <a:sym typeface="Calibri"/>
                        </a:rPr>
                        <a:t>Represents floating point of size 8 bytes</a:t>
                      </a:r>
                      <a:endParaRPr sz="2200">
                        <a:latin typeface="Calibri"/>
                        <a:ea typeface="Calibri"/>
                        <a:cs typeface="Calibri"/>
                        <a:sym typeface="Calibri"/>
                      </a:endParaRPr>
                    </a:p>
                    <a:p>
                      <a:pPr marL="0" lvl="0" indent="0" algn="ctr" rtl="0">
                        <a:lnSpc>
                          <a:spcPct val="142857"/>
                        </a:lnSpc>
                        <a:spcBef>
                          <a:spcPts val="1500"/>
                        </a:spcBef>
                        <a:spcAft>
                          <a:spcPts val="1500"/>
                        </a:spcAft>
                        <a:buNone/>
                      </a:pPr>
                      <a:endParaRPr sz="2200">
                        <a:latin typeface="Calibri"/>
                        <a:ea typeface="Calibri"/>
                        <a:cs typeface="Calibri"/>
                        <a:sym typeface="Calibri"/>
                      </a:endParaRPr>
                    </a:p>
                  </a:txBody>
                  <a:tcPr marL="76200" marR="76200" marT="76200" marB="762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3" name="Picture 2">
            <a:extLst>
              <a:ext uri="{FF2B5EF4-FFF2-40B4-BE49-F238E27FC236}">
                <a16:creationId xmlns:a16="http://schemas.microsoft.com/office/drawing/2014/main" id="{381F526D-E45E-4E28-B651-7BCCDCA679E2}"/>
              </a:ext>
            </a:extLst>
          </p:cNvPr>
          <p:cNvPicPr>
            <a:picLocks noChangeAspect="1"/>
          </p:cNvPicPr>
          <p:nvPr/>
        </p:nvPicPr>
        <p:blipFill>
          <a:blip r:embed="rId3"/>
          <a:stretch>
            <a:fillRect/>
          </a:stretch>
        </p:blipFill>
        <p:spPr>
          <a:xfrm>
            <a:off x="0" y="0"/>
            <a:ext cx="1371600" cy="84772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eb779e359d_0_51"/>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66D242F-A872-41EF-8642-32C878F3C94A}" type="datetime1">
              <a:rPr lang="en-US" smtClean="0"/>
              <a:t>8/2/2022</a:t>
            </a:fld>
            <a:endParaRPr/>
          </a:p>
        </p:txBody>
      </p:sp>
      <p:sp>
        <p:nvSpPr>
          <p:cNvPr id="454" name="Google Shape;454;geb779e359d_0_51"/>
          <p:cNvSpPr txBox="1">
            <a:spLocks noGrp="1"/>
          </p:cNvSpPr>
          <p:nvPr>
            <p:ph type="ftr" sz="quarter" idx="11"/>
          </p:nvPr>
        </p:nvSpPr>
        <p:spPr>
          <a:xfrm>
            <a:off x="2514600" y="6356350"/>
            <a:ext cx="5029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455" name="Google Shape;455;geb779e359d_0_5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58</a:t>
            </a:fld>
            <a:endParaRPr/>
          </a:p>
        </p:txBody>
      </p:sp>
      <p:sp>
        <p:nvSpPr>
          <p:cNvPr id="456" name="Google Shape;456;geb779e359d_0_51"/>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Array Creation in Python (Example)</a:t>
            </a:r>
            <a:endParaRPr sz="3200" b="1">
              <a:solidFill>
                <a:schemeClr val="dk1"/>
              </a:solidFill>
              <a:latin typeface="Calibri"/>
              <a:ea typeface="Calibri"/>
              <a:cs typeface="Calibri"/>
              <a:sym typeface="Calibri"/>
            </a:endParaRPr>
          </a:p>
        </p:txBody>
      </p:sp>
      <p:sp>
        <p:nvSpPr>
          <p:cNvPr id="458" name="Google Shape;458;geb779e359d_0_51"/>
          <p:cNvSpPr txBox="1"/>
          <p:nvPr/>
        </p:nvSpPr>
        <p:spPr>
          <a:xfrm>
            <a:off x="691825" y="1188125"/>
            <a:ext cx="8121300" cy="4946100"/>
          </a:xfrm>
          <a:prstGeom prst="rect">
            <a:avLst/>
          </a:prstGeom>
          <a:noFill/>
          <a:ln>
            <a:noFill/>
          </a:ln>
        </p:spPr>
        <p:txBody>
          <a:bodyPr spcFirstLastPara="1" wrap="square" lIns="91425" tIns="91425" rIns="91425" bIns="91425" anchor="t" anchorCtr="0">
            <a:spAutoFit/>
          </a:bodyPr>
          <a:lstStyle/>
          <a:p>
            <a:pPr marL="25400" marR="25400" lvl="0" indent="0" algn="just" rtl="0">
              <a:lnSpc>
                <a:spcPct val="115000"/>
              </a:lnSpc>
              <a:spcBef>
                <a:spcPts val="600"/>
              </a:spcBef>
              <a:spcAft>
                <a:spcPts val="0"/>
              </a:spcAft>
              <a:buClr>
                <a:schemeClr val="dk1"/>
              </a:buClr>
              <a:buSzPts val="1100"/>
              <a:buFont typeface="Arial"/>
              <a:buNone/>
            </a:pPr>
            <a:r>
              <a:rPr lang="en-US" sz="1800">
                <a:solidFill>
                  <a:schemeClr val="dk1"/>
                </a:solidFill>
                <a:latin typeface="Calibri"/>
                <a:ea typeface="Calibri"/>
                <a:cs typeface="Calibri"/>
                <a:sym typeface="Calibri"/>
              </a:rPr>
              <a:t>The below code creates an array named array1.</a:t>
            </a:r>
            <a:endParaRPr sz="1800">
              <a:solidFill>
                <a:schemeClr val="dk1"/>
              </a:solidFill>
              <a:latin typeface="Calibri"/>
              <a:ea typeface="Calibri"/>
              <a:cs typeface="Calibri"/>
              <a:sym typeface="Calibri"/>
            </a:endParaRPr>
          </a:p>
          <a:p>
            <a:pPr marL="0" lvl="0" indent="0" algn="l" rtl="0">
              <a:spcBef>
                <a:spcPts val="700"/>
              </a:spcBef>
              <a:spcAft>
                <a:spcPts val="0"/>
              </a:spcAft>
              <a:buNone/>
            </a:pPr>
            <a:r>
              <a:rPr lang="en-US" sz="1800">
                <a:solidFill>
                  <a:schemeClr val="dk1"/>
                </a:solidFill>
                <a:latin typeface="Calibri"/>
                <a:ea typeface="Calibri"/>
                <a:cs typeface="Calibri"/>
                <a:sym typeface="Calibri"/>
              </a:rPr>
              <a:t>from array import *</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array1 = array('i', [10,20,30,40,50])</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for x in array1:</a:t>
            </a:r>
            <a:endParaRPr sz="1800">
              <a:solidFill>
                <a:schemeClr val="dk1"/>
              </a:solidFill>
              <a:latin typeface="Calibri"/>
              <a:ea typeface="Calibri"/>
              <a:cs typeface="Calibri"/>
              <a:sym typeface="Calibri"/>
            </a:endParaRPr>
          </a:p>
          <a:p>
            <a:pPr marL="0" marR="25400" lvl="0" indent="0" algn="l" rtl="0">
              <a:lnSpc>
                <a:spcPct val="115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print(x)</a:t>
            </a:r>
            <a:endParaRPr sz="1800">
              <a:solidFill>
                <a:schemeClr val="dk1"/>
              </a:solidFill>
              <a:latin typeface="Calibri"/>
              <a:ea typeface="Calibri"/>
              <a:cs typeface="Calibri"/>
              <a:sym typeface="Calibri"/>
            </a:endParaRPr>
          </a:p>
          <a:p>
            <a:pPr marL="25400" marR="25400" lvl="0" indent="0" algn="just" rtl="0">
              <a:lnSpc>
                <a:spcPct val="115000"/>
              </a:lnSpc>
              <a:spcBef>
                <a:spcPts val="600"/>
              </a:spcBef>
              <a:spcAft>
                <a:spcPts val="0"/>
              </a:spcAft>
              <a:buClr>
                <a:schemeClr val="dk1"/>
              </a:buClr>
              <a:buSzPts val="1100"/>
              <a:buFont typeface="Arial"/>
              <a:buNone/>
            </a:pPr>
            <a:r>
              <a:rPr lang="en-US" sz="1800">
                <a:solidFill>
                  <a:schemeClr val="dk1"/>
                </a:solidFill>
                <a:latin typeface="Calibri"/>
                <a:ea typeface="Calibri"/>
                <a:cs typeface="Calibri"/>
                <a:sym typeface="Calibri"/>
              </a:rPr>
              <a:t>When we compile and execute the above program, it produces the following result −</a:t>
            </a:r>
            <a:endParaRPr sz="1800">
              <a:solidFill>
                <a:schemeClr val="dk1"/>
              </a:solidFill>
              <a:latin typeface="Calibri"/>
              <a:ea typeface="Calibri"/>
              <a:cs typeface="Calibri"/>
              <a:sym typeface="Calibri"/>
            </a:endParaRPr>
          </a:p>
          <a:p>
            <a:pPr marL="0" lvl="0" indent="0" algn="l" rtl="0">
              <a:lnSpc>
                <a:spcPct val="115000"/>
              </a:lnSpc>
              <a:spcBef>
                <a:spcPts val="1400"/>
              </a:spcBef>
              <a:spcAft>
                <a:spcPts val="0"/>
              </a:spcAft>
              <a:buClr>
                <a:schemeClr val="dk1"/>
              </a:buClr>
              <a:buSzPts val="1100"/>
              <a:buFont typeface="Arial"/>
              <a:buNone/>
            </a:pPr>
            <a:r>
              <a:rPr lang="en-US" sz="1800">
                <a:solidFill>
                  <a:schemeClr val="dk1"/>
                </a:solidFill>
                <a:latin typeface="Calibri"/>
                <a:ea typeface="Calibri"/>
                <a:cs typeface="Calibri"/>
                <a:sym typeface="Calibri"/>
              </a:rPr>
              <a:t>Output</a:t>
            </a:r>
            <a:endParaRPr sz="1800">
              <a:solidFill>
                <a:schemeClr val="dk1"/>
              </a:solidFill>
              <a:latin typeface="Calibri"/>
              <a:ea typeface="Calibri"/>
              <a:cs typeface="Calibri"/>
              <a:sym typeface="Calibri"/>
            </a:endParaRPr>
          </a:p>
          <a:p>
            <a:pPr marL="0" lvl="0" indent="0" algn="l" rtl="0">
              <a:spcBef>
                <a:spcPts val="400"/>
              </a:spcBef>
              <a:spcAft>
                <a:spcPts val="0"/>
              </a:spcAft>
              <a:buNone/>
            </a:pPr>
            <a:r>
              <a:rPr lang="en-US" sz="1800">
                <a:solidFill>
                  <a:schemeClr val="dk1"/>
                </a:solidFill>
                <a:latin typeface="Calibri"/>
                <a:ea typeface="Calibri"/>
                <a:cs typeface="Calibri"/>
                <a:sym typeface="Calibri"/>
              </a:rPr>
              <a:t>10</a:t>
            </a: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20</a:t>
            </a: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30</a:t>
            </a: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40</a:t>
            </a:r>
            <a:endParaRPr sz="1800">
              <a:solidFill>
                <a:schemeClr val="dk1"/>
              </a:solidFill>
              <a:latin typeface="Calibri"/>
              <a:ea typeface="Calibri"/>
              <a:cs typeface="Calibri"/>
              <a:sym typeface="Calibri"/>
            </a:endParaRPr>
          </a:p>
          <a:p>
            <a:pPr marL="0" marR="139700" lvl="0" indent="0" algn="l" rtl="0">
              <a:lnSpc>
                <a:spcPct val="115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50</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270EF43C-EA03-7333-E186-9B319CE2588C}"/>
              </a:ext>
            </a:extLst>
          </p:cNvPr>
          <p:cNvPicPr>
            <a:picLocks noChangeAspect="1"/>
          </p:cNvPicPr>
          <p:nvPr/>
        </p:nvPicPr>
        <p:blipFill>
          <a:blip r:embed="rId3"/>
          <a:stretch>
            <a:fillRect/>
          </a:stretch>
        </p:blipFill>
        <p:spPr>
          <a:xfrm>
            <a:off x="0" y="60201"/>
            <a:ext cx="1371600" cy="84772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4"/>
          <p:cNvSpPr txBox="1">
            <a:spLocks noGrp="1"/>
          </p:cNvSpPr>
          <p:nvPr>
            <p:ph idx="1"/>
          </p:nvPr>
        </p:nvSpPr>
        <p:spPr>
          <a:xfrm>
            <a:off x="468573" y="990600"/>
            <a:ext cx="8229600" cy="5105400"/>
          </a:xfrm>
          <a:prstGeom prst="rect">
            <a:avLst/>
          </a:prstGeom>
          <a:noFill/>
          <a:ln>
            <a:noFill/>
          </a:ln>
        </p:spPr>
        <p:txBody>
          <a:bodyPr spcFirstLastPara="1" wrap="square" lIns="91425" tIns="45700" rIns="91425" bIns="45700" anchor="t" anchorCtr="0">
            <a:noAutofit/>
          </a:bodyPr>
          <a:lstStyle/>
          <a:p>
            <a:pPr marL="25400" marR="25400" lvl="0" indent="0" algn="just" rtl="0">
              <a:lnSpc>
                <a:spcPct val="115000"/>
              </a:lnSpc>
              <a:spcBef>
                <a:spcPts val="600"/>
              </a:spcBef>
              <a:spcAft>
                <a:spcPts val="0"/>
              </a:spcAft>
              <a:buClr>
                <a:schemeClr val="dk1"/>
              </a:buClr>
              <a:buSzPts val="1100"/>
              <a:buFont typeface="Arial"/>
              <a:buNone/>
            </a:pPr>
            <a:r>
              <a:rPr lang="en-US" sz="1900"/>
              <a:t>We can access each element of an array using the index of the element. The below code shows how</a:t>
            </a:r>
            <a:endParaRPr sz="1900"/>
          </a:p>
          <a:p>
            <a:pPr marL="342900" lvl="0" indent="0" algn="just" rtl="0">
              <a:spcBef>
                <a:spcPts val="700"/>
              </a:spcBef>
              <a:spcAft>
                <a:spcPts val="0"/>
              </a:spcAft>
              <a:buNone/>
            </a:pPr>
            <a:endParaRPr sz="1900"/>
          </a:p>
          <a:p>
            <a:pPr marL="342900" lvl="0" indent="0" algn="just" rtl="0">
              <a:spcBef>
                <a:spcPts val="0"/>
              </a:spcBef>
              <a:spcAft>
                <a:spcPts val="0"/>
              </a:spcAft>
              <a:buNone/>
            </a:pPr>
            <a:r>
              <a:rPr lang="en-US" sz="1900"/>
              <a:t>from array import *</a:t>
            </a:r>
            <a:endParaRPr sz="1900"/>
          </a:p>
          <a:p>
            <a:pPr marL="342900" lvl="0" indent="0" algn="just" rtl="0">
              <a:spcBef>
                <a:spcPts val="0"/>
              </a:spcBef>
              <a:spcAft>
                <a:spcPts val="0"/>
              </a:spcAft>
              <a:buNone/>
            </a:pPr>
            <a:endParaRPr sz="1900"/>
          </a:p>
          <a:p>
            <a:pPr marL="342900" lvl="0" indent="0" algn="just" rtl="0">
              <a:spcBef>
                <a:spcPts val="0"/>
              </a:spcBef>
              <a:spcAft>
                <a:spcPts val="0"/>
              </a:spcAft>
              <a:buNone/>
            </a:pPr>
            <a:r>
              <a:rPr lang="en-US" sz="1900"/>
              <a:t>array1 = array('i', [10,20,30,40,50])</a:t>
            </a:r>
            <a:endParaRPr sz="1900"/>
          </a:p>
          <a:p>
            <a:pPr marL="342900" lvl="0" indent="0" algn="just" rtl="0">
              <a:spcBef>
                <a:spcPts val="0"/>
              </a:spcBef>
              <a:spcAft>
                <a:spcPts val="0"/>
              </a:spcAft>
              <a:buNone/>
            </a:pPr>
            <a:endParaRPr sz="1900"/>
          </a:p>
          <a:p>
            <a:pPr marL="342900" lvl="0" indent="0" algn="just" rtl="0">
              <a:spcBef>
                <a:spcPts val="0"/>
              </a:spcBef>
              <a:spcAft>
                <a:spcPts val="0"/>
              </a:spcAft>
              <a:buNone/>
            </a:pPr>
            <a:r>
              <a:rPr lang="en-US" sz="1900"/>
              <a:t>print (array1[0])</a:t>
            </a:r>
            <a:endParaRPr sz="1900"/>
          </a:p>
          <a:p>
            <a:pPr marL="342900" lvl="0" indent="0" algn="just" rtl="0">
              <a:spcBef>
                <a:spcPts val="0"/>
              </a:spcBef>
              <a:spcAft>
                <a:spcPts val="0"/>
              </a:spcAft>
              <a:buNone/>
            </a:pPr>
            <a:endParaRPr sz="1900"/>
          </a:p>
          <a:p>
            <a:pPr marL="25400" marR="25400" lvl="0" indent="0" algn="l" rtl="0">
              <a:lnSpc>
                <a:spcPct val="115000"/>
              </a:lnSpc>
              <a:spcBef>
                <a:spcPts val="0"/>
              </a:spcBef>
              <a:spcAft>
                <a:spcPts val="0"/>
              </a:spcAft>
              <a:buClr>
                <a:schemeClr val="dk1"/>
              </a:buClr>
              <a:buSzPts val="1100"/>
              <a:buFont typeface="Arial"/>
              <a:buNone/>
            </a:pPr>
            <a:r>
              <a:rPr lang="en-US" sz="1900"/>
              <a:t>      print (array1[2])</a:t>
            </a:r>
            <a:endParaRPr sz="1900"/>
          </a:p>
          <a:p>
            <a:pPr marL="25400" marR="25400" lvl="0" indent="0" algn="just" rtl="0">
              <a:lnSpc>
                <a:spcPct val="115000"/>
              </a:lnSpc>
              <a:spcBef>
                <a:spcPts val="600"/>
              </a:spcBef>
              <a:spcAft>
                <a:spcPts val="0"/>
              </a:spcAft>
              <a:buClr>
                <a:schemeClr val="dk1"/>
              </a:buClr>
              <a:buSzPts val="1100"/>
              <a:buFont typeface="Arial"/>
              <a:buNone/>
            </a:pPr>
            <a:r>
              <a:rPr lang="en-US" sz="1900"/>
              <a:t>When we compile and execute the above program, it produces the following result − which shows the element is inserted at index position 1.</a:t>
            </a:r>
            <a:endParaRPr sz="1900"/>
          </a:p>
          <a:p>
            <a:pPr marL="0" lvl="0" indent="0" algn="l" rtl="0">
              <a:lnSpc>
                <a:spcPct val="115000"/>
              </a:lnSpc>
              <a:spcBef>
                <a:spcPts val="1400"/>
              </a:spcBef>
              <a:spcAft>
                <a:spcPts val="0"/>
              </a:spcAft>
              <a:buClr>
                <a:schemeClr val="dk1"/>
              </a:buClr>
              <a:buSzPts val="1100"/>
              <a:buFont typeface="Arial"/>
              <a:buNone/>
            </a:pPr>
            <a:r>
              <a:rPr lang="en-US" sz="1900"/>
              <a:t>Output</a:t>
            </a:r>
            <a:endParaRPr sz="1900"/>
          </a:p>
          <a:p>
            <a:pPr marL="342900" lvl="0" indent="0" algn="just" rtl="0">
              <a:spcBef>
                <a:spcPts val="400"/>
              </a:spcBef>
              <a:spcAft>
                <a:spcPts val="0"/>
              </a:spcAft>
              <a:buNone/>
            </a:pPr>
            <a:r>
              <a:rPr lang="en-US" sz="1900"/>
              <a:t>10</a:t>
            </a:r>
            <a:endParaRPr sz="1900"/>
          </a:p>
          <a:p>
            <a:pPr marL="342900" lvl="0" indent="0" algn="just" rtl="0">
              <a:spcBef>
                <a:spcPts val="0"/>
              </a:spcBef>
              <a:spcAft>
                <a:spcPts val="0"/>
              </a:spcAft>
              <a:buNone/>
            </a:pPr>
            <a:r>
              <a:rPr lang="en-US" sz="1900"/>
              <a:t>30</a:t>
            </a:r>
            <a:endParaRPr sz="1900"/>
          </a:p>
          <a:p>
            <a:pPr marL="139700" marR="139700" lvl="0" indent="0" algn="l" rtl="0">
              <a:lnSpc>
                <a:spcPct val="115000"/>
              </a:lnSpc>
              <a:spcBef>
                <a:spcPts val="0"/>
              </a:spcBef>
              <a:spcAft>
                <a:spcPts val="0"/>
              </a:spcAft>
              <a:buClr>
                <a:schemeClr val="dk1"/>
              </a:buClr>
              <a:buSzPts val="1100"/>
              <a:buFont typeface="Arial"/>
              <a:buNone/>
            </a:pPr>
            <a:endParaRPr sz="1900"/>
          </a:p>
          <a:p>
            <a:pPr marL="0" lvl="0" indent="0" algn="l" rtl="0">
              <a:lnSpc>
                <a:spcPct val="115000"/>
              </a:lnSpc>
              <a:spcBef>
                <a:spcPts val="0"/>
              </a:spcBef>
              <a:spcAft>
                <a:spcPts val="0"/>
              </a:spcAft>
              <a:buClr>
                <a:schemeClr val="dk1"/>
              </a:buClr>
              <a:buSzPts val="1100"/>
              <a:buFont typeface="Arial"/>
              <a:buNone/>
            </a:pPr>
            <a:endParaRPr sz="1900"/>
          </a:p>
          <a:p>
            <a:pPr marL="342900" lvl="0" indent="0" algn="just" rtl="0">
              <a:spcBef>
                <a:spcPts val="0"/>
              </a:spcBef>
              <a:spcAft>
                <a:spcPts val="0"/>
              </a:spcAft>
              <a:buNone/>
            </a:pPr>
            <a:endParaRPr sz="1900"/>
          </a:p>
        </p:txBody>
      </p:sp>
      <p:sp>
        <p:nvSpPr>
          <p:cNvPr id="464" name="Google Shape;464;p34"/>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436BE8D-226A-4BDD-AC53-0BE645CD59BE}" type="datetime1">
              <a:rPr lang="en-US" smtClean="0"/>
              <a:t>8/2/2022</a:t>
            </a:fld>
            <a:endParaRPr/>
          </a:p>
        </p:txBody>
      </p:sp>
      <p:sp>
        <p:nvSpPr>
          <p:cNvPr id="465" name="Google Shape;465;p34"/>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466" name="Google Shape;466;p3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59</a:t>
            </a:fld>
            <a:endParaRPr/>
          </a:p>
        </p:txBody>
      </p:sp>
      <p:sp>
        <p:nvSpPr>
          <p:cNvPr id="467" name="Google Shape;467;p34"/>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Accessing </a:t>
            </a:r>
            <a:r>
              <a:rPr lang="en-US" sz="3200" b="1">
                <a:solidFill>
                  <a:schemeClr val="dk1"/>
                </a:solidFill>
                <a:latin typeface="Calibri"/>
                <a:ea typeface="Calibri"/>
                <a:cs typeface="Calibri"/>
                <a:sym typeface="Calibri"/>
              </a:rPr>
              <a:t>e</a:t>
            </a:r>
            <a:r>
              <a:rPr lang="en-US" sz="3200" b="1" i="0" u="none" strike="noStrike" cap="none">
                <a:solidFill>
                  <a:schemeClr val="dk1"/>
                </a:solidFill>
                <a:latin typeface="Calibri"/>
                <a:ea typeface="Calibri"/>
                <a:cs typeface="Calibri"/>
                <a:sym typeface="Calibri"/>
              </a:rPr>
              <a:t>lements of an Array</a:t>
            </a:r>
            <a:endParaRPr sz="32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E05EFF6A-C681-2B6B-052F-38D88C65A363}"/>
              </a:ext>
            </a:extLst>
          </p:cNvPr>
          <p:cNvPicPr>
            <a:picLocks noChangeAspect="1"/>
          </p:cNvPicPr>
          <p:nvPr/>
        </p:nvPicPr>
        <p:blipFill>
          <a:blip r:embed="rId3"/>
          <a:stretch>
            <a:fillRect/>
          </a:stretch>
        </p:blipFill>
        <p:spPr>
          <a:xfrm>
            <a:off x="0" y="12699"/>
            <a:ext cx="1371600" cy="8477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a:spLocks noGrp="1"/>
          </p:cNvSpPr>
          <p:nvPr>
            <p:ph idx="1"/>
          </p:nvPr>
        </p:nvSpPr>
        <p:spPr>
          <a:xfrm>
            <a:off x="381000" y="1143000"/>
            <a:ext cx="6477000" cy="5181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200"/>
              <a:buFont typeface="Times New Roman"/>
              <a:buChar char="•"/>
            </a:pPr>
            <a:r>
              <a:rPr lang="en-US" sz="2200" dirty="0">
                <a:latin typeface="Times New Roman"/>
                <a:ea typeface="Times New Roman"/>
                <a:cs typeface="Times New Roman"/>
                <a:sym typeface="Times New Roman"/>
              </a:rPr>
              <a:t>Introduction</a:t>
            </a:r>
            <a:endParaRPr dirty="0">
              <a:latin typeface="Times New Roman"/>
              <a:ea typeface="Times New Roman"/>
              <a:cs typeface="Times New Roman"/>
              <a:sym typeface="Times New Roman"/>
            </a:endParaRPr>
          </a:p>
          <a:p>
            <a:pPr marL="342900" lvl="0" indent="-342900" algn="l" rtl="0">
              <a:spcBef>
                <a:spcPts val="440"/>
              </a:spcBef>
              <a:spcAft>
                <a:spcPts val="0"/>
              </a:spcAft>
              <a:buClr>
                <a:schemeClr val="dk1"/>
              </a:buClr>
              <a:buSzPts val="2200"/>
              <a:buFont typeface="Times New Roman"/>
              <a:buChar char="•"/>
            </a:pPr>
            <a:r>
              <a:rPr lang="en-US" sz="2200" dirty="0">
                <a:latin typeface="Times New Roman"/>
                <a:ea typeface="Times New Roman"/>
                <a:cs typeface="Times New Roman"/>
                <a:sym typeface="Times New Roman"/>
              </a:rPr>
              <a:t>Basic Terminology</a:t>
            </a:r>
            <a:endParaRPr dirty="0">
              <a:latin typeface="Times New Roman"/>
              <a:ea typeface="Times New Roman"/>
              <a:cs typeface="Times New Roman"/>
              <a:sym typeface="Times New Roman"/>
            </a:endParaRPr>
          </a:p>
          <a:p>
            <a:pPr marL="342900" lvl="0" indent="-342900" algn="l" rtl="0">
              <a:spcBef>
                <a:spcPts val="440"/>
              </a:spcBef>
              <a:spcAft>
                <a:spcPts val="0"/>
              </a:spcAft>
              <a:buClr>
                <a:schemeClr val="dk1"/>
              </a:buClr>
              <a:buSzPts val="2200"/>
              <a:buFont typeface="Times New Roman"/>
              <a:buChar char="•"/>
            </a:pPr>
            <a:r>
              <a:rPr lang="en-US" sz="2200" dirty="0">
                <a:latin typeface="Times New Roman"/>
                <a:ea typeface="Times New Roman"/>
                <a:cs typeface="Times New Roman"/>
                <a:sym typeface="Times New Roman"/>
              </a:rPr>
              <a:t>Data Structure, operations and classification</a:t>
            </a:r>
            <a:endParaRPr dirty="0">
              <a:latin typeface="Times New Roman"/>
              <a:ea typeface="Times New Roman"/>
              <a:cs typeface="Times New Roman"/>
              <a:sym typeface="Times New Roman"/>
            </a:endParaRPr>
          </a:p>
          <a:p>
            <a:pPr marL="342900" lvl="0" indent="-342900" algn="l" rtl="0">
              <a:spcBef>
                <a:spcPts val="440"/>
              </a:spcBef>
              <a:spcAft>
                <a:spcPts val="0"/>
              </a:spcAft>
              <a:buClr>
                <a:schemeClr val="dk1"/>
              </a:buClr>
              <a:buSzPts val="2200"/>
              <a:buFont typeface="Times New Roman"/>
              <a:buChar char="•"/>
            </a:pPr>
            <a:r>
              <a:rPr lang="en-US" sz="2200" dirty="0">
                <a:latin typeface="Times New Roman"/>
                <a:ea typeface="Times New Roman"/>
                <a:cs typeface="Times New Roman"/>
                <a:sym typeface="Times New Roman"/>
              </a:rPr>
              <a:t>Algorithm</a:t>
            </a:r>
            <a:endParaRPr dirty="0">
              <a:latin typeface="Times New Roman"/>
              <a:ea typeface="Times New Roman"/>
              <a:cs typeface="Times New Roman"/>
              <a:sym typeface="Times New Roman"/>
            </a:endParaRPr>
          </a:p>
          <a:p>
            <a:pPr marL="742950" lvl="1" indent="-285750" algn="l" rtl="0">
              <a:spcBef>
                <a:spcPts val="440"/>
              </a:spcBef>
              <a:spcAft>
                <a:spcPts val="0"/>
              </a:spcAft>
              <a:buClr>
                <a:schemeClr val="dk1"/>
              </a:buClr>
              <a:buSzPts val="2200"/>
              <a:buFont typeface="Times New Roman"/>
              <a:buChar char="–"/>
            </a:pPr>
            <a:r>
              <a:rPr lang="en-US" sz="2200" dirty="0">
                <a:latin typeface="Times New Roman"/>
                <a:ea typeface="Times New Roman"/>
                <a:cs typeface="Times New Roman"/>
                <a:sym typeface="Times New Roman"/>
              </a:rPr>
              <a:t>Efficiency</a:t>
            </a:r>
            <a:endParaRPr dirty="0">
              <a:latin typeface="Times New Roman"/>
              <a:ea typeface="Times New Roman"/>
              <a:cs typeface="Times New Roman"/>
              <a:sym typeface="Times New Roman"/>
            </a:endParaRPr>
          </a:p>
          <a:p>
            <a:pPr marL="742950" lvl="1" indent="-285750" algn="l" rtl="0">
              <a:spcBef>
                <a:spcPts val="440"/>
              </a:spcBef>
              <a:spcAft>
                <a:spcPts val="0"/>
              </a:spcAft>
              <a:buClr>
                <a:schemeClr val="dk1"/>
              </a:buClr>
              <a:buSzPts val="2200"/>
              <a:buFont typeface="Times New Roman"/>
              <a:buChar char="–"/>
            </a:pPr>
            <a:r>
              <a:rPr lang="en-US" sz="2200" dirty="0">
                <a:latin typeface="Times New Roman"/>
                <a:ea typeface="Times New Roman"/>
                <a:cs typeface="Times New Roman"/>
                <a:sym typeface="Times New Roman"/>
              </a:rPr>
              <a:t>Complexity</a:t>
            </a:r>
            <a:endParaRPr dirty="0">
              <a:latin typeface="Times New Roman"/>
              <a:ea typeface="Times New Roman"/>
              <a:cs typeface="Times New Roman"/>
              <a:sym typeface="Times New Roman"/>
            </a:endParaRPr>
          </a:p>
          <a:p>
            <a:pPr marL="742950" lvl="1" indent="-285750" algn="l" rtl="0">
              <a:spcBef>
                <a:spcPts val="440"/>
              </a:spcBef>
              <a:spcAft>
                <a:spcPts val="0"/>
              </a:spcAft>
              <a:buClr>
                <a:schemeClr val="dk1"/>
              </a:buClr>
              <a:buSzPts val="2200"/>
              <a:buFont typeface="Times New Roman"/>
              <a:buChar char="–"/>
            </a:pPr>
            <a:r>
              <a:rPr lang="en-US" sz="2200" dirty="0">
                <a:latin typeface="Times New Roman"/>
                <a:ea typeface="Times New Roman"/>
                <a:cs typeface="Times New Roman"/>
                <a:sym typeface="Times New Roman"/>
              </a:rPr>
              <a:t>Asymptotic Notations</a:t>
            </a:r>
            <a:endParaRPr dirty="0">
              <a:latin typeface="Times New Roman"/>
              <a:ea typeface="Times New Roman"/>
              <a:cs typeface="Times New Roman"/>
              <a:sym typeface="Times New Roman"/>
            </a:endParaRPr>
          </a:p>
          <a:p>
            <a:pPr marL="742950" lvl="1" indent="-285750" algn="l" rtl="0">
              <a:spcBef>
                <a:spcPts val="440"/>
              </a:spcBef>
              <a:spcAft>
                <a:spcPts val="0"/>
              </a:spcAft>
              <a:buClr>
                <a:schemeClr val="dk1"/>
              </a:buClr>
              <a:buSzPts val="2200"/>
              <a:buFont typeface="Times New Roman"/>
              <a:buChar char="–"/>
            </a:pPr>
            <a:r>
              <a:rPr lang="en-US" sz="2200" dirty="0">
                <a:latin typeface="Times New Roman"/>
                <a:ea typeface="Times New Roman"/>
                <a:cs typeface="Times New Roman"/>
                <a:sym typeface="Times New Roman"/>
              </a:rPr>
              <a:t>Time-space tradeoff</a:t>
            </a:r>
            <a:endParaRPr dirty="0">
              <a:latin typeface="Times New Roman"/>
              <a:ea typeface="Times New Roman"/>
              <a:cs typeface="Times New Roman"/>
              <a:sym typeface="Times New Roman"/>
            </a:endParaRPr>
          </a:p>
          <a:p>
            <a:pPr marL="742950" lvl="1" indent="-285750" algn="l" rtl="0">
              <a:spcBef>
                <a:spcPts val="440"/>
              </a:spcBef>
              <a:spcAft>
                <a:spcPts val="0"/>
              </a:spcAft>
              <a:buClr>
                <a:schemeClr val="dk1"/>
              </a:buClr>
              <a:buSzPts val="2200"/>
              <a:buFont typeface="Times New Roman"/>
              <a:buChar char="–"/>
            </a:pPr>
            <a:r>
              <a:rPr lang="en-US" sz="2200" dirty="0">
                <a:latin typeface="Times New Roman"/>
                <a:ea typeface="Times New Roman"/>
                <a:cs typeface="Times New Roman"/>
                <a:sym typeface="Times New Roman"/>
              </a:rPr>
              <a:t>Abstract data types</a:t>
            </a:r>
            <a:endParaRPr dirty="0">
              <a:latin typeface="Times New Roman"/>
              <a:ea typeface="Times New Roman"/>
              <a:cs typeface="Times New Roman"/>
              <a:sym typeface="Times New Roman"/>
            </a:endParaRPr>
          </a:p>
          <a:p>
            <a:pPr marL="342900" lvl="0" indent="-342900" algn="l" rtl="0">
              <a:spcBef>
                <a:spcPts val="440"/>
              </a:spcBef>
              <a:spcAft>
                <a:spcPts val="0"/>
              </a:spcAft>
              <a:buClr>
                <a:schemeClr val="dk1"/>
              </a:buClr>
              <a:buSzPts val="2200"/>
              <a:buNone/>
            </a:pPr>
            <a:endParaRPr sz="2200" dirty="0">
              <a:latin typeface="Times New Roman"/>
              <a:ea typeface="Times New Roman"/>
              <a:cs typeface="Times New Roman"/>
              <a:sym typeface="Times New Roman"/>
            </a:endParaRPr>
          </a:p>
        </p:txBody>
      </p:sp>
      <p:sp>
        <p:nvSpPr>
          <p:cNvPr id="107" name="Google Shape;107;p2"/>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CED9368-11FB-4DB9-A44F-4EA5118A646B}" type="datetime1">
              <a:rPr lang="en-US" smtClean="0"/>
              <a:t>8/2/2022</a:t>
            </a:fld>
            <a:endParaRPr/>
          </a:p>
        </p:txBody>
      </p:sp>
      <p:sp>
        <p:nvSpPr>
          <p:cNvPr id="111" name="Google Shape;111;p2"/>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108" name="Google Shape;108;p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a:t>
            </a:fld>
            <a:endParaRPr/>
          </a:p>
        </p:txBody>
      </p:sp>
      <p:sp>
        <p:nvSpPr>
          <p:cNvPr id="109" name="Google Shape;109;p2"/>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dirty="0">
                <a:solidFill>
                  <a:schemeClr val="dk1"/>
                </a:solidFill>
                <a:latin typeface="Calibri"/>
                <a:ea typeface="Calibri"/>
                <a:cs typeface="Calibri"/>
                <a:sym typeface="Calibri"/>
              </a:rPr>
              <a:t>Unit Content</a:t>
            </a:r>
            <a:endParaRPr sz="3200" b="1" i="0" u="none" strike="noStrike" cap="none" dirty="0">
              <a:solidFill>
                <a:schemeClr val="dk1"/>
              </a:solidFill>
              <a:latin typeface="Calibri"/>
              <a:ea typeface="Calibri"/>
              <a:cs typeface="Calibri"/>
              <a:sym typeface="Calibri"/>
            </a:endParaRPr>
          </a:p>
        </p:txBody>
      </p:sp>
      <p:pic>
        <p:nvPicPr>
          <p:cNvPr id="3" name="Picture 2" descr="Logo, company name&#10;&#10;Description automatically generated">
            <a:extLst>
              <a:ext uri="{FF2B5EF4-FFF2-40B4-BE49-F238E27FC236}">
                <a16:creationId xmlns:a16="http://schemas.microsoft.com/office/drawing/2014/main" id="{17EBDAF1-A47B-095B-21E5-00754B1B5D0C}"/>
              </a:ext>
            </a:extLst>
          </p:cNvPr>
          <p:cNvPicPr>
            <a:picLocks noChangeAspect="1"/>
          </p:cNvPicPr>
          <p:nvPr/>
        </p:nvPicPr>
        <p:blipFill>
          <a:blip r:embed="rId3"/>
          <a:stretch>
            <a:fillRect/>
          </a:stretch>
        </p:blipFill>
        <p:spPr>
          <a:xfrm>
            <a:off x="0" y="0"/>
            <a:ext cx="1371600" cy="84772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5"/>
          <p:cNvSpPr txBox="1">
            <a:spLocks noGrp="1"/>
          </p:cNvSpPr>
          <p:nvPr>
            <p:ph idx="1"/>
          </p:nvPr>
        </p:nvSpPr>
        <p:spPr>
          <a:xfrm>
            <a:off x="533400" y="1143000"/>
            <a:ext cx="8229600" cy="4876800"/>
          </a:xfrm>
          <a:prstGeom prst="rect">
            <a:avLst/>
          </a:prstGeom>
          <a:noFill/>
          <a:ln>
            <a:noFill/>
          </a:ln>
        </p:spPr>
        <p:txBody>
          <a:bodyPr spcFirstLastPara="1" wrap="square" lIns="91425" tIns="45700" rIns="91425" bIns="45700" anchor="t" anchorCtr="0">
            <a:noAutofit/>
          </a:bodyPr>
          <a:lstStyle/>
          <a:p>
            <a:pPr marL="25400" marR="25400" lvl="0" indent="0" algn="just" rtl="0">
              <a:lnSpc>
                <a:spcPct val="115000"/>
              </a:lnSpc>
              <a:spcBef>
                <a:spcPts val="600"/>
              </a:spcBef>
              <a:spcAft>
                <a:spcPts val="0"/>
              </a:spcAft>
              <a:buClr>
                <a:schemeClr val="dk1"/>
              </a:buClr>
              <a:buSzPts val="1100"/>
              <a:buFont typeface="Arial"/>
              <a:buNone/>
            </a:pPr>
            <a:r>
              <a:rPr lang="en-US" sz="2300"/>
              <a:t>Insert operation is to insert one or more data elements into an array. Based on the requirement, a new element can be added at the beginning, end, or any given index of array.</a:t>
            </a:r>
            <a:endParaRPr sz="2300"/>
          </a:p>
          <a:p>
            <a:pPr marL="25400" marR="25400" lvl="0" indent="0" algn="just" rtl="0">
              <a:lnSpc>
                <a:spcPct val="115000"/>
              </a:lnSpc>
              <a:spcBef>
                <a:spcPts val="700"/>
              </a:spcBef>
              <a:spcAft>
                <a:spcPts val="0"/>
              </a:spcAft>
              <a:buClr>
                <a:schemeClr val="dk1"/>
              </a:buClr>
              <a:buSzPts val="1100"/>
              <a:buFont typeface="Arial"/>
              <a:buNone/>
            </a:pPr>
            <a:r>
              <a:rPr lang="en-US" sz="2300"/>
              <a:t>Here, we add a data element at the middle of the array using the python in-built insert() method.</a:t>
            </a:r>
            <a:endParaRPr sz="2300"/>
          </a:p>
          <a:p>
            <a:pPr marL="0" lvl="1" indent="0" algn="l" rtl="0">
              <a:spcBef>
                <a:spcPts val="700"/>
              </a:spcBef>
              <a:spcAft>
                <a:spcPts val="0"/>
              </a:spcAft>
              <a:buClr>
                <a:schemeClr val="dk1"/>
              </a:buClr>
              <a:buSzPts val="2200"/>
              <a:buNone/>
            </a:pPr>
            <a:r>
              <a:rPr lang="en-US" sz="2300"/>
              <a:t>        from array import *</a:t>
            </a:r>
            <a:endParaRPr sz="2300"/>
          </a:p>
          <a:p>
            <a:pPr marL="0" lvl="1" indent="0" algn="l" rtl="0">
              <a:spcBef>
                <a:spcPts val="440"/>
              </a:spcBef>
              <a:spcAft>
                <a:spcPts val="0"/>
              </a:spcAft>
              <a:buClr>
                <a:schemeClr val="dk1"/>
              </a:buClr>
              <a:buSzPts val="2200"/>
              <a:buNone/>
            </a:pPr>
            <a:r>
              <a:rPr lang="en-US" sz="2300"/>
              <a:t>        array1 = array('i', [10,20,30,40,50])</a:t>
            </a:r>
            <a:endParaRPr sz="2300"/>
          </a:p>
          <a:p>
            <a:pPr marL="0" lvl="1" indent="0" algn="l" rtl="0">
              <a:spcBef>
                <a:spcPts val="440"/>
              </a:spcBef>
              <a:spcAft>
                <a:spcPts val="0"/>
              </a:spcAft>
              <a:buClr>
                <a:schemeClr val="dk1"/>
              </a:buClr>
              <a:buSzPts val="2200"/>
              <a:buNone/>
            </a:pPr>
            <a:r>
              <a:rPr lang="en-US" sz="2300"/>
              <a:t>        array1.insert(1,60)</a:t>
            </a:r>
            <a:endParaRPr sz="2300"/>
          </a:p>
          <a:p>
            <a:pPr marL="0" lvl="1" indent="0" algn="l" rtl="0">
              <a:spcBef>
                <a:spcPts val="440"/>
              </a:spcBef>
              <a:spcAft>
                <a:spcPts val="0"/>
              </a:spcAft>
              <a:buClr>
                <a:schemeClr val="dk1"/>
              </a:buClr>
              <a:buSzPts val="2200"/>
              <a:buNone/>
            </a:pPr>
            <a:r>
              <a:rPr lang="en-US" sz="2300"/>
              <a:t>        for x in array1:</a:t>
            </a:r>
            <a:endParaRPr sz="2300"/>
          </a:p>
          <a:p>
            <a:pPr marL="25400" marR="25400" lvl="0" indent="0" algn="l" rtl="0">
              <a:lnSpc>
                <a:spcPct val="115000"/>
              </a:lnSpc>
              <a:spcBef>
                <a:spcPts val="0"/>
              </a:spcBef>
              <a:spcAft>
                <a:spcPts val="0"/>
              </a:spcAft>
              <a:buClr>
                <a:schemeClr val="dk1"/>
              </a:buClr>
              <a:buSzPts val="1100"/>
              <a:buFont typeface="Arial"/>
              <a:buNone/>
            </a:pPr>
            <a:r>
              <a:rPr lang="en-US" sz="2300"/>
              <a:t>          print(x)</a:t>
            </a:r>
            <a:endParaRPr sz="2300"/>
          </a:p>
          <a:p>
            <a:pPr marL="742950" lvl="1" indent="-285750" algn="l" rtl="0">
              <a:spcBef>
                <a:spcPts val="440"/>
              </a:spcBef>
              <a:spcAft>
                <a:spcPts val="0"/>
              </a:spcAft>
              <a:buClr>
                <a:schemeClr val="dk1"/>
              </a:buClr>
              <a:buSzPts val="2200"/>
              <a:buNone/>
            </a:pPr>
            <a:endParaRPr sz="2300"/>
          </a:p>
        </p:txBody>
      </p:sp>
      <p:sp>
        <p:nvSpPr>
          <p:cNvPr id="474" name="Google Shape;474;p35"/>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AA0C3BF-7D29-4EC0-B0FC-C4768D9A7CF9}" type="datetime1">
              <a:rPr lang="en-US" smtClean="0"/>
              <a:t>8/2/2022</a:t>
            </a:fld>
            <a:endParaRPr/>
          </a:p>
        </p:txBody>
      </p:sp>
      <p:sp>
        <p:nvSpPr>
          <p:cNvPr id="475" name="Google Shape;475;p35"/>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476" name="Google Shape;476;p3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60</a:t>
            </a:fld>
            <a:endParaRPr/>
          </a:p>
        </p:txBody>
      </p:sp>
      <p:sp>
        <p:nvSpPr>
          <p:cNvPr id="477" name="Google Shape;477;p35"/>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Insertion </a:t>
            </a:r>
            <a:r>
              <a:rPr lang="en-US" sz="3200" b="1">
                <a:solidFill>
                  <a:schemeClr val="dk1"/>
                </a:solidFill>
                <a:latin typeface="Calibri"/>
                <a:ea typeface="Calibri"/>
                <a:cs typeface="Calibri"/>
                <a:sym typeface="Calibri"/>
              </a:rPr>
              <a:t>Operation</a:t>
            </a:r>
            <a:endParaRPr sz="24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E7C104B9-A247-06F6-7A01-2B610A25CDFF}"/>
              </a:ext>
            </a:extLst>
          </p:cNvPr>
          <p:cNvPicPr>
            <a:picLocks noChangeAspect="1"/>
          </p:cNvPicPr>
          <p:nvPr/>
        </p:nvPicPr>
        <p:blipFill>
          <a:blip r:embed="rId3"/>
          <a:stretch>
            <a:fillRect/>
          </a:stretch>
        </p:blipFill>
        <p:spPr>
          <a:xfrm>
            <a:off x="0" y="-41276"/>
            <a:ext cx="1371600" cy="84772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geb779e359d_0_64"/>
          <p:cNvSpPr txBox="1">
            <a:spLocks noGrp="1"/>
          </p:cNvSpPr>
          <p:nvPr>
            <p:ph idx="1"/>
          </p:nvPr>
        </p:nvSpPr>
        <p:spPr>
          <a:xfrm>
            <a:off x="533400" y="1143000"/>
            <a:ext cx="8229600" cy="4876800"/>
          </a:xfrm>
          <a:prstGeom prst="rect">
            <a:avLst/>
          </a:prstGeom>
          <a:noFill/>
          <a:ln>
            <a:noFill/>
          </a:ln>
        </p:spPr>
        <p:txBody>
          <a:bodyPr spcFirstLastPara="1" wrap="square" lIns="91425" tIns="45700" rIns="91425" bIns="45700" anchor="t" anchorCtr="0">
            <a:noAutofit/>
          </a:bodyPr>
          <a:lstStyle/>
          <a:p>
            <a:pPr marL="25400" marR="25400" lvl="0" indent="0" algn="just" rtl="0">
              <a:lnSpc>
                <a:spcPct val="115000"/>
              </a:lnSpc>
              <a:spcBef>
                <a:spcPts val="600"/>
              </a:spcBef>
              <a:spcAft>
                <a:spcPts val="0"/>
              </a:spcAft>
              <a:buClr>
                <a:schemeClr val="dk1"/>
              </a:buClr>
              <a:buSzPts val="1100"/>
              <a:buNone/>
            </a:pPr>
            <a:r>
              <a:rPr lang="en-US" sz="2200"/>
              <a:t>When we compile and execute the above program, it produces the following result which shows the element is inserted at index position </a:t>
            </a:r>
            <a:endParaRPr sz="2200"/>
          </a:p>
          <a:p>
            <a:pPr marL="0" lvl="0" indent="0" algn="l" rtl="0">
              <a:lnSpc>
                <a:spcPct val="115000"/>
              </a:lnSpc>
              <a:spcBef>
                <a:spcPts val="1400"/>
              </a:spcBef>
              <a:spcAft>
                <a:spcPts val="0"/>
              </a:spcAft>
              <a:buClr>
                <a:schemeClr val="dk1"/>
              </a:buClr>
              <a:buSzPts val="1100"/>
              <a:buNone/>
            </a:pPr>
            <a:r>
              <a:rPr lang="en-US" sz="2200"/>
              <a:t>Output</a:t>
            </a:r>
            <a:endParaRPr sz="2200"/>
          </a:p>
          <a:p>
            <a:pPr marL="25400" marR="25400" lvl="0" indent="0" algn="just" rtl="0">
              <a:lnSpc>
                <a:spcPct val="115000"/>
              </a:lnSpc>
              <a:spcBef>
                <a:spcPts val="600"/>
              </a:spcBef>
              <a:spcAft>
                <a:spcPts val="0"/>
              </a:spcAft>
              <a:buClr>
                <a:schemeClr val="dk1"/>
              </a:buClr>
              <a:buSzPts val="1100"/>
              <a:buNone/>
            </a:pPr>
            <a:r>
              <a:rPr lang="en-US" sz="2200"/>
              <a:t>10</a:t>
            </a:r>
            <a:endParaRPr sz="2200"/>
          </a:p>
          <a:p>
            <a:pPr marL="25400" marR="25400" lvl="0" indent="0" algn="just" rtl="0">
              <a:lnSpc>
                <a:spcPct val="115000"/>
              </a:lnSpc>
              <a:spcBef>
                <a:spcPts val="700"/>
              </a:spcBef>
              <a:spcAft>
                <a:spcPts val="0"/>
              </a:spcAft>
              <a:buClr>
                <a:schemeClr val="dk1"/>
              </a:buClr>
              <a:buSzPts val="1100"/>
              <a:buNone/>
            </a:pPr>
            <a:r>
              <a:rPr lang="en-US" sz="2200"/>
              <a:t>60</a:t>
            </a:r>
            <a:endParaRPr sz="2200"/>
          </a:p>
          <a:p>
            <a:pPr marL="25400" marR="25400" lvl="0" indent="0" algn="just" rtl="0">
              <a:lnSpc>
                <a:spcPct val="115000"/>
              </a:lnSpc>
              <a:spcBef>
                <a:spcPts val="700"/>
              </a:spcBef>
              <a:spcAft>
                <a:spcPts val="0"/>
              </a:spcAft>
              <a:buClr>
                <a:schemeClr val="dk1"/>
              </a:buClr>
              <a:buSzPts val="1100"/>
              <a:buNone/>
            </a:pPr>
            <a:r>
              <a:rPr lang="en-US" sz="2200"/>
              <a:t>20</a:t>
            </a:r>
            <a:endParaRPr sz="2200"/>
          </a:p>
          <a:p>
            <a:pPr marL="25400" marR="25400" lvl="0" indent="0" algn="just" rtl="0">
              <a:lnSpc>
                <a:spcPct val="115000"/>
              </a:lnSpc>
              <a:spcBef>
                <a:spcPts val="700"/>
              </a:spcBef>
              <a:spcAft>
                <a:spcPts val="0"/>
              </a:spcAft>
              <a:buClr>
                <a:schemeClr val="dk1"/>
              </a:buClr>
              <a:buSzPts val="1100"/>
              <a:buNone/>
            </a:pPr>
            <a:r>
              <a:rPr lang="en-US" sz="2200"/>
              <a:t>30</a:t>
            </a:r>
            <a:endParaRPr sz="2200"/>
          </a:p>
          <a:p>
            <a:pPr marL="25400" marR="25400" lvl="0" indent="0" algn="just" rtl="0">
              <a:lnSpc>
                <a:spcPct val="115000"/>
              </a:lnSpc>
              <a:spcBef>
                <a:spcPts val="700"/>
              </a:spcBef>
              <a:spcAft>
                <a:spcPts val="0"/>
              </a:spcAft>
              <a:buClr>
                <a:schemeClr val="dk1"/>
              </a:buClr>
              <a:buSzPts val="1100"/>
              <a:buNone/>
            </a:pPr>
            <a:r>
              <a:rPr lang="en-US" sz="2200"/>
              <a:t>40</a:t>
            </a:r>
            <a:endParaRPr sz="2200"/>
          </a:p>
          <a:p>
            <a:pPr marL="0" marR="139700" lvl="0" indent="0" algn="l" rtl="0">
              <a:lnSpc>
                <a:spcPct val="115000"/>
              </a:lnSpc>
              <a:spcBef>
                <a:spcPts val="700"/>
              </a:spcBef>
              <a:spcAft>
                <a:spcPts val="0"/>
              </a:spcAft>
              <a:buClr>
                <a:schemeClr val="dk1"/>
              </a:buClr>
              <a:buSzPts val="1100"/>
              <a:buNone/>
            </a:pPr>
            <a:r>
              <a:rPr lang="en-US" sz="2200"/>
              <a:t> 50</a:t>
            </a:r>
            <a:endParaRPr sz="2200"/>
          </a:p>
          <a:p>
            <a:pPr marL="25400" marR="25400" lvl="0" indent="0" algn="just" rtl="0">
              <a:lnSpc>
                <a:spcPct val="115000"/>
              </a:lnSpc>
              <a:spcBef>
                <a:spcPts val="600"/>
              </a:spcBef>
              <a:spcAft>
                <a:spcPts val="700"/>
              </a:spcAft>
              <a:buClr>
                <a:schemeClr val="dk1"/>
              </a:buClr>
              <a:buSzPts val="1100"/>
              <a:buNone/>
            </a:pPr>
            <a:endParaRPr sz="2200"/>
          </a:p>
        </p:txBody>
      </p:sp>
      <p:sp>
        <p:nvSpPr>
          <p:cNvPr id="484" name="Google Shape;484;geb779e359d_0_64"/>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0260A36-54D7-462C-88CE-572BB57078D8}" type="datetime1">
              <a:rPr lang="en-US" smtClean="0"/>
              <a:t>8/2/2022</a:t>
            </a:fld>
            <a:endParaRPr/>
          </a:p>
        </p:txBody>
      </p:sp>
      <p:sp>
        <p:nvSpPr>
          <p:cNvPr id="485" name="Google Shape;485;geb779e359d_0_64"/>
          <p:cNvSpPr txBox="1">
            <a:spLocks noGrp="1"/>
          </p:cNvSpPr>
          <p:nvPr>
            <p:ph type="ftr" sz="quarter" idx="11"/>
          </p:nvPr>
        </p:nvSpPr>
        <p:spPr>
          <a:xfrm>
            <a:off x="2514600" y="6356350"/>
            <a:ext cx="5029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486" name="Google Shape;486;geb779e359d_0_6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61</a:t>
            </a:fld>
            <a:endParaRPr/>
          </a:p>
        </p:txBody>
      </p:sp>
      <p:sp>
        <p:nvSpPr>
          <p:cNvPr id="487" name="Google Shape;487;geb779e359d_0_64"/>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Insertion </a:t>
            </a:r>
            <a:r>
              <a:rPr lang="en-US" sz="3200" b="1">
                <a:solidFill>
                  <a:schemeClr val="dk1"/>
                </a:solidFill>
                <a:latin typeface="Calibri"/>
                <a:ea typeface="Calibri"/>
                <a:cs typeface="Calibri"/>
                <a:sym typeface="Calibri"/>
              </a:rPr>
              <a:t>Operation (Cont.)</a:t>
            </a:r>
            <a:endParaRPr sz="24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D73E11F1-E2FB-5501-E96A-E5191C0690D4}"/>
              </a:ext>
            </a:extLst>
          </p:cNvPr>
          <p:cNvPicPr>
            <a:picLocks noChangeAspect="1"/>
          </p:cNvPicPr>
          <p:nvPr/>
        </p:nvPicPr>
        <p:blipFill>
          <a:blip r:embed="rId3"/>
          <a:stretch>
            <a:fillRect/>
          </a:stretch>
        </p:blipFill>
        <p:spPr>
          <a:xfrm>
            <a:off x="0" y="0"/>
            <a:ext cx="1371600" cy="84772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36"/>
          <p:cNvSpPr txBox="1">
            <a:spLocks noGrp="1"/>
          </p:cNvSpPr>
          <p:nvPr>
            <p:ph idx="1"/>
          </p:nvPr>
        </p:nvSpPr>
        <p:spPr>
          <a:xfrm>
            <a:off x="533400" y="990600"/>
            <a:ext cx="8229600" cy="5410200"/>
          </a:xfrm>
          <a:prstGeom prst="rect">
            <a:avLst/>
          </a:prstGeom>
          <a:noFill/>
          <a:ln>
            <a:noFill/>
          </a:ln>
        </p:spPr>
        <p:txBody>
          <a:bodyPr spcFirstLastPara="1" wrap="square" lIns="91425" tIns="45700" rIns="91425" bIns="45700" anchor="t" anchorCtr="0">
            <a:noAutofit/>
          </a:bodyPr>
          <a:lstStyle/>
          <a:p>
            <a:pPr marL="25400" marR="25400" lvl="0" indent="0" algn="just" rtl="0">
              <a:lnSpc>
                <a:spcPct val="115000"/>
              </a:lnSpc>
              <a:spcBef>
                <a:spcPts val="600"/>
              </a:spcBef>
              <a:spcAft>
                <a:spcPts val="0"/>
              </a:spcAft>
              <a:buClr>
                <a:schemeClr val="dk1"/>
              </a:buClr>
              <a:buSzPts val="1100"/>
              <a:buFont typeface="Arial"/>
              <a:buNone/>
            </a:pPr>
            <a:r>
              <a:rPr lang="en-US" sz="2200"/>
              <a:t>Deletion refers to removing an existing element from the array and re-organizing all elements of an array.</a:t>
            </a:r>
            <a:endParaRPr sz="2200"/>
          </a:p>
          <a:p>
            <a:pPr marL="25400" marR="25400" lvl="0" indent="0" algn="just" rtl="0">
              <a:lnSpc>
                <a:spcPct val="115000"/>
              </a:lnSpc>
              <a:spcBef>
                <a:spcPts val="700"/>
              </a:spcBef>
              <a:spcAft>
                <a:spcPts val="0"/>
              </a:spcAft>
              <a:buClr>
                <a:schemeClr val="dk1"/>
              </a:buClr>
              <a:buSzPts val="1100"/>
              <a:buFont typeface="Arial"/>
              <a:buNone/>
            </a:pPr>
            <a:r>
              <a:rPr lang="en-US" sz="2200"/>
              <a:t>Here, we remove a data element at the middle of the array using the python in-built remove() method.</a:t>
            </a:r>
            <a:endParaRPr sz="2200"/>
          </a:p>
          <a:p>
            <a:pPr marL="342900" lvl="0" indent="-342900" algn="l" rtl="0">
              <a:spcBef>
                <a:spcPts val="700"/>
              </a:spcBef>
              <a:spcAft>
                <a:spcPts val="0"/>
              </a:spcAft>
              <a:buClr>
                <a:schemeClr val="dk1"/>
              </a:buClr>
              <a:buSzPts val="2200"/>
              <a:buNone/>
            </a:pPr>
            <a:endParaRPr sz="2200"/>
          </a:p>
          <a:p>
            <a:pPr marL="342900" lvl="0" indent="-342900" algn="l" rtl="0">
              <a:spcBef>
                <a:spcPts val="440"/>
              </a:spcBef>
              <a:spcAft>
                <a:spcPts val="0"/>
              </a:spcAft>
              <a:buClr>
                <a:schemeClr val="dk1"/>
              </a:buClr>
              <a:buSzPts val="2200"/>
              <a:buNone/>
            </a:pPr>
            <a:r>
              <a:rPr lang="en-US" sz="2200"/>
              <a:t>from array import *</a:t>
            </a:r>
            <a:endParaRPr sz="2200"/>
          </a:p>
          <a:p>
            <a:pPr marL="0" lvl="0" indent="0" algn="l" rtl="0">
              <a:spcBef>
                <a:spcPts val="440"/>
              </a:spcBef>
              <a:spcAft>
                <a:spcPts val="0"/>
              </a:spcAft>
              <a:buClr>
                <a:schemeClr val="dk1"/>
              </a:buClr>
              <a:buSzPts val="2200"/>
              <a:buNone/>
            </a:pPr>
            <a:r>
              <a:rPr lang="en-US" sz="2200"/>
              <a:t>array1 = array('i', [10,20,30,40,50])</a:t>
            </a:r>
            <a:endParaRPr sz="2200"/>
          </a:p>
          <a:p>
            <a:pPr marL="0" lvl="0" indent="0" algn="l" rtl="0">
              <a:spcBef>
                <a:spcPts val="440"/>
              </a:spcBef>
              <a:spcAft>
                <a:spcPts val="0"/>
              </a:spcAft>
              <a:buClr>
                <a:schemeClr val="dk1"/>
              </a:buClr>
              <a:buSzPts val="2200"/>
              <a:buNone/>
            </a:pPr>
            <a:r>
              <a:rPr lang="en-US" sz="2200"/>
              <a:t>array1.remove(40)</a:t>
            </a:r>
            <a:endParaRPr sz="2200"/>
          </a:p>
          <a:p>
            <a:pPr marL="0" lvl="0" indent="0" algn="l" rtl="0">
              <a:spcBef>
                <a:spcPts val="440"/>
              </a:spcBef>
              <a:spcAft>
                <a:spcPts val="0"/>
              </a:spcAft>
              <a:buClr>
                <a:schemeClr val="dk1"/>
              </a:buClr>
              <a:buSzPts val="2200"/>
              <a:buNone/>
            </a:pPr>
            <a:r>
              <a:rPr lang="en-US" sz="2200"/>
              <a:t>for x in array1:</a:t>
            </a:r>
            <a:endParaRPr sz="2200"/>
          </a:p>
          <a:p>
            <a:pPr marL="25400" marR="25400" lvl="0" indent="0" algn="l" rtl="0">
              <a:lnSpc>
                <a:spcPct val="115000"/>
              </a:lnSpc>
              <a:spcBef>
                <a:spcPts val="0"/>
              </a:spcBef>
              <a:spcAft>
                <a:spcPts val="0"/>
              </a:spcAft>
              <a:buClr>
                <a:schemeClr val="dk1"/>
              </a:buClr>
              <a:buSzPts val="1100"/>
              <a:buFont typeface="Arial"/>
              <a:buNone/>
            </a:pPr>
            <a:r>
              <a:rPr lang="en-US" sz="2200"/>
              <a:t> print(x)</a:t>
            </a:r>
            <a:endParaRPr sz="2200"/>
          </a:p>
          <a:p>
            <a:pPr marL="342900" lvl="0" indent="-342900" algn="l" rtl="0">
              <a:spcBef>
                <a:spcPts val="440"/>
              </a:spcBef>
              <a:spcAft>
                <a:spcPts val="0"/>
              </a:spcAft>
              <a:buClr>
                <a:schemeClr val="dk1"/>
              </a:buClr>
              <a:buSzPts val="2200"/>
              <a:buNone/>
            </a:pPr>
            <a:endParaRPr sz="2200"/>
          </a:p>
        </p:txBody>
      </p:sp>
      <p:sp>
        <p:nvSpPr>
          <p:cNvPr id="494" name="Google Shape;494;p36"/>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F03FDDF-09D2-425C-BBE1-6CA6886CB258}" type="datetime1">
              <a:rPr lang="en-US" smtClean="0"/>
              <a:t>8/2/2022</a:t>
            </a:fld>
            <a:endParaRPr/>
          </a:p>
        </p:txBody>
      </p:sp>
      <p:sp>
        <p:nvSpPr>
          <p:cNvPr id="495" name="Google Shape;495;p36"/>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496" name="Google Shape;496;p3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62</a:t>
            </a:fld>
            <a:endParaRPr/>
          </a:p>
        </p:txBody>
      </p:sp>
      <p:sp>
        <p:nvSpPr>
          <p:cNvPr id="497" name="Google Shape;497;p36"/>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Deletion Operation</a:t>
            </a:r>
            <a:endParaRPr sz="3200" b="0"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5FEF1942-67BA-1D50-D9D0-BF2265885A09}"/>
              </a:ext>
            </a:extLst>
          </p:cNvPr>
          <p:cNvPicPr>
            <a:picLocks noChangeAspect="1"/>
          </p:cNvPicPr>
          <p:nvPr/>
        </p:nvPicPr>
        <p:blipFill>
          <a:blip r:embed="rId3"/>
          <a:stretch>
            <a:fillRect/>
          </a:stretch>
        </p:blipFill>
        <p:spPr>
          <a:xfrm>
            <a:off x="0" y="0"/>
            <a:ext cx="1371600" cy="84772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7"/>
          <p:cNvSpPr txBox="1">
            <a:spLocks noGrp="1"/>
          </p:cNvSpPr>
          <p:nvPr>
            <p:ph idx="1"/>
          </p:nvPr>
        </p:nvSpPr>
        <p:spPr>
          <a:xfrm>
            <a:off x="533400" y="1219200"/>
            <a:ext cx="8229600" cy="5181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200"/>
              <a:buNone/>
            </a:pPr>
            <a:r>
              <a:rPr lang="en-US" sz="2200"/>
              <a:t>     When we compile and execute the above program, it produces the following result which shows the element is removed from the array.</a:t>
            </a:r>
            <a:endParaRPr sz="2200"/>
          </a:p>
          <a:p>
            <a:pPr marL="0" lvl="0" indent="0" algn="l" rtl="0">
              <a:lnSpc>
                <a:spcPct val="115000"/>
              </a:lnSpc>
              <a:spcBef>
                <a:spcPts val="1400"/>
              </a:spcBef>
              <a:spcAft>
                <a:spcPts val="0"/>
              </a:spcAft>
              <a:buClr>
                <a:schemeClr val="dk1"/>
              </a:buClr>
              <a:buSzPts val="1100"/>
              <a:buFont typeface="Arial"/>
              <a:buNone/>
            </a:pPr>
            <a:r>
              <a:rPr lang="en-US" sz="2200"/>
              <a:t>      Output</a:t>
            </a:r>
            <a:endParaRPr sz="2200"/>
          </a:p>
          <a:p>
            <a:pPr marL="342900" lvl="0" indent="-342900" algn="l" rtl="0">
              <a:spcBef>
                <a:spcPts val="400"/>
              </a:spcBef>
              <a:spcAft>
                <a:spcPts val="0"/>
              </a:spcAft>
              <a:buClr>
                <a:schemeClr val="dk1"/>
              </a:buClr>
              <a:buSzPts val="2200"/>
              <a:buNone/>
            </a:pPr>
            <a:r>
              <a:rPr lang="en-US" sz="2200"/>
              <a:t>      10</a:t>
            </a:r>
            <a:endParaRPr sz="2200"/>
          </a:p>
          <a:p>
            <a:pPr marL="342900" lvl="0" indent="-342900" algn="l" rtl="0">
              <a:spcBef>
                <a:spcPts val="0"/>
              </a:spcBef>
              <a:spcAft>
                <a:spcPts val="0"/>
              </a:spcAft>
              <a:buClr>
                <a:schemeClr val="dk1"/>
              </a:buClr>
              <a:buSzPts val="2200"/>
              <a:buNone/>
            </a:pPr>
            <a:r>
              <a:rPr lang="en-US" sz="2200"/>
              <a:t>      20</a:t>
            </a:r>
            <a:endParaRPr sz="2200"/>
          </a:p>
          <a:p>
            <a:pPr marL="342900" lvl="0" indent="-342900" algn="l" rtl="0">
              <a:spcBef>
                <a:spcPts val="0"/>
              </a:spcBef>
              <a:spcAft>
                <a:spcPts val="0"/>
              </a:spcAft>
              <a:buClr>
                <a:schemeClr val="dk1"/>
              </a:buClr>
              <a:buSzPts val="2200"/>
              <a:buNone/>
            </a:pPr>
            <a:r>
              <a:rPr lang="en-US" sz="2200"/>
              <a:t>      30</a:t>
            </a:r>
            <a:endParaRPr sz="2200"/>
          </a:p>
          <a:p>
            <a:pPr marL="0" marR="139700" lvl="0" indent="0" algn="l" rtl="0">
              <a:lnSpc>
                <a:spcPct val="115000"/>
              </a:lnSpc>
              <a:spcBef>
                <a:spcPts val="0"/>
              </a:spcBef>
              <a:spcAft>
                <a:spcPts val="0"/>
              </a:spcAft>
              <a:buClr>
                <a:schemeClr val="dk1"/>
              </a:buClr>
              <a:buSzPts val="1100"/>
              <a:buFont typeface="Arial"/>
              <a:buNone/>
            </a:pPr>
            <a:r>
              <a:rPr lang="en-US" sz="2200"/>
              <a:t>      50</a:t>
            </a:r>
            <a:endParaRPr sz="2200"/>
          </a:p>
          <a:p>
            <a:pPr marL="342900" lvl="0" indent="-342900" algn="l" rtl="0">
              <a:spcBef>
                <a:spcPts val="0"/>
              </a:spcBef>
              <a:spcAft>
                <a:spcPts val="0"/>
              </a:spcAft>
              <a:buClr>
                <a:schemeClr val="dk1"/>
              </a:buClr>
              <a:buSzPts val="2200"/>
              <a:buNone/>
            </a:pPr>
            <a:r>
              <a:rPr lang="en-US" sz="2200"/>
              <a:t> </a:t>
            </a:r>
            <a:endParaRPr sz="2200"/>
          </a:p>
          <a:p>
            <a:pPr marL="342900" lvl="0" indent="-342900" algn="l" rtl="0">
              <a:spcBef>
                <a:spcPts val="440"/>
              </a:spcBef>
              <a:spcAft>
                <a:spcPts val="0"/>
              </a:spcAft>
              <a:buClr>
                <a:schemeClr val="dk1"/>
              </a:buClr>
              <a:buSzPts val="2200"/>
              <a:buNone/>
            </a:pPr>
            <a:r>
              <a:rPr lang="en-US" sz="2200" b="1"/>
              <a:t> </a:t>
            </a:r>
            <a:endParaRPr sz="2200"/>
          </a:p>
          <a:p>
            <a:pPr marL="342900" lvl="0" indent="-342900" algn="l" rtl="0">
              <a:spcBef>
                <a:spcPts val="440"/>
              </a:spcBef>
              <a:spcAft>
                <a:spcPts val="0"/>
              </a:spcAft>
              <a:buClr>
                <a:schemeClr val="dk1"/>
              </a:buClr>
              <a:buSzPts val="2200"/>
              <a:buNone/>
            </a:pPr>
            <a:endParaRPr sz="2200"/>
          </a:p>
        </p:txBody>
      </p:sp>
      <p:sp>
        <p:nvSpPr>
          <p:cNvPr id="504" name="Google Shape;504;p37"/>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991BB52-ABD5-4214-9A8C-A27D8DEFEA86}" type="datetime1">
              <a:rPr lang="en-US" smtClean="0"/>
              <a:t>8/2/2022</a:t>
            </a:fld>
            <a:endParaRPr/>
          </a:p>
        </p:txBody>
      </p:sp>
      <p:sp>
        <p:nvSpPr>
          <p:cNvPr id="505" name="Google Shape;505;p37"/>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506" name="Google Shape;506;p3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63</a:t>
            </a:fld>
            <a:endParaRPr/>
          </a:p>
        </p:txBody>
      </p:sp>
      <p:sp>
        <p:nvSpPr>
          <p:cNvPr id="507" name="Google Shape;507;p37"/>
          <p:cNvSpPr txBox="1"/>
          <p:nvPr/>
        </p:nvSpPr>
        <p:spPr>
          <a:xfrm>
            <a:off x="1371600" y="0"/>
            <a:ext cx="7772400" cy="990600"/>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3200" b="1">
                <a:solidFill>
                  <a:schemeClr val="dk1"/>
                </a:solidFill>
                <a:latin typeface="Calibri"/>
                <a:ea typeface="Calibri"/>
                <a:cs typeface="Calibri"/>
                <a:sym typeface="Calibri"/>
              </a:rPr>
              <a:t>Deletion Operation (Cont.)</a:t>
            </a:r>
            <a:endParaRPr sz="3200">
              <a:solidFill>
                <a:schemeClr val="dk1"/>
              </a:solidFill>
              <a:latin typeface="Calibri"/>
              <a:ea typeface="Calibri"/>
              <a:cs typeface="Calibri"/>
              <a:sym typeface="Calibri"/>
            </a:endParaRPr>
          </a:p>
          <a:p>
            <a:pPr marL="0" marR="0" lvl="0" indent="0" algn="ctr" rtl="0">
              <a:spcBef>
                <a:spcPts val="0"/>
              </a:spcBef>
              <a:spcAft>
                <a:spcPts val="0"/>
              </a:spcAft>
              <a:buNone/>
            </a:pPr>
            <a:endParaRPr sz="3200" b="1">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008A34A9-80E1-9DF4-A0B4-8483828A4889}"/>
              </a:ext>
            </a:extLst>
          </p:cNvPr>
          <p:cNvPicPr>
            <a:picLocks noChangeAspect="1"/>
          </p:cNvPicPr>
          <p:nvPr/>
        </p:nvPicPr>
        <p:blipFill>
          <a:blip r:embed="rId3"/>
          <a:stretch>
            <a:fillRect/>
          </a:stretch>
        </p:blipFill>
        <p:spPr>
          <a:xfrm>
            <a:off x="0" y="0"/>
            <a:ext cx="1371600" cy="9906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geb779e359d_0_85"/>
          <p:cNvSpPr txBox="1">
            <a:spLocks noGrp="1"/>
          </p:cNvSpPr>
          <p:nvPr>
            <p:ph idx="1"/>
          </p:nvPr>
        </p:nvSpPr>
        <p:spPr>
          <a:xfrm>
            <a:off x="533400" y="1219200"/>
            <a:ext cx="8229600" cy="5181600"/>
          </a:xfrm>
          <a:prstGeom prst="rect">
            <a:avLst/>
          </a:prstGeom>
          <a:noFill/>
          <a:ln>
            <a:noFill/>
          </a:ln>
        </p:spPr>
        <p:txBody>
          <a:bodyPr spcFirstLastPara="1" wrap="square" lIns="91425" tIns="45700" rIns="91425" bIns="45700" anchor="t" anchorCtr="0">
            <a:normAutofit fontScale="55000" lnSpcReduction="20000"/>
          </a:bodyPr>
          <a:lstStyle/>
          <a:p>
            <a:pPr marL="342900" lvl="0" indent="-342900" algn="l" rtl="0">
              <a:spcBef>
                <a:spcPts val="0"/>
              </a:spcBef>
              <a:spcAft>
                <a:spcPts val="0"/>
              </a:spcAft>
              <a:buClr>
                <a:schemeClr val="dk1"/>
              </a:buClr>
              <a:buSzPct val="100000"/>
              <a:buNone/>
            </a:pPr>
            <a:endParaRPr sz="2200"/>
          </a:p>
          <a:p>
            <a:pPr marL="342900" lvl="0" indent="-342900" algn="l" rtl="0">
              <a:spcBef>
                <a:spcPts val="0"/>
              </a:spcBef>
              <a:spcAft>
                <a:spcPts val="0"/>
              </a:spcAft>
              <a:buClr>
                <a:schemeClr val="dk1"/>
              </a:buClr>
              <a:buSzPct val="61111"/>
              <a:buNone/>
            </a:pPr>
            <a:r>
              <a:rPr lang="en-US" sz="3600"/>
              <a:t>You can perform a search for an array element based on its value or its index.</a:t>
            </a:r>
            <a:endParaRPr sz="3600"/>
          </a:p>
          <a:p>
            <a:pPr marL="25400" marR="25400" lvl="0" indent="0" algn="just" rtl="0">
              <a:lnSpc>
                <a:spcPct val="115000"/>
              </a:lnSpc>
              <a:spcBef>
                <a:spcPts val="600"/>
              </a:spcBef>
              <a:spcAft>
                <a:spcPts val="0"/>
              </a:spcAft>
              <a:buClr>
                <a:schemeClr val="dk1"/>
              </a:buClr>
              <a:buSzPct val="30555"/>
              <a:buFont typeface="Arial"/>
              <a:buNone/>
            </a:pPr>
            <a:r>
              <a:rPr lang="en-US" sz="3600"/>
              <a:t>Here, we search a data element using the python in-built index() method.</a:t>
            </a:r>
            <a:endParaRPr sz="3600"/>
          </a:p>
          <a:p>
            <a:pPr marL="342900" lvl="0" indent="-342900" algn="l" rtl="0">
              <a:spcBef>
                <a:spcPts val="700"/>
              </a:spcBef>
              <a:spcAft>
                <a:spcPts val="0"/>
              </a:spcAft>
              <a:buClr>
                <a:schemeClr val="dk1"/>
              </a:buClr>
              <a:buSzPct val="61111"/>
              <a:buNone/>
            </a:pPr>
            <a:endParaRPr sz="3600"/>
          </a:p>
          <a:p>
            <a:pPr marL="342900" lvl="0" indent="-342900" algn="l" rtl="0">
              <a:spcBef>
                <a:spcPts val="0"/>
              </a:spcBef>
              <a:spcAft>
                <a:spcPts val="0"/>
              </a:spcAft>
              <a:buClr>
                <a:schemeClr val="dk1"/>
              </a:buClr>
              <a:buSzPct val="61111"/>
              <a:buNone/>
            </a:pPr>
            <a:r>
              <a:rPr lang="en-US" sz="3600"/>
              <a:t>from array import *</a:t>
            </a:r>
            <a:endParaRPr sz="3600"/>
          </a:p>
          <a:p>
            <a:pPr marL="342900" lvl="0" indent="-342900" algn="l" rtl="0">
              <a:spcBef>
                <a:spcPts val="0"/>
              </a:spcBef>
              <a:spcAft>
                <a:spcPts val="0"/>
              </a:spcAft>
              <a:buClr>
                <a:schemeClr val="dk1"/>
              </a:buClr>
              <a:buSzPct val="61111"/>
              <a:buNone/>
            </a:pPr>
            <a:endParaRPr sz="3600"/>
          </a:p>
          <a:p>
            <a:pPr marL="342900" lvl="0" indent="-342900" algn="l" rtl="0">
              <a:spcBef>
                <a:spcPts val="0"/>
              </a:spcBef>
              <a:spcAft>
                <a:spcPts val="0"/>
              </a:spcAft>
              <a:buClr>
                <a:schemeClr val="dk1"/>
              </a:buClr>
              <a:buSzPct val="61111"/>
              <a:buNone/>
            </a:pPr>
            <a:r>
              <a:rPr lang="en-US" sz="3600"/>
              <a:t>array1 = array('i', [10,20,30,40,50])</a:t>
            </a:r>
            <a:endParaRPr sz="3600"/>
          </a:p>
          <a:p>
            <a:pPr marL="342900" lvl="0" indent="-342900" algn="l" rtl="0">
              <a:spcBef>
                <a:spcPts val="0"/>
              </a:spcBef>
              <a:spcAft>
                <a:spcPts val="0"/>
              </a:spcAft>
              <a:buClr>
                <a:schemeClr val="dk1"/>
              </a:buClr>
              <a:buSzPct val="61111"/>
              <a:buNone/>
            </a:pPr>
            <a:endParaRPr sz="3600"/>
          </a:p>
          <a:p>
            <a:pPr marL="342900" lvl="0" indent="-342900" algn="l" rtl="0">
              <a:spcBef>
                <a:spcPts val="0"/>
              </a:spcBef>
              <a:spcAft>
                <a:spcPts val="0"/>
              </a:spcAft>
              <a:buClr>
                <a:schemeClr val="dk1"/>
              </a:buClr>
              <a:buSzPct val="61111"/>
              <a:buNone/>
            </a:pPr>
            <a:r>
              <a:rPr lang="en-US" sz="3600"/>
              <a:t>print (array1.index(40))</a:t>
            </a:r>
            <a:endParaRPr sz="3600"/>
          </a:p>
          <a:p>
            <a:pPr marL="25400" marR="25400" lvl="0" indent="0" algn="l" rtl="0">
              <a:lnSpc>
                <a:spcPct val="115000"/>
              </a:lnSpc>
              <a:spcBef>
                <a:spcPts val="0"/>
              </a:spcBef>
              <a:spcAft>
                <a:spcPts val="0"/>
              </a:spcAft>
              <a:buClr>
                <a:schemeClr val="dk1"/>
              </a:buClr>
              <a:buSzPct val="30555"/>
              <a:buFont typeface="Arial"/>
              <a:buNone/>
            </a:pPr>
            <a:endParaRPr sz="3600"/>
          </a:p>
          <a:p>
            <a:pPr marL="25400" marR="25400" lvl="0" indent="0" algn="just" rtl="0">
              <a:lnSpc>
                <a:spcPct val="115000"/>
              </a:lnSpc>
              <a:spcBef>
                <a:spcPts val="600"/>
              </a:spcBef>
              <a:spcAft>
                <a:spcPts val="0"/>
              </a:spcAft>
              <a:buClr>
                <a:schemeClr val="dk1"/>
              </a:buClr>
              <a:buSzPct val="30555"/>
              <a:buFont typeface="Arial"/>
              <a:buNone/>
            </a:pPr>
            <a:r>
              <a:rPr lang="en-US" sz="3600"/>
              <a:t>When we compile and execute the above program, it produces the following result which shows the index of the element. If the value is not present in the array then the program returns an error.</a:t>
            </a:r>
            <a:endParaRPr sz="3600"/>
          </a:p>
          <a:p>
            <a:pPr marL="0" lvl="0" indent="0" algn="l" rtl="0">
              <a:lnSpc>
                <a:spcPct val="115000"/>
              </a:lnSpc>
              <a:spcBef>
                <a:spcPts val="1400"/>
              </a:spcBef>
              <a:spcAft>
                <a:spcPts val="0"/>
              </a:spcAft>
              <a:buClr>
                <a:schemeClr val="dk1"/>
              </a:buClr>
              <a:buSzPct val="30555"/>
              <a:buFont typeface="Arial"/>
              <a:buNone/>
            </a:pPr>
            <a:r>
              <a:rPr lang="en-US" sz="3600"/>
              <a:t>Output</a:t>
            </a:r>
            <a:endParaRPr sz="3600"/>
          </a:p>
          <a:p>
            <a:pPr marL="139700" marR="139700" lvl="0" indent="0" algn="l" rtl="0">
              <a:lnSpc>
                <a:spcPct val="115000"/>
              </a:lnSpc>
              <a:spcBef>
                <a:spcPts val="400"/>
              </a:spcBef>
              <a:spcAft>
                <a:spcPts val="0"/>
              </a:spcAft>
              <a:buClr>
                <a:schemeClr val="dk1"/>
              </a:buClr>
              <a:buSzPct val="30555"/>
              <a:buFont typeface="Arial"/>
              <a:buNone/>
            </a:pPr>
            <a:r>
              <a:rPr lang="en-US" sz="3600"/>
              <a:t>3</a:t>
            </a:r>
            <a:endParaRPr sz="3600"/>
          </a:p>
          <a:p>
            <a:pPr marL="342900" lvl="0" indent="-342900" algn="l" rtl="0">
              <a:spcBef>
                <a:spcPts val="0"/>
              </a:spcBef>
              <a:spcAft>
                <a:spcPts val="0"/>
              </a:spcAft>
              <a:buClr>
                <a:schemeClr val="dk1"/>
              </a:buClr>
              <a:buSzPct val="61111"/>
              <a:buNone/>
            </a:pPr>
            <a:r>
              <a:rPr lang="en-US" sz="3600"/>
              <a:t> </a:t>
            </a:r>
            <a:endParaRPr sz="3600"/>
          </a:p>
          <a:p>
            <a:pPr marL="342900" lvl="0" indent="-342900" algn="l" rtl="0">
              <a:spcBef>
                <a:spcPts val="440"/>
              </a:spcBef>
              <a:spcAft>
                <a:spcPts val="0"/>
              </a:spcAft>
              <a:buClr>
                <a:schemeClr val="dk1"/>
              </a:buClr>
              <a:buSzPct val="61111"/>
              <a:buNone/>
            </a:pPr>
            <a:r>
              <a:rPr lang="en-US" sz="3600" b="1"/>
              <a:t> </a:t>
            </a:r>
            <a:endParaRPr sz="3600"/>
          </a:p>
          <a:p>
            <a:pPr marL="342900" lvl="0" indent="-342900" algn="l" rtl="0">
              <a:spcBef>
                <a:spcPts val="440"/>
              </a:spcBef>
              <a:spcAft>
                <a:spcPts val="0"/>
              </a:spcAft>
              <a:buClr>
                <a:schemeClr val="dk1"/>
              </a:buClr>
              <a:buSzPct val="100000"/>
              <a:buNone/>
            </a:pPr>
            <a:endParaRPr sz="2200"/>
          </a:p>
        </p:txBody>
      </p:sp>
      <p:sp>
        <p:nvSpPr>
          <p:cNvPr id="514" name="Google Shape;514;geb779e359d_0_85"/>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F2D7845-6BD3-41DE-9370-565BDC7A773C}" type="datetime1">
              <a:rPr lang="en-US" smtClean="0"/>
              <a:t>8/2/2022</a:t>
            </a:fld>
            <a:endParaRPr/>
          </a:p>
        </p:txBody>
      </p:sp>
      <p:sp>
        <p:nvSpPr>
          <p:cNvPr id="515" name="Google Shape;515;geb779e359d_0_85"/>
          <p:cNvSpPr txBox="1">
            <a:spLocks noGrp="1"/>
          </p:cNvSpPr>
          <p:nvPr>
            <p:ph type="ftr" sz="quarter" idx="11"/>
          </p:nvPr>
        </p:nvSpPr>
        <p:spPr>
          <a:xfrm>
            <a:off x="2514600" y="6356350"/>
            <a:ext cx="5029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516" name="Google Shape;516;geb779e359d_0_8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64</a:t>
            </a:fld>
            <a:endParaRPr/>
          </a:p>
        </p:txBody>
      </p:sp>
      <p:sp>
        <p:nvSpPr>
          <p:cNvPr id="517" name="Google Shape;517;geb779e359d_0_85"/>
          <p:cNvSpPr txBox="1"/>
          <p:nvPr/>
        </p:nvSpPr>
        <p:spPr>
          <a:xfrm>
            <a:off x="1371600" y="0"/>
            <a:ext cx="7772400" cy="9906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solidFill>
                  <a:schemeClr val="dk1"/>
                </a:solidFill>
                <a:latin typeface="Calibri"/>
                <a:ea typeface="Calibri"/>
                <a:cs typeface="Calibri"/>
                <a:sym typeface="Calibri"/>
              </a:rPr>
              <a:t>Search Operation (Cont.)</a:t>
            </a:r>
            <a:endParaRPr sz="3200">
              <a:solidFill>
                <a:schemeClr val="dk1"/>
              </a:solidFill>
              <a:latin typeface="Calibri"/>
              <a:ea typeface="Calibri"/>
              <a:cs typeface="Calibri"/>
              <a:sym typeface="Calibri"/>
            </a:endParaRPr>
          </a:p>
          <a:p>
            <a:pPr marL="0" marR="0" lvl="0" indent="0" algn="ctr" rtl="0">
              <a:spcBef>
                <a:spcPts val="0"/>
              </a:spcBef>
              <a:spcAft>
                <a:spcPts val="0"/>
              </a:spcAft>
              <a:buNone/>
            </a:pPr>
            <a:endParaRPr sz="3200" b="1">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F73FBDAF-7463-CC29-1D28-9282B7CDBE38}"/>
              </a:ext>
            </a:extLst>
          </p:cNvPr>
          <p:cNvPicPr>
            <a:picLocks noChangeAspect="1"/>
          </p:cNvPicPr>
          <p:nvPr/>
        </p:nvPicPr>
        <p:blipFill>
          <a:blip r:embed="rId3"/>
          <a:stretch>
            <a:fillRect/>
          </a:stretch>
        </p:blipFill>
        <p:spPr>
          <a:xfrm>
            <a:off x="0" y="12926"/>
            <a:ext cx="1371600" cy="977674"/>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geb779e359d_0_76"/>
          <p:cNvSpPr txBox="1">
            <a:spLocks noGrp="1"/>
          </p:cNvSpPr>
          <p:nvPr>
            <p:ph idx="1"/>
          </p:nvPr>
        </p:nvSpPr>
        <p:spPr>
          <a:xfrm>
            <a:off x="533400" y="1219200"/>
            <a:ext cx="8229600" cy="5181600"/>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Clr>
                <a:schemeClr val="dk1"/>
              </a:buClr>
              <a:buSzPct val="63768"/>
              <a:buNone/>
            </a:pPr>
            <a:r>
              <a:rPr lang="en-US" sz="3450"/>
              <a:t>Update operation refers to updating an existing element from the array at a given index.</a:t>
            </a:r>
            <a:endParaRPr sz="3450"/>
          </a:p>
          <a:p>
            <a:pPr marL="25400" marR="25400" lvl="0" indent="0" algn="just" rtl="0">
              <a:lnSpc>
                <a:spcPct val="115000"/>
              </a:lnSpc>
              <a:spcBef>
                <a:spcPts val="600"/>
              </a:spcBef>
              <a:spcAft>
                <a:spcPts val="0"/>
              </a:spcAft>
              <a:buClr>
                <a:schemeClr val="dk1"/>
              </a:buClr>
              <a:buSzPct val="31884"/>
              <a:buFont typeface="Arial"/>
              <a:buNone/>
            </a:pPr>
            <a:r>
              <a:rPr lang="en-US" sz="3450"/>
              <a:t>Here, we simply reassign a new value to the desired index we      want to update.</a:t>
            </a:r>
            <a:endParaRPr sz="3450"/>
          </a:p>
          <a:p>
            <a:pPr marL="342900" lvl="0" indent="-342900" algn="l" rtl="0">
              <a:spcBef>
                <a:spcPts val="700"/>
              </a:spcBef>
              <a:spcAft>
                <a:spcPts val="0"/>
              </a:spcAft>
              <a:buClr>
                <a:schemeClr val="dk1"/>
              </a:buClr>
              <a:buSzPct val="63768"/>
              <a:buNone/>
            </a:pPr>
            <a:endParaRPr sz="3450"/>
          </a:p>
          <a:p>
            <a:pPr marL="342900" lvl="0" indent="-342900" algn="l" rtl="0">
              <a:spcBef>
                <a:spcPts val="0"/>
              </a:spcBef>
              <a:spcAft>
                <a:spcPts val="0"/>
              </a:spcAft>
              <a:buClr>
                <a:schemeClr val="dk1"/>
              </a:buClr>
              <a:buSzPct val="63768"/>
              <a:buNone/>
            </a:pPr>
            <a:r>
              <a:rPr lang="en-US" sz="3450"/>
              <a:t>from array import *</a:t>
            </a:r>
            <a:endParaRPr sz="3450"/>
          </a:p>
          <a:p>
            <a:pPr marL="342900" lvl="0" indent="-342900" algn="l" rtl="0">
              <a:spcBef>
                <a:spcPts val="0"/>
              </a:spcBef>
              <a:spcAft>
                <a:spcPts val="0"/>
              </a:spcAft>
              <a:buClr>
                <a:schemeClr val="dk1"/>
              </a:buClr>
              <a:buSzPct val="63768"/>
              <a:buNone/>
            </a:pPr>
            <a:endParaRPr sz="3450"/>
          </a:p>
          <a:p>
            <a:pPr marL="342900" lvl="0" indent="-342900" algn="l" rtl="0">
              <a:spcBef>
                <a:spcPts val="0"/>
              </a:spcBef>
              <a:spcAft>
                <a:spcPts val="0"/>
              </a:spcAft>
              <a:buClr>
                <a:schemeClr val="dk1"/>
              </a:buClr>
              <a:buSzPct val="63768"/>
              <a:buNone/>
            </a:pPr>
            <a:r>
              <a:rPr lang="en-US" sz="3450"/>
              <a:t>array1 = array('i', [10,20,30,40,50])</a:t>
            </a:r>
            <a:endParaRPr sz="3450"/>
          </a:p>
          <a:p>
            <a:pPr marL="342900" lvl="0" indent="-342900" algn="l" rtl="0">
              <a:spcBef>
                <a:spcPts val="0"/>
              </a:spcBef>
              <a:spcAft>
                <a:spcPts val="0"/>
              </a:spcAft>
              <a:buClr>
                <a:schemeClr val="dk1"/>
              </a:buClr>
              <a:buSzPct val="63768"/>
              <a:buNone/>
            </a:pPr>
            <a:endParaRPr sz="3450"/>
          </a:p>
          <a:p>
            <a:pPr marL="342900" lvl="0" indent="-342900" algn="l" rtl="0">
              <a:spcBef>
                <a:spcPts val="0"/>
              </a:spcBef>
              <a:spcAft>
                <a:spcPts val="0"/>
              </a:spcAft>
              <a:buClr>
                <a:schemeClr val="dk1"/>
              </a:buClr>
              <a:buSzPct val="63768"/>
              <a:buNone/>
            </a:pPr>
            <a:r>
              <a:rPr lang="en-US" sz="3450"/>
              <a:t>array1[2] = 80</a:t>
            </a:r>
            <a:endParaRPr sz="3450"/>
          </a:p>
          <a:p>
            <a:pPr marL="342900" lvl="0" indent="-342900" algn="l" rtl="0">
              <a:spcBef>
                <a:spcPts val="0"/>
              </a:spcBef>
              <a:spcAft>
                <a:spcPts val="0"/>
              </a:spcAft>
              <a:buClr>
                <a:schemeClr val="dk1"/>
              </a:buClr>
              <a:buSzPct val="63768"/>
              <a:buNone/>
            </a:pPr>
            <a:endParaRPr sz="3450"/>
          </a:p>
          <a:p>
            <a:pPr marL="342900" lvl="0" indent="-342900" algn="l" rtl="0">
              <a:spcBef>
                <a:spcPts val="0"/>
              </a:spcBef>
              <a:spcAft>
                <a:spcPts val="0"/>
              </a:spcAft>
              <a:buClr>
                <a:schemeClr val="dk1"/>
              </a:buClr>
              <a:buSzPct val="63768"/>
              <a:buNone/>
            </a:pPr>
            <a:r>
              <a:rPr lang="en-US" sz="3450"/>
              <a:t>for x in array1:</a:t>
            </a:r>
            <a:endParaRPr sz="3450"/>
          </a:p>
          <a:p>
            <a:pPr marL="342900" lvl="0" indent="-342900" algn="l" rtl="0">
              <a:spcBef>
                <a:spcPts val="0"/>
              </a:spcBef>
              <a:spcAft>
                <a:spcPts val="0"/>
              </a:spcAft>
              <a:buClr>
                <a:schemeClr val="dk1"/>
              </a:buClr>
              <a:buSzPct val="63768"/>
              <a:buNone/>
            </a:pPr>
            <a:r>
              <a:rPr lang="en-US" sz="3450"/>
              <a:t> print(x)</a:t>
            </a:r>
            <a:endParaRPr sz="3450"/>
          </a:p>
          <a:p>
            <a:pPr marL="25400" marR="25400" lvl="0" indent="0" algn="l" rtl="0">
              <a:lnSpc>
                <a:spcPct val="115000"/>
              </a:lnSpc>
              <a:spcBef>
                <a:spcPts val="0"/>
              </a:spcBef>
              <a:spcAft>
                <a:spcPts val="0"/>
              </a:spcAft>
              <a:buClr>
                <a:schemeClr val="dk1"/>
              </a:buClr>
              <a:buSzPct val="31884"/>
              <a:buFont typeface="Arial"/>
              <a:buNone/>
            </a:pPr>
            <a:endParaRPr sz="3450"/>
          </a:p>
          <a:p>
            <a:pPr marL="342900" lvl="0" indent="-342900" algn="l" rtl="0">
              <a:spcBef>
                <a:spcPts val="440"/>
              </a:spcBef>
              <a:spcAft>
                <a:spcPts val="0"/>
              </a:spcAft>
              <a:buClr>
                <a:schemeClr val="dk1"/>
              </a:buClr>
              <a:buSzPct val="100000"/>
              <a:buNone/>
            </a:pPr>
            <a:endParaRPr sz="2200"/>
          </a:p>
        </p:txBody>
      </p:sp>
      <p:sp>
        <p:nvSpPr>
          <p:cNvPr id="524" name="Google Shape;524;geb779e359d_0_76"/>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8BB80CE-0CBB-4459-AB56-DAEAD58A7147}" type="datetime1">
              <a:rPr lang="en-US" smtClean="0"/>
              <a:t>8/2/2022</a:t>
            </a:fld>
            <a:endParaRPr/>
          </a:p>
        </p:txBody>
      </p:sp>
      <p:sp>
        <p:nvSpPr>
          <p:cNvPr id="525" name="Google Shape;525;geb779e359d_0_76"/>
          <p:cNvSpPr txBox="1">
            <a:spLocks noGrp="1"/>
          </p:cNvSpPr>
          <p:nvPr>
            <p:ph type="ftr" sz="quarter" idx="11"/>
          </p:nvPr>
        </p:nvSpPr>
        <p:spPr>
          <a:xfrm>
            <a:off x="2514600" y="6356350"/>
            <a:ext cx="5029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526" name="Google Shape;526;geb779e359d_0_7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65</a:t>
            </a:fld>
            <a:endParaRPr/>
          </a:p>
        </p:txBody>
      </p:sp>
      <p:sp>
        <p:nvSpPr>
          <p:cNvPr id="527" name="Google Shape;527;geb779e359d_0_76"/>
          <p:cNvSpPr txBox="1"/>
          <p:nvPr/>
        </p:nvSpPr>
        <p:spPr>
          <a:xfrm>
            <a:off x="1371600" y="0"/>
            <a:ext cx="7772400" cy="9906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solidFill>
                  <a:schemeClr val="dk1"/>
                </a:solidFill>
                <a:latin typeface="Calibri"/>
                <a:ea typeface="Calibri"/>
                <a:cs typeface="Calibri"/>
                <a:sym typeface="Calibri"/>
              </a:rPr>
              <a:t>Update Operation</a:t>
            </a:r>
            <a:endParaRPr sz="3200">
              <a:solidFill>
                <a:schemeClr val="dk1"/>
              </a:solidFill>
              <a:latin typeface="Calibri"/>
              <a:ea typeface="Calibri"/>
              <a:cs typeface="Calibri"/>
              <a:sym typeface="Calibri"/>
            </a:endParaRPr>
          </a:p>
          <a:p>
            <a:pPr marL="0" marR="0" lvl="0" indent="0" algn="ctr" rtl="0">
              <a:spcBef>
                <a:spcPts val="0"/>
              </a:spcBef>
              <a:spcAft>
                <a:spcPts val="0"/>
              </a:spcAft>
              <a:buNone/>
            </a:pPr>
            <a:endParaRPr sz="3200" b="1">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EF8D4AF9-F570-D438-AED7-C544917EF5DF}"/>
              </a:ext>
            </a:extLst>
          </p:cNvPr>
          <p:cNvPicPr>
            <a:picLocks noChangeAspect="1"/>
          </p:cNvPicPr>
          <p:nvPr/>
        </p:nvPicPr>
        <p:blipFill>
          <a:blip r:embed="rId3"/>
          <a:stretch>
            <a:fillRect/>
          </a:stretch>
        </p:blipFill>
        <p:spPr>
          <a:xfrm>
            <a:off x="0" y="50799"/>
            <a:ext cx="1371600" cy="9906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geb779e359d_0_99"/>
          <p:cNvSpPr txBox="1">
            <a:spLocks noGrp="1"/>
          </p:cNvSpPr>
          <p:nvPr>
            <p:ph idx="1"/>
          </p:nvPr>
        </p:nvSpPr>
        <p:spPr>
          <a:xfrm>
            <a:off x="533400" y="1219200"/>
            <a:ext cx="8229600" cy="5181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200"/>
              <a:buNone/>
            </a:pPr>
            <a:r>
              <a:rPr lang="en-US" sz="2200"/>
              <a:t>     </a:t>
            </a:r>
            <a:r>
              <a:rPr lang="en-US" sz="2233"/>
              <a:t>When we compile and execute the above program, it produces the following result which shows the new value at the index position 2.</a:t>
            </a:r>
            <a:endParaRPr sz="2233"/>
          </a:p>
          <a:p>
            <a:pPr marL="0" lvl="0" indent="0" algn="l" rtl="0">
              <a:lnSpc>
                <a:spcPct val="115000"/>
              </a:lnSpc>
              <a:spcBef>
                <a:spcPts val="1400"/>
              </a:spcBef>
              <a:spcAft>
                <a:spcPts val="0"/>
              </a:spcAft>
              <a:buClr>
                <a:schemeClr val="dk1"/>
              </a:buClr>
              <a:buSzPts val="1100"/>
              <a:buNone/>
            </a:pPr>
            <a:r>
              <a:rPr lang="en-US" sz="2233"/>
              <a:t>      Output</a:t>
            </a:r>
            <a:endParaRPr sz="2233"/>
          </a:p>
          <a:p>
            <a:pPr marL="800100" lvl="0" indent="-342900" algn="l" rtl="0">
              <a:spcBef>
                <a:spcPts val="400"/>
              </a:spcBef>
              <a:spcAft>
                <a:spcPts val="0"/>
              </a:spcAft>
              <a:buClr>
                <a:schemeClr val="dk1"/>
              </a:buClr>
              <a:buSzPts val="2200"/>
              <a:buNone/>
            </a:pPr>
            <a:r>
              <a:rPr lang="en-US" sz="2233"/>
              <a:t>10</a:t>
            </a:r>
            <a:endParaRPr sz="2233"/>
          </a:p>
          <a:p>
            <a:pPr marL="800100" lvl="0" indent="-342900" algn="l" rtl="0">
              <a:spcBef>
                <a:spcPts val="0"/>
              </a:spcBef>
              <a:spcAft>
                <a:spcPts val="0"/>
              </a:spcAft>
              <a:buClr>
                <a:schemeClr val="dk1"/>
              </a:buClr>
              <a:buSzPts val="2200"/>
              <a:buNone/>
            </a:pPr>
            <a:r>
              <a:rPr lang="en-US" sz="2233"/>
              <a:t>20</a:t>
            </a:r>
            <a:endParaRPr sz="2233"/>
          </a:p>
          <a:p>
            <a:pPr marL="800100" lvl="0" indent="-342900" algn="l" rtl="0">
              <a:spcBef>
                <a:spcPts val="0"/>
              </a:spcBef>
              <a:spcAft>
                <a:spcPts val="0"/>
              </a:spcAft>
              <a:buClr>
                <a:schemeClr val="dk1"/>
              </a:buClr>
              <a:buSzPts val="2200"/>
              <a:buNone/>
            </a:pPr>
            <a:r>
              <a:rPr lang="en-US" sz="2233"/>
              <a:t>80</a:t>
            </a:r>
            <a:endParaRPr sz="2233"/>
          </a:p>
          <a:p>
            <a:pPr marL="800100" lvl="0" indent="-342900" algn="l" rtl="0">
              <a:spcBef>
                <a:spcPts val="0"/>
              </a:spcBef>
              <a:spcAft>
                <a:spcPts val="0"/>
              </a:spcAft>
              <a:buClr>
                <a:schemeClr val="dk1"/>
              </a:buClr>
              <a:buSzPts val="2200"/>
              <a:buNone/>
            </a:pPr>
            <a:r>
              <a:rPr lang="en-US" sz="2233"/>
              <a:t>40</a:t>
            </a:r>
            <a:endParaRPr sz="2233"/>
          </a:p>
          <a:p>
            <a:pPr marL="800100" lvl="0" indent="-342900" algn="l" rtl="0">
              <a:spcBef>
                <a:spcPts val="0"/>
              </a:spcBef>
              <a:spcAft>
                <a:spcPts val="0"/>
              </a:spcAft>
              <a:buClr>
                <a:schemeClr val="dk1"/>
              </a:buClr>
              <a:buSzPts val="2200"/>
              <a:buNone/>
            </a:pPr>
            <a:r>
              <a:rPr lang="en-US" sz="2233"/>
              <a:t>50</a:t>
            </a:r>
            <a:endParaRPr sz="2233"/>
          </a:p>
          <a:p>
            <a:pPr marL="342900" lvl="0" indent="-342900" algn="l" rtl="0">
              <a:spcBef>
                <a:spcPts val="0"/>
              </a:spcBef>
              <a:spcAft>
                <a:spcPts val="0"/>
              </a:spcAft>
              <a:buClr>
                <a:schemeClr val="dk1"/>
              </a:buClr>
              <a:buSzPts val="2200"/>
              <a:buNone/>
            </a:pPr>
            <a:r>
              <a:rPr lang="en-US" sz="2233" b="1"/>
              <a:t> </a:t>
            </a:r>
            <a:endParaRPr sz="2233"/>
          </a:p>
          <a:p>
            <a:pPr marL="342900" lvl="0" indent="-342900" algn="l" rtl="0">
              <a:spcBef>
                <a:spcPts val="440"/>
              </a:spcBef>
              <a:spcAft>
                <a:spcPts val="0"/>
              </a:spcAft>
              <a:buClr>
                <a:schemeClr val="dk1"/>
              </a:buClr>
              <a:buSzPts val="2200"/>
              <a:buNone/>
            </a:pPr>
            <a:endParaRPr sz="2200"/>
          </a:p>
        </p:txBody>
      </p:sp>
      <p:sp>
        <p:nvSpPr>
          <p:cNvPr id="534" name="Google Shape;534;geb779e359d_0_99"/>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F74DFAA-71B5-48A6-9380-2885074D069F}" type="datetime1">
              <a:rPr lang="en-US" smtClean="0"/>
              <a:t>8/2/2022</a:t>
            </a:fld>
            <a:endParaRPr/>
          </a:p>
        </p:txBody>
      </p:sp>
      <p:sp>
        <p:nvSpPr>
          <p:cNvPr id="535" name="Google Shape;535;geb779e359d_0_99"/>
          <p:cNvSpPr txBox="1">
            <a:spLocks noGrp="1"/>
          </p:cNvSpPr>
          <p:nvPr>
            <p:ph type="ftr" sz="quarter" idx="11"/>
          </p:nvPr>
        </p:nvSpPr>
        <p:spPr>
          <a:xfrm>
            <a:off x="2514600" y="6356350"/>
            <a:ext cx="5029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536" name="Google Shape;536;geb779e359d_0_9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66</a:t>
            </a:fld>
            <a:endParaRPr/>
          </a:p>
        </p:txBody>
      </p:sp>
      <p:sp>
        <p:nvSpPr>
          <p:cNvPr id="537" name="Google Shape;537;geb779e359d_0_99"/>
          <p:cNvSpPr txBox="1"/>
          <p:nvPr/>
        </p:nvSpPr>
        <p:spPr>
          <a:xfrm>
            <a:off x="1371600" y="0"/>
            <a:ext cx="7772400" cy="9906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solidFill>
                  <a:schemeClr val="dk1"/>
                </a:solidFill>
                <a:latin typeface="Calibri"/>
                <a:ea typeface="Calibri"/>
                <a:cs typeface="Calibri"/>
                <a:sym typeface="Calibri"/>
              </a:rPr>
              <a:t>Update Operation (Cont.)</a:t>
            </a:r>
            <a:endParaRPr sz="3200">
              <a:solidFill>
                <a:schemeClr val="dk1"/>
              </a:solidFill>
              <a:latin typeface="Calibri"/>
              <a:ea typeface="Calibri"/>
              <a:cs typeface="Calibri"/>
              <a:sym typeface="Calibri"/>
            </a:endParaRPr>
          </a:p>
          <a:p>
            <a:pPr marL="0" marR="0" lvl="0" indent="0" algn="ctr" rtl="0">
              <a:spcBef>
                <a:spcPts val="0"/>
              </a:spcBef>
              <a:spcAft>
                <a:spcPts val="0"/>
              </a:spcAft>
              <a:buNone/>
            </a:pPr>
            <a:endParaRPr sz="3200" b="1">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A086B3E3-DD0D-F8A6-36F9-69C74801B3D1}"/>
              </a:ext>
            </a:extLst>
          </p:cNvPr>
          <p:cNvPicPr>
            <a:picLocks noChangeAspect="1"/>
          </p:cNvPicPr>
          <p:nvPr/>
        </p:nvPicPr>
        <p:blipFill>
          <a:blip r:embed="rId3"/>
          <a:stretch>
            <a:fillRect/>
          </a:stretch>
        </p:blipFill>
        <p:spPr>
          <a:xfrm>
            <a:off x="0" y="11113"/>
            <a:ext cx="1371600" cy="9906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8"/>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200"/>
              <a:buChar char="•"/>
            </a:pPr>
            <a:r>
              <a:rPr lang="en-US" sz="2200"/>
              <a:t>In C programming, you can create an array of arrays. </a:t>
            </a:r>
            <a:endParaRPr/>
          </a:p>
          <a:p>
            <a:pPr marL="342900" lvl="0" indent="-342900" algn="just" rtl="0">
              <a:spcBef>
                <a:spcPts val="440"/>
              </a:spcBef>
              <a:spcAft>
                <a:spcPts val="0"/>
              </a:spcAft>
              <a:buClr>
                <a:schemeClr val="dk1"/>
              </a:buClr>
              <a:buSzPts val="2200"/>
              <a:buChar char="•"/>
            </a:pPr>
            <a:r>
              <a:rPr lang="en-US" sz="2200"/>
              <a:t>These arrays are known as multidimensional arrays. </a:t>
            </a:r>
            <a:endParaRPr/>
          </a:p>
          <a:p>
            <a:pPr marL="342900" lvl="0" indent="-203200" algn="just" rtl="0">
              <a:spcBef>
                <a:spcPts val="440"/>
              </a:spcBef>
              <a:spcAft>
                <a:spcPts val="0"/>
              </a:spcAft>
              <a:buClr>
                <a:schemeClr val="dk1"/>
              </a:buClr>
              <a:buSzPts val="2200"/>
              <a:buNone/>
            </a:pPr>
            <a:endParaRPr sz="2200"/>
          </a:p>
          <a:p>
            <a:pPr marL="342900" lvl="0" indent="-342900" algn="just" rtl="0">
              <a:spcBef>
                <a:spcPts val="440"/>
              </a:spcBef>
              <a:spcAft>
                <a:spcPts val="0"/>
              </a:spcAft>
              <a:buClr>
                <a:schemeClr val="dk1"/>
              </a:buClr>
              <a:buSzPts val="2200"/>
              <a:buNone/>
            </a:pPr>
            <a:endParaRPr sz="2200"/>
          </a:p>
          <a:p>
            <a:pPr marL="342900" lvl="0" indent="-342900" algn="just" rtl="0">
              <a:spcBef>
                <a:spcPts val="440"/>
              </a:spcBef>
              <a:spcAft>
                <a:spcPts val="0"/>
              </a:spcAft>
              <a:buClr>
                <a:schemeClr val="dk1"/>
              </a:buClr>
              <a:buSzPts val="2200"/>
              <a:buNone/>
            </a:pPr>
            <a:endParaRPr sz="2200"/>
          </a:p>
          <a:p>
            <a:pPr marL="342900" lvl="0" indent="-342900" algn="just" rtl="0">
              <a:spcBef>
                <a:spcPts val="440"/>
              </a:spcBef>
              <a:spcAft>
                <a:spcPts val="0"/>
              </a:spcAft>
              <a:buClr>
                <a:schemeClr val="dk1"/>
              </a:buClr>
              <a:buSzPts val="2200"/>
              <a:buNone/>
            </a:pPr>
            <a:endParaRPr sz="2200"/>
          </a:p>
          <a:p>
            <a:pPr marL="342900" lvl="0" indent="-342900" algn="just" rtl="0">
              <a:spcBef>
                <a:spcPts val="440"/>
              </a:spcBef>
              <a:spcAft>
                <a:spcPts val="0"/>
              </a:spcAft>
              <a:buClr>
                <a:schemeClr val="dk1"/>
              </a:buClr>
              <a:buSzPts val="2200"/>
              <a:buNone/>
            </a:pPr>
            <a:endParaRPr sz="2200"/>
          </a:p>
          <a:p>
            <a:pPr marL="342900" lvl="0" indent="-342900" algn="just" rtl="0">
              <a:spcBef>
                <a:spcPts val="440"/>
              </a:spcBef>
              <a:spcAft>
                <a:spcPts val="0"/>
              </a:spcAft>
              <a:buClr>
                <a:schemeClr val="dk1"/>
              </a:buClr>
              <a:buSzPts val="2200"/>
              <a:buChar char="•"/>
            </a:pPr>
            <a:r>
              <a:rPr lang="en-US" sz="2200"/>
              <a:t>For example,</a:t>
            </a:r>
            <a:endParaRPr/>
          </a:p>
          <a:p>
            <a:pPr marL="742950" lvl="1" indent="-285750" algn="just" rtl="0">
              <a:spcBef>
                <a:spcPts val="440"/>
              </a:spcBef>
              <a:spcAft>
                <a:spcPts val="0"/>
              </a:spcAft>
              <a:buClr>
                <a:schemeClr val="dk1"/>
              </a:buClr>
              <a:buSzPts val="2200"/>
              <a:buChar char="–"/>
            </a:pPr>
            <a:r>
              <a:rPr lang="en-US" sz="2200"/>
              <a:t>float x[3][4];</a:t>
            </a:r>
            <a:endParaRPr/>
          </a:p>
          <a:p>
            <a:pPr marL="1143000" lvl="2" indent="-228600" algn="just" rtl="0">
              <a:spcBef>
                <a:spcPts val="440"/>
              </a:spcBef>
              <a:spcAft>
                <a:spcPts val="0"/>
              </a:spcAft>
              <a:buClr>
                <a:schemeClr val="dk1"/>
              </a:buClr>
              <a:buSzPts val="2200"/>
              <a:buChar char="•"/>
            </a:pPr>
            <a:r>
              <a:rPr lang="en-US" sz="2200"/>
              <a:t>Here, x is a two-dimensional (2d) array. The array can hold 12 elements. You can think the array as a table with 3 rows and each row has 4 columns as shown in figure.</a:t>
            </a:r>
            <a:endParaRPr/>
          </a:p>
          <a:p>
            <a:pPr marL="342900" lvl="0" indent="-203200" algn="just" rtl="0">
              <a:spcBef>
                <a:spcPts val="440"/>
              </a:spcBef>
              <a:spcAft>
                <a:spcPts val="0"/>
              </a:spcAft>
              <a:buClr>
                <a:schemeClr val="dk1"/>
              </a:buClr>
              <a:buSzPts val="2200"/>
              <a:buNone/>
            </a:pPr>
            <a:endParaRPr sz="2200"/>
          </a:p>
        </p:txBody>
      </p:sp>
      <p:sp>
        <p:nvSpPr>
          <p:cNvPr id="545" name="Google Shape;545;p38"/>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C91012D-7983-4DBA-B04E-78B9A9F8D4BB}" type="datetime1">
              <a:rPr lang="en-US" smtClean="0"/>
              <a:t>8/2/2022</a:t>
            </a:fld>
            <a:endParaRPr/>
          </a:p>
        </p:txBody>
      </p:sp>
      <p:sp>
        <p:nvSpPr>
          <p:cNvPr id="546" name="Google Shape;546;p38"/>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547" name="Google Shape;547;p3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67</a:t>
            </a:fld>
            <a:endParaRPr/>
          </a:p>
        </p:txBody>
      </p:sp>
      <p:sp>
        <p:nvSpPr>
          <p:cNvPr id="548" name="Google Shape;548;p38"/>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Multidimensional Array (CO1)</a:t>
            </a:r>
            <a:endParaRPr sz="3200" b="1" i="0" u="none" strike="noStrike" cap="none">
              <a:solidFill>
                <a:schemeClr val="dk1"/>
              </a:solidFill>
              <a:latin typeface="Calibri"/>
              <a:ea typeface="Calibri"/>
              <a:cs typeface="Calibri"/>
              <a:sym typeface="Calibri"/>
            </a:endParaRPr>
          </a:p>
        </p:txBody>
      </p:sp>
      <p:pic>
        <p:nvPicPr>
          <p:cNvPr id="550" name="Google Shape;550;p38" descr="two-dimensional-array_0.jpg"/>
          <p:cNvPicPr preferRelativeResize="0"/>
          <p:nvPr/>
        </p:nvPicPr>
        <p:blipFill rotWithShape="1">
          <a:blip r:embed="rId3">
            <a:alphaModFix/>
          </a:blip>
          <a:srcRect/>
          <a:stretch/>
        </p:blipFill>
        <p:spPr>
          <a:xfrm>
            <a:off x="4267200" y="1981200"/>
            <a:ext cx="3429000" cy="2438400"/>
          </a:xfrm>
          <a:prstGeom prst="rect">
            <a:avLst/>
          </a:prstGeom>
          <a:noFill/>
          <a:ln>
            <a:noFill/>
          </a:ln>
        </p:spPr>
      </p:pic>
      <p:pic>
        <p:nvPicPr>
          <p:cNvPr id="3" name="Picture 2">
            <a:extLst>
              <a:ext uri="{FF2B5EF4-FFF2-40B4-BE49-F238E27FC236}">
                <a16:creationId xmlns:a16="http://schemas.microsoft.com/office/drawing/2014/main" id="{D0A7E201-37B5-51A2-532F-8462BA93DE48}"/>
              </a:ext>
            </a:extLst>
          </p:cNvPr>
          <p:cNvPicPr>
            <a:picLocks noChangeAspect="1"/>
          </p:cNvPicPr>
          <p:nvPr/>
        </p:nvPicPr>
        <p:blipFill>
          <a:blip r:embed="rId4"/>
          <a:stretch>
            <a:fillRect/>
          </a:stretch>
        </p:blipFill>
        <p:spPr>
          <a:xfrm>
            <a:off x="0" y="0"/>
            <a:ext cx="1371600" cy="84772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60" name="Google Shape;560;p39"/>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Char char="•"/>
            </a:pPr>
            <a:r>
              <a:rPr lang="en-US" sz="2200"/>
              <a:t>Similarly, you can declare a three-dimensional (3d) array. </a:t>
            </a:r>
            <a:endParaRPr/>
          </a:p>
          <a:p>
            <a:pPr marL="342900" lvl="0" indent="-342900" algn="just" rtl="0">
              <a:spcBef>
                <a:spcPts val="440"/>
              </a:spcBef>
              <a:spcAft>
                <a:spcPts val="0"/>
              </a:spcAft>
              <a:buClr>
                <a:schemeClr val="dk1"/>
              </a:buClr>
              <a:buSzPts val="2200"/>
              <a:buChar char="•"/>
            </a:pPr>
            <a:r>
              <a:rPr lang="en-US" sz="2200"/>
              <a:t>For example,</a:t>
            </a:r>
            <a:endParaRPr/>
          </a:p>
          <a:p>
            <a:pPr marL="742950" lvl="1" indent="-285750" algn="just" rtl="0">
              <a:spcBef>
                <a:spcPts val="440"/>
              </a:spcBef>
              <a:spcAft>
                <a:spcPts val="0"/>
              </a:spcAft>
              <a:buClr>
                <a:schemeClr val="dk1"/>
              </a:buClr>
              <a:buSzPts val="2200"/>
              <a:buChar char="–"/>
            </a:pPr>
            <a:r>
              <a:rPr lang="en-US" sz="2200"/>
              <a:t>float y[2][4][3];</a:t>
            </a:r>
            <a:endParaRPr/>
          </a:p>
          <a:p>
            <a:pPr marL="1143000" lvl="2" indent="-228600" algn="just" rtl="0">
              <a:spcBef>
                <a:spcPts val="440"/>
              </a:spcBef>
              <a:spcAft>
                <a:spcPts val="0"/>
              </a:spcAft>
              <a:buClr>
                <a:schemeClr val="dk1"/>
              </a:buClr>
              <a:buSzPts val="2200"/>
              <a:buChar char="•"/>
            </a:pPr>
            <a:r>
              <a:rPr lang="en-US" sz="2200"/>
              <a:t>Here, the array y can hold 24 elements.</a:t>
            </a:r>
            <a:endParaRPr/>
          </a:p>
          <a:p>
            <a:pPr marL="342900" lvl="0" indent="-203200" algn="just" rtl="0">
              <a:spcBef>
                <a:spcPts val="440"/>
              </a:spcBef>
              <a:spcAft>
                <a:spcPts val="0"/>
              </a:spcAft>
              <a:buClr>
                <a:schemeClr val="dk1"/>
              </a:buClr>
              <a:buSzPts val="2200"/>
              <a:buNone/>
            </a:pPr>
            <a:endParaRPr sz="2200"/>
          </a:p>
        </p:txBody>
      </p:sp>
      <p:sp>
        <p:nvSpPr>
          <p:cNvPr id="555" name="Google Shape;555;p39"/>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C39604E-F3B2-4811-93E0-1FA991495522}" type="datetime1">
              <a:rPr lang="en-US" smtClean="0"/>
              <a:t>8/2/2022</a:t>
            </a:fld>
            <a:endParaRPr/>
          </a:p>
        </p:txBody>
      </p:sp>
      <p:sp>
        <p:nvSpPr>
          <p:cNvPr id="556" name="Google Shape;556;p39"/>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557" name="Google Shape;557;p3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68</a:t>
            </a:fld>
            <a:endParaRPr/>
          </a:p>
        </p:txBody>
      </p:sp>
      <p:sp>
        <p:nvSpPr>
          <p:cNvPr id="558" name="Google Shape;558;p39"/>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Multidimensional Array  </a:t>
            </a:r>
            <a:endParaRPr sz="3200" b="1">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560D5EBA-8E92-0F61-9880-110322EA5064}"/>
              </a:ext>
            </a:extLst>
          </p:cNvPr>
          <p:cNvPicPr>
            <a:picLocks noChangeAspect="1"/>
          </p:cNvPicPr>
          <p:nvPr/>
        </p:nvPicPr>
        <p:blipFill>
          <a:blip r:embed="rId3"/>
          <a:stretch>
            <a:fillRect/>
          </a:stretch>
        </p:blipFill>
        <p:spPr>
          <a:xfrm>
            <a:off x="0" y="-15875"/>
            <a:ext cx="1371600" cy="84772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0"/>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200"/>
              <a:buChar char="•"/>
            </a:pPr>
            <a:r>
              <a:rPr lang="en-US" sz="2200"/>
              <a:t>A 2D array’s elements are stored in continuous memory locations. It can be represented in memory using any of the following two ways:</a:t>
            </a:r>
            <a:br>
              <a:rPr lang="en-US" sz="2200"/>
            </a:br>
            <a:br>
              <a:rPr lang="en-US" sz="2200"/>
            </a:br>
            <a:r>
              <a:rPr lang="en-US" sz="2200"/>
              <a:t>1. Row-Major Order</a:t>
            </a:r>
            <a:br>
              <a:rPr lang="en-US" sz="2200"/>
            </a:br>
            <a:r>
              <a:rPr lang="en-US" sz="2200"/>
              <a:t>2. Column-Major Order</a:t>
            </a:r>
            <a:br>
              <a:rPr lang="en-US" sz="2200"/>
            </a:br>
            <a:endParaRPr sz="2200"/>
          </a:p>
        </p:txBody>
      </p:sp>
      <p:sp>
        <p:nvSpPr>
          <p:cNvPr id="566" name="Google Shape;566;p40"/>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3672C74-D578-4FF9-AF4E-806AF46855E4}" type="datetime1">
              <a:rPr lang="en-US" smtClean="0"/>
              <a:t>8/2/2022</a:t>
            </a:fld>
            <a:endParaRPr/>
          </a:p>
        </p:txBody>
      </p:sp>
      <p:sp>
        <p:nvSpPr>
          <p:cNvPr id="567" name="Google Shape;567;p40"/>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568" name="Google Shape;568;p4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69</a:t>
            </a:fld>
            <a:endParaRPr/>
          </a:p>
        </p:txBody>
      </p:sp>
      <p:sp>
        <p:nvSpPr>
          <p:cNvPr id="569" name="Google Shape;569;p40"/>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Representation of arrays (CO1)</a:t>
            </a:r>
            <a:endParaRPr sz="32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071D14C2-921D-B8D7-24DA-DDB24FEA3675}"/>
              </a:ext>
            </a:extLst>
          </p:cNvPr>
          <p:cNvPicPr>
            <a:picLocks noChangeAspect="1"/>
          </p:cNvPicPr>
          <p:nvPr/>
        </p:nvPicPr>
        <p:blipFill>
          <a:blip r:embed="rId3"/>
          <a:stretch>
            <a:fillRect/>
          </a:stretch>
        </p:blipFill>
        <p:spPr>
          <a:xfrm>
            <a:off x="0" y="0"/>
            <a:ext cx="1371600" cy="8477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idx="1"/>
          </p:nvPr>
        </p:nvSpPr>
        <p:spPr>
          <a:xfrm>
            <a:off x="457200" y="995956"/>
            <a:ext cx="6477000" cy="5181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Arrays</a:t>
            </a:r>
            <a:endParaRPr>
              <a:latin typeface="Times New Roman"/>
              <a:ea typeface="Times New Roman"/>
              <a:cs typeface="Times New Roman"/>
              <a:sym typeface="Times New Roman"/>
            </a:endParaRPr>
          </a:p>
          <a:p>
            <a:pPr marL="742950" lvl="1" indent="-285750" algn="l"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Declaration</a:t>
            </a:r>
            <a:endParaRPr>
              <a:latin typeface="Times New Roman"/>
              <a:ea typeface="Times New Roman"/>
              <a:cs typeface="Times New Roman"/>
              <a:sym typeface="Times New Roman"/>
            </a:endParaRPr>
          </a:p>
          <a:p>
            <a:pPr marL="742950" lvl="1" indent="-285750" algn="l"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Initialization</a:t>
            </a:r>
            <a:endParaRPr>
              <a:latin typeface="Times New Roman"/>
              <a:ea typeface="Times New Roman"/>
              <a:cs typeface="Times New Roman"/>
              <a:sym typeface="Times New Roman"/>
            </a:endParaRPr>
          </a:p>
          <a:p>
            <a:pPr marL="742950" lvl="1" indent="-285750" algn="l"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Multidimensional arrays</a:t>
            </a:r>
            <a:endParaRPr>
              <a:latin typeface="Times New Roman"/>
              <a:ea typeface="Times New Roman"/>
              <a:cs typeface="Times New Roman"/>
              <a:sym typeface="Times New Roman"/>
            </a:endParaRPr>
          </a:p>
          <a:p>
            <a:pPr marL="742950" lvl="1" indent="-285750" algn="l"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Representation of arrays</a:t>
            </a:r>
            <a:endParaRPr>
              <a:latin typeface="Times New Roman"/>
              <a:ea typeface="Times New Roman"/>
              <a:cs typeface="Times New Roman"/>
              <a:sym typeface="Times New Roman"/>
            </a:endParaRPr>
          </a:p>
          <a:p>
            <a:pPr marL="742950" lvl="1" indent="-285750" algn="l"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Application of arrays</a:t>
            </a:r>
            <a:endParaRPr>
              <a:latin typeface="Times New Roman"/>
              <a:ea typeface="Times New Roman"/>
              <a:cs typeface="Times New Roman"/>
              <a:sym typeface="Times New Roman"/>
            </a:endParaRPr>
          </a:p>
          <a:p>
            <a:pPr marL="742950" lvl="1" indent="-285750" algn="l"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Sparse matrix</a:t>
            </a:r>
            <a:endParaRPr>
              <a:latin typeface="Times New Roman"/>
              <a:ea typeface="Times New Roman"/>
              <a:cs typeface="Times New Roman"/>
              <a:sym typeface="Times New Roman"/>
            </a:endParaRPr>
          </a:p>
          <a:p>
            <a:pPr marL="342900" lvl="0" indent="-342900" algn="l"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Linked lists</a:t>
            </a:r>
            <a:endParaRPr>
              <a:latin typeface="Times New Roman"/>
              <a:ea typeface="Times New Roman"/>
              <a:cs typeface="Times New Roman"/>
              <a:sym typeface="Times New Roman"/>
            </a:endParaRPr>
          </a:p>
          <a:p>
            <a:pPr marL="742950" lvl="1" indent="-285750" algn="l"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Representation</a:t>
            </a:r>
            <a:endParaRPr>
              <a:latin typeface="Times New Roman"/>
              <a:ea typeface="Times New Roman"/>
              <a:cs typeface="Times New Roman"/>
              <a:sym typeface="Times New Roman"/>
            </a:endParaRPr>
          </a:p>
          <a:p>
            <a:pPr marL="742950" lvl="1" indent="-285750" algn="l"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Types of link list</a:t>
            </a:r>
            <a:endParaRPr>
              <a:latin typeface="Times New Roman"/>
              <a:ea typeface="Times New Roman"/>
              <a:cs typeface="Times New Roman"/>
              <a:sym typeface="Times New Roman"/>
            </a:endParaRPr>
          </a:p>
          <a:p>
            <a:pPr marL="742950" lvl="1" indent="-285750" algn="l"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Basic operations on link list</a:t>
            </a:r>
            <a:endParaRPr>
              <a:latin typeface="Times New Roman"/>
              <a:ea typeface="Times New Roman"/>
              <a:cs typeface="Times New Roman"/>
              <a:sym typeface="Times New Roman"/>
            </a:endParaRPr>
          </a:p>
          <a:p>
            <a:pPr marL="742950" lvl="1" indent="-285750" algn="l"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Insertion and deletion </a:t>
            </a:r>
            <a:endParaRPr>
              <a:latin typeface="Times New Roman"/>
              <a:ea typeface="Times New Roman"/>
              <a:cs typeface="Times New Roman"/>
              <a:sym typeface="Times New Roman"/>
            </a:endParaRPr>
          </a:p>
          <a:p>
            <a:pPr marL="742950" lvl="1" indent="-285750" algn="l"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Polynomial representation</a:t>
            </a:r>
            <a:endParaRPr>
              <a:latin typeface="Times New Roman"/>
              <a:ea typeface="Times New Roman"/>
              <a:cs typeface="Times New Roman"/>
              <a:sym typeface="Times New Roman"/>
            </a:endParaRPr>
          </a:p>
          <a:p>
            <a:pPr marL="342900" lvl="0" indent="-342900" algn="l" rtl="0">
              <a:spcBef>
                <a:spcPts val="440"/>
              </a:spcBef>
              <a:spcAft>
                <a:spcPts val="0"/>
              </a:spcAft>
              <a:buClr>
                <a:schemeClr val="dk1"/>
              </a:buClr>
              <a:buSzPts val="2200"/>
              <a:buNone/>
            </a:pPr>
            <a:endParaRPr sz="2200">
              <a:latin typeface="Times New Roman"/>
              <a:ea typeface="Times New Roman"/>
              <a:cs typeface="Times New Roman"/>
              <a:sym typeface="Times New Roman"/>
            </a:endParaRPr>
          </a:p>
        </p:txBody>
      </p:sp>
      <p:sp>
        <p:nvSpPr>
          <p:cNvPr id="118" name="Google Shape;118;p3"/>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B6D6F90-CAF6-4EB3-80C0-F096A4E8673D}" type="datetime1">
              <a:rPr lang="en-US" smtClean="0"/>
              <a:t>8/2/2022</a:t>
            </a:fld>
            <a:endParaRPr/>
          </a:p>
        </p:txBody>
      </p:sp>
      <p:sp>
        <p:nvSpPr>
          <p:cNvPr id="122" name="Google Shape;122;p3"/>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119" name="Google Shape;119;p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a:t>
            </a:fld>
            <a:endParaRPr/>
          </a:p>
        </p:txBody>
      </p:sp>
      <p:sp>
        <p:nvSpPr>
          <p:cNvPr id="120" name="Google Shape;120;p3"/>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dirty="0">
                <a:solidFill>
                  <a:schemeClr val="dk1"/>
                </a:solidFill>
                <a:latin typeface="Calibri"/>
                <a:ea typeface="Calibri"/>
                <a:cs typeface="Calibri"/>
                <a:sym typeface="Calibri"/>
              </a:rPr>
              <a:t> Unit Content (contd..)</a:t>
            </a:r>
            <a:endParaRPr sz="3200" b="1" i="0" u="none" strike="noStrike" cap="none" dirty="0">
              <a:solidFill>
                <a:schemeClr val="dk1"/>
              </a:solidFill>
              <a:latin typeface="Calibri"/>
              <a:ea typeface="Calibri"/>
              <a:cs typeface="Calibri"/>
              <a:sym typeface="Calibri"/>
            </a:endParaRPr>
          </a:p>
        </p:txBody>
      </p:sp>
      <p:pic>
        <p:nvPicPr>
          <p:cNvPr id="3" name="Picture 2" descr="Logo, company name&#10;&#10;Description automatically generated">
            <a:extLst>
              <a:ext uri="{FF2B5EF4-FFF2-40B4-BE49-F238E27FC236}">
                <a16:creationId xmlns:a16="http://schemas.microsoft.com/office/drawing/2014/main" id="{85E5A7A9-84B6-7CE6-BC99-DF94FE070132}"/>
              </a:ext>
            </a:extLst>
          </p:cNvPr>
          <p:cNvPicPr>
            <a:picLocks noChangeAspect="1"/>
          </p:cNvPicPr>
          <p:nvPr/>
        </p:nvPicPr>
        <p:blipFill>
          <a:blip r:embed="rId3"/>
          <a:stretch>
            <a:fillRect/>
          </a:stretch>
        </p:blipFill>
        <p:spPr>
          <a:xfrm>
            <a:off x="0" y="-30564"/>
            <a:ext cx="1371600" cy="84772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1"/>
          <p:cNvSpPr txBox="1">
            <a:spLocks noGrp="1"/>
          </p:cNvSpPr>
          <p:nvPr>
            <p:ph idx="1"/>
          </p:nvPr>
        </p:nvSpPr>
        <p:spPr>
          <a:xfrm>
            <a:off x="533400" y="1143000"/>
            <a:ext cx="8229600" cy="521335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Char char="•"/>
            </a:pPr>
            <a:r>
              <a:rPr lang="en-US" sz="2200"/>
              <a:t>Row Major Order is a method of representing multi dimension array in sequential memory.</a:t>
            </a:r>
            <a:endParaRPr/>
          </a:p>
          <a:p>
            <a:pPr marL="342900" lvl="0" indent="-342900" algn="just" rtl="0">
              <a:spcBef>
                <a:spcPts val="440"/>
              </a:spcBef>
              <a:spcAft>
                <a:spcPts val="0"/>
              </a:spcAft>
              <a:buClr>
                <a:schemeClr val="dk1"/>
              </a:buClr>
              <a:buSzPts val="2200"/>
              <a:buChar char="•"/>
            </a:pPr>
            <a:r>
              <a:rPr lang="en-US" sz="2200"/>
              <a:t>In this method elements of an array are arranged sequentially row by row. </a:t>
            </a:r>
            <a:endParaRPr/>
          </a:p>
          <a:p>
            <a:pPr marL="342900" lvl="0" indent="-342900" algn="just" rtl="0">
              <a:spcBef>
                <a:spcPts val="440"/>
              </a:spcBef>
              <a:spcAft>
                <a:spcPts val="0"/>
              </a:spcAft>
              <a:buClr>
                <a:schemeClr val="dk1"/>
              </a:buClr>
              <a:buSzPts val="2200"/>
              <a:buChar char="•"/>
            </a:pPr>
            <a:r>
              <a:rPr lang="en-US" sz="2200"/>
              <a:t>Thus elements of first row occupies first set of memory locations reserved for the array, elements of second row occupies the next set of memory and so on.</a:t>
            </a:r>
            <a:endParaRPr/>
          </a:p>
          <a:p>
            <a:pPr marL="342900" lvl="0" indent="-342900" algn="just" rtl="0">
              <a:spcBef>
                <a:spcPts val="440"/>
              </a:spcBef>
              <a:spcAft>
                <a:spcPts val="0"/>
              </a:spcAft>
              <a:buClr>
                <a:schemeClr val="dk1"/>
              </a:buClr>
              <a:buSzPts val="2200"/>
              <a:buChar char="•"/>
            </a:pPr>
            <a:r>
              <a:rPr lang="en-US" sz="2200"/>
              <a:t>Consider a Two Dimensional Array consist of N rows and M columns. It can be stored sequentially in memory row by row as shown below:</a:t>
            </a:r>
            <a:endParaRPr/>
          </a:p>
          <a:p>
            <a:pPr marL="342900" lvl="0" indent="-203200" algn="just" rtl="0">
              <a:spcBef>
                <a:spcPts val="440"/>
              </a:spcBef>
              <a:spcAft>
                <a:spcPts val="0"/>
              </a:spcAft>
              <a:buClr>
                <a:schemeClr val="dk1"/>
              </a:buClr>
              <a:buSzPts val="2200"/>
              <a:buNone/>
            </a:pPr>
            <a:endParaRPr sz="2200"/>
          </a:p>
          <a:p>
            <a:pPr marL="342900" lvl="0" indent="-203200" algn="just" rtl="0">
              <a:spcBef>
                <a:spcPts val="440"/>
              </a:spcBef>
              <a:spcAft>
                <a:spcPts val="0"/>
              </a:spcAft>
              <a:buClr>
                <a:schemeClr val="dk1"/>
              </a:buClr>
              <a:buSzPts val="2200"/>
              <a:buNone/>
            </a:pPr>
            <a:endParaRPr sz="2200"/>
          </a:p>
        </p:txBody>
      </p:sp>
      <p:sp>
        <p:nvSpPr>
          <p:cNvPr id="576" name="Google Shape;576;p41"/>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6784025-DB21-45A9-914C-A2D2A8D06A1C}" type="datetime1">
              <a:rPr lang="en-US" smtClean="0"/>
              <a:t>8/2/2022</a:t>
            </a:fld>
            <a:endParaRPr/>
          </a:p>
        </p:txBody>
      </p:sp>
      <p:sp>
        <p:nvSpPr>
          <p:cNvPr id="577" name="Google Shape;577;p41"/>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578" name="Google Shape;578;p4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70</a:t>
            </a:fld>
            <a:endParaRPr/>
          </a:p>
        </p:txBody>
      </p:sp>
      <p:sp>
        <p:nvSpPr>
          <p:cNvPr id="579" name="Google Shape;579;p41"/>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Row-Major Order</a:t>
            </a:r>
            <a:endParaRPr sz="3200" b="1" i="0" u="none" strike="noStrike" cap="none">
              <a:solidFill>
                <a:schemeClr val="dk1"/>
              </a:solidFill>
              <a:latin typeface="Calibri"/>
              <a:ea typeface="Calibri"/>
              <a:cs typeface="Calibri"/>
              <a:sym typeface="Calibri"/>
            </a:endParaRPr>
          </a:p>
        </p:txBody>
      </p:sp>
      <p:graphicFrame>
        <p:nvGraphicFramePr>
          <p:cNvPr id="581" name="Google Shape;581;p41"/>
          <p:cNvGraphicFramePr/>
          <p:nvPr/>
        </p:nvGraphicFramePr>
        <p:xfrm>
          <a:off x="2667000" y="4629605"/>
          <a:ext cx="6096000" cy="1712000"/>
        </p:xfrm>
        <a:graphic>
          <a:graphicData uri="http://schemas.openxmlformats.org/drawingml/2006/table">
            <a:tbl>
              <a:tblPr firstRow="1" bandRow="1">
                <a:noFill/>
                <a:tableStyleId>{F0BF7176-352F-4F98-BEA2-798AF6EE9B45}</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428000">
                <a:tc>
                  <a:txBody>
                    <a:bodyPr/>
                    <a:lstStyle/>
                    <a:p>
                      <a:pPr marL="0" marR="0" lvl="0" indent="0" algn="l" rtl="0">
                        <a:spcBef>
                          <a:spcPts val="0"/>
                        </a:spcBef>
                        <a:spcAft>
                          <a:spcPts val="0"/>
                        </a:spcAft>
                        <a:buNone/>
                      </a:pPr>
                      <a:r>
                        <a:rPr lang="en-US" sz="1800"/>
                        <a:t>Row 0</a:t>
                      </a:r>
                      <a:endParaRPr/>
                    </a:p>
                  </a:txBody>
                  <a:tcPr marL="19050" marR="19050" marT="19050" marB="19050" anchor="ctr"/>
                </a:tc>
                <a:tc>
                  <a:txBody>
                    <a:bodyPr/>
                    <a:lstStyle/>
                    <a:p>
                      <a:pPr marL="0" marR="0" lvl="0" indent="0" algn="l" rtl="0">
                        <a:spcBef>
                          <a:spcPts val="0"/>
                        </a:spcBef>
                        <a:spcAft>
                          <a:spcPts val="0"/>
                        </a:spcAft>
                        <a:buNone/>
                      </a:pPr>
                      <a:r>
                        <a:rPr lang="en-US" sz="1800"/>
                        <a:t>A[0,0]</a:t>
                      </a:r>
                      <a:endParaRPr/>
                    </a:p>
                  </a:txBody>
                  <a:tcPr marL="19050" marR="19050" marT="19050" marB="19050" anchor="ctr"/>
                </a:tc>
                <a:tc>
                  <a:txBody>
                    <a:bodyPr/>
                    <a:lstStyle/>
                    <a:p>
                      <a:pPr marL="0" marR="0" lvl="0" indent="0" algn="l" rtl="0">
                        <a:spcBef>
                          <a:spcPts val="0"/>
                        </a:spcBef>
                        <a:spcAft>
                          <a:spcPts val="0"/>
                        </a:spcAft>
                        <a:buNone/>
                      </a:pPr>
                      <a:r>
                        <a:rPr lang="en-US" sz="1800"/>
                        <a:t>A[0,1]</a:t>
                      </a:r>
                      <a:endParaRPr/>
                    </a:p>
                  </a:txBody>
                  <a:tcPr marL="19050" marR="19050" marT="19050" marB="19050" anchor="ctr"/>
                </a:tc>
                <a:tc>
                  <a:txBody>
                    <a:bodyPr/>
                    <a:lstStyle/>
                    <a:p>
                      <a:pPr marL="0" marR="0" lvl="0" indent="0" algn="l" rtl="0">
                        <a:spcBef>
                          <a:spcPts val="0"/>
                        </a:spcBef>
                        <a:spcAft>
                          <a:spcPts val="0"/>
                        </a:spcAft>
                        <a:buNone/>
                      </a:pPr>
                      <a:r>
                        <a:rPr lang="en-US" sz="1800"/>
                        <a:t>.................</a:t>
                      </a:r>
                      <a:endParaRPr/>
                    </a:p>
                  </a:txBody>
                  <a:tcPr marL="19050" marR="19050" marT="19050" marB="19050" anchor="ctr"/>
                </a:tc>
                <a:tc>
                  <a:txBody>
                    <a:bodyPr/>
                    <a:lstStyle/>
                    <a:p>
                      <a:pPr marL="0" marR="0" lvl="0" indent="0" algn="l" rtl="0">
                        <a:spcBef>
                          <a:spcPts val="0"/>
                        </a:spcBef>
                        <a:spcAft>
                          <a:spcPts val="0"/>
                        </a:spcAft>
                        <a:buNone/>
                      </a:pPr>
                      <a:r>
                        <a:rPr lang="en-US" sz="1800"/>
                        <a:t>A[0,M-1]</a:t>
                      </a:r>
                      <a:endParaRPr/>
                    </a:p>
                  </a:txBody>
                  <a:tcPr marL="19050" marR="19050" marT="19050" marB="19050" anchor="ctr"/>
                </a:tc>
                <a:extLst>
                  <a:ext uri="{0D108BD9-81ED-4DB2-BD59-A6C34878D82A}">
                    <a16:rowId xmlns:a16="http://schemas.microsoft.com/office/drawing/2014/main" val="10000"/>
                  </a:ext>
                </a:extLst>
              </a:tr>
              <a:tr h="428000">
                <a:tc>
                  <a:txBody>
                    <a:bodyPr/>
                    <a:lstStyle/>
                    <a:p>
                      <a:pPr marL="0" marR="0" lvl="0" indent="0" algn="l" rtl="0">
                        <a:spcBef>
                          <a:spcPts val="0"/>
                        </a:spcBef>
                        <a:spcAft>
                          <a:spcPts val="0"/>
                        </a:spcAft>
                        <a:buNone/>
                      </a:pPr>
                      <a:r>
                        <a:rPr lang="en-US" sz="1800"/>
                        <a:t>Row 1</a:t>
                      </a:r>
                      <a:endParaRPr/>
                    </a:p>
                  </a:txBody>
                  <a:tcPr marL="19050" marR="19050" marT="19050" marB="19050" anchor="ctr"/>
                </a:tc>
                <a:tc>
                  <a:txBody>
                    <a:bodyPr/>
                    <a:lstStyle/>
                    <a:p>
                      <a:pPr marL="0" marR="0" lvl="0" indent="0" algn="l" rtl="0">
                        <a:spcBef>
                          <a:spcPts val="0"/>
                        </a:spcBef>
                        <a:spcAft>
                          <a:spcPts val="0"/>
                        </a:spcAft>
                        <a:buNone/>
                      </a:pPr>
                      <a:r>
                        <a:rPr lang="en-US" sz="1800"/>
                        <a:t>A[1,0]</a:t>
                      </a:r>
                      <a:endParaRPr/>
                    </a:p>
                  </a:txBody>
                  <a:tcPr marL="19050" marR="19050" marT="19050" marB="19050" anchor="ctr"/>
                </a:tc>
                <a:tc>
                  <a:txBody>
                    <a:bodyPr/>
                    <a:lstStyle/>
                    <a:p>
                      <a:pPr marL="0" marR="0" lvl="0" indent="0" algn="l" rtl="0">
                        <a:spcBef>
                          <a:spcPts val="0"/>
                        </a:spcBef>
                        <a:spcAft>
                          <a:spcPts val="0"/>
                        </a:spcAft>
                        <a:buNone/>
                      </a:pPr>
                      <a:r>
                        <a:rPr lang="en-US" sz="1800"/>
                        <a:t>A[1,1]</a:t>
                      </a:r>
                      <a:endParaRPr/>
                    </a:p>
                  </a:txBody>
                  <a:tcPr marL="19050" marR="19050" marT="19050" marB="19050" anchor="ctr"/>
                </a:tc>
                <a:tc>
                  <a:txBody>
                    <a:bodyPr/>
                    <a:lstStyle/>
                    <a:p>
                      <a:pPr marL="0" marR="0" lvl="0" indent="0" algn="l" rtl="0">
                        <a:spcBef>
                          <a:spcPts val="0"/>
                        </a:spcBef>
                        <a:spcAft>
                          <a:spcPts val="0"/>
                        </a:spcAft>
                        <a:buNone/>
                      </a:pPr>
                      <a:r>
                        <a:rPr lang="en-US" sz="1800"/>
                        <a:t>.................</a:t>
                      </a:r>
                      <a:endParaRPr/>
                    </a:p>
                  </a:txBody>
                  <a:tcPr marL="19050" marR="19050" marT="19050" marB="19050" anchor="ctr"/>
                </a:tc>
                <a:tc>
                  <a:txBody>
                    <a:bodyPr/>
                    <a:lstStyle/>
                    <a:p>
                      <a:pPr marL="0" marR="0" lvl="0" indent="0" algn="l" rtl="0">
                        <a:spcBef>
                          <a:spcPts val="0"/>
                        </a:spcBef>
                        <a:spcAft>
                          <a:spcPts val="0"/>
                        </a:spcAft>
                        <a:buNone/>
                      </a:pPr>
                      <a:r>
                        <a:rPr lang="en-US" sz="1800"/>
                        <a:t>A[1,M-1]</a:t>
                      </a:r>
                      <a:endParaRPr/>
                    </a:p>
                  </a:txBody>
                  <a:tcPr marL="19050" marR="19050" marT="19050" marB="19050" anchor="ctr"/>
                </a:tc>
                <a:extLst>
                  <a:ext uri="{0D108BD9-81ED-4DB2-BD59-A6C34878D82A}">
                    <a16:rowId xmlns:a16="http://schemas.microsoft.com/office/drawing/2014/main" val="10001"/>
                  </a:ext>
                </a:extLst>
              </a:tr>
              <a:tr h="428000">
                <a:tc>
                  <a:txBody>
                    <a:bodyPr/>
                    <a:lstStyle/>
                    <a:p>
                      <a:pPr marL="0" marR="0" lvl="0" indent="0" algn="l" rtl="0">
                        <a:spcBef>
                          <a:spcPts val="0"/>
                        </a:spcBef>
                        <a:spcAft>
                          <a:spcPts val="0"/>
                        </a:spcAft>
                        <a:buNone/>
                      </a:pPr>
                      <a:r>
                        <a:rPr lang="en-US" sz="1800"/>
                        <a:t> </a:t>
                      </a:r>
                      <a:endParaRPr/>
                    </a:p>
                  </a:txBody>
                  <a:tcPr marL="19050" marR="19050" marT="19050" marB="19050" anchor="ctr"/>
                </a:tc>
                <a:tc gridSpan="4">
                  <a:txBody>
                    <a:bodyPr/>
                    <a:lstStyle/>
                    <a:p>
                      <a:pPr marL="0" marR="0" lvl="0" indent="0" algn="l" rtl="0">
                        <a:spcBef>
                          <a:spcPts val="0"/>
                        </a:spcBef>
                        <a:spcAft>
                          <a:spcPts val="0"/>
                        </a:spcAft>
                        <a:buNone/>
                      </a:pPr>
                      <a:r>
                        <a:rPr lang="en-US" sz="1800"/>
                        <a:t>................................................................</a:t>
                      </a:r>
                      <a:endParaRPr/>
                    </a:p>
                  </a:txBody>
                  <a:tcPr marL="19050" marR="19050" marT="19050" marB="1905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28000">
                <a:tc>
                  <a:txBody>
                    <a:bodyPr/>
                    <a:lstStyle/>
                    <a:p>
                      <a:pPr marL="0" marR="0" lvl="0" indent="0" algn="l" rtl="0">
                        <a:spcBef>
                          <a:spcPts val="0"/>
                        </a:spcBef>
                        <a:spcAft>
                          <a:spcPts val="0"/>
                        </a:spcAft>
                        <a:buNone/>
                      </a:pPr>
                      <a:r>
                        <a:rPr lang="en-US" sz="1800"/>
                        <a:t>Row N-1</a:t>
                      </a:r>
                      <a:endParaRPr/>
                    </a:p>
                  </a:txBody>
                  <a:tcPr marL="19050" marR="19050" marT="19050" marB="19050" anchor="ctr"/>
                </a:tc>
                <a:tc>
                  <a:txBody>
                    <a:bodyPr/>
                    <a:lstStyle/>
                    <a:p>
                      <a:pPr marL="0" marR="0" lvl="0" indent="0" algn="l" rtl="0">
                        <a:spcBef>
                          <a:spcPts val="0"/>
                        </a:spcBef>
                        <a:spcAft>
                          <a:spcPts val="0"/>
                        </a:spcAft>
                        <a:buNone/>
                      </a:pPr>
                      <a:r>
                        <a:rPr lang="en-US" sz="1800"/>
                        <a:t>A[N-1,0]</a:t>
                      </a:r>
                      <a:endParaRPr/>
                    </a:p>
                  </a:txBody>
                  <a:tcPr marL="19050" marR="19050" marT="19050" marB="19050" anchor="ctr"/>
                </a:tc>
                <a:tc>
                  <a:txBody>
                    <a:bodyPr/>
                    <a:lstStyle/>
                    <a:p>
                      <a:pPr marL="0" marR="0" lvl="0" indent="0" algn="l" rtl="0">
                        <a:spcBef>
                          <a:spcPts val="0"/>
                        </a:spcBef>
                        <a:spcAft>
                          <a:spcPts val="0"/>
                        </a:spcAft>
                        <a:buNone/>
                      </a:pPr>
                      <a:r>
                        <a:rPr lang="en-US" sz="1800"/>
                        <a:t>A[N-1,1]</a:t>
                      </a:r>
                      <a:endParaRPr/>
                    </a:p>
                  </a:txBody>
                  <a:tcPr marL="19050" marR="19050" marT="19050" marB="19050" anchor="ctr"/>
                </a:tc>
                <a:tc>
                  <a:txBody>
                    <a:bodyPr/>
                    <a:lstStyle/>
                    <a:p>
                      <a:pPr marL="0" marR="0" lvl="0" indent="0" algn="l" rtl="0">
                        <a:spcBef>
                          <a:spcPts val="0"/>
                        </a:spcBef>
                        <a:spcAft>
                          <a:spcPts val="0"/>
                        </a:spcAft>
                        <a:buNone/>
                      </a:pPr>
                      <a:r>
                        <a:rPr lang="en-US" sz="1800"/>
                        <a:t>.................</a:t>
                      </a:r>
                      <a:endParaRPr/>
                    </a:p>
                  </a:txBody>
                  <a:tcPr marL="19050" marR="19050" marT="19050" marB="19050" anchor="ctr"/>
                </a:tc>
                <a:tc>
                  <a:txBody>
                    <a:bodyPr/>
                    <a:lstStyle/>
                    <a:p>
                      <a:pPr marL="0" marR="0" lvl="0" indent="0" algn="l" rtl="0">
                        <a:spcBef>
                          <a:spcPts val="0"/>
                        </a:spcBef>
                        <a:spcAft>
                          <a:spcPts val="0"/>
                        </a:spcAft>
                        <a:buNone/>
                      </a:pPr>
                      <a:r>
                        <a:rPr lang="en-US" sz="1800"/>
                        <a:t>A[N-1,M-1]</a:t>
                      </a:r>
                      <a:endParaRPr/>
                    </a:p>
                  </a:txBody>
                  <a:tcPr marL="19050" marR="19050" marT="19050" marB="19050" anchor="ctr"/>
                </a:tc>
                <a:extLst>
                  <a:ext uri="{0D108BD9-81ED-4DB2-BD59-A6C34878D82A}">
                    <a16:rowId xmlns:a16="http://schemas.microsoft.com/office/drawing/2014/main" val="10003"/>
                  </a:ext>
                </a:extLst>
              </a:tr>
            </a:tbl>
          </a:graphicData>
        </a:graphic>
      </p:graphicFrame>
      <p:pic>
        <p:nvPicPr>
          <p:cNvPr id="3" name="Picture 2">
            <a:extLst>
              <a:ext uri="{FF2B5EF4-FFF2-40B4-BE49-F238E27FC236}">
                <a16:creationId xmlns:a16="http://schemas.microsoft.com/office/drawing/2014/main" id="{5BE5F5B9-AF0A-D21B-F36A-3DBECE323F77}"/>
              </a:ext>
            </a:extLst>
          </p:cNvPr>
          <p:cNvPicPr>
            <a:picLocks noChangeAspect="1"/>
          </p:cNvPicPr>
          <p:nvPr/>
        </p:nvPicPr>
        <p:blipFill>
          <a:blip r:embed="rId3"/>
          <a:stretch>
            <a:fillRect/>
          </a:stretch>
        </p:blipFill>
        <p:spPr>
          <a:xfrm>
            <a:off x="21771" y="20636"/>
            <a:ext cx="1349829" cy="84772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2"/>
          <p:cNvSpPr txBox="1">
            <a:spLocks noGrp="1"/>
          </p:cNvSpPr>
          <p:nvPr>
            <p:ph idx="1"/>
          </p:nvPr>
        </p:nvSpPr>
        <p:spPr>
          <a:xfrm>
            <a:off x="533400" y="1143000"/>
            <a:ext cx="8229600" cy="4876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200"/>
              <a:buChar char="•"/>
            </a:pPr>
            <a:r>
              <a:rPr lang="en-US" sz="2200"/>
              <a:t>Example:</a:t>
            </a:r>
            <a:br>
              <a:rPr lang="en-US" sz="2200"/>
            </a:br>
            <a:r>
              <a:rPr lang="en-US" sz="2200"/>
              <a:t>Consider following example in which a two dimensional array consist of two rows and four columns is stored sequentially in row major order as:</a:t>
            </a:r>
            <a:endParaRPr/>
          </a:p>
          <a:p>
            <a:pPr marL="342900" lvl="0" indent="-342900" algn="just" rtl="0">
              <a:spcBef>
                <a:spcPts val="440"/>
              </a:spcBef>
              <a:spcAft>
                <a:spcPts val="0"/>
              </a:spcAft>
              <a:buClr>
                <a:schemeClr val="dk1"/>
              </a:buClr>
              <a:buSzPts val="2200"/>
              <a:buNone/>
            </a:pPr>
            <a:br>
              <a:rPr lang="en-US" sz="2200"/>
            </a:br>
            <a:endParaRPr sz="2200"/>
          </a:p>
        </p:txBody>
      </p:sp>
      <p:sp>
        <p:nvSpPr>
          <p:cNvPr id="587" name="Google Shape;587;p42"/>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6A24110-BDD0-456B-9AE6-705CD0B6DC89}" type="datetime1">
              <a:rPr lang="en-US" smtClean="0"/>
              <a:t>8/2/2022</a:t>
            </a:fld>
            <a:endParaRPr/>
          </a:p>
        </p:txBody>
      </p:sp>
      <p:sp>
        <p:nvSpPr>
          <p:cNvPr id="588" name="Google Shape;588;p42"/>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589" name="Google Shape;589;p4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71</a:t>
            </a:fld>
            <a:endParaRPr/>
          </a:p>
        </p:txBody>
      </p:sp>
      <p:sp>
        <p:nvSpPr>
          <p:cNvPr id="590" name="Google Shape;590;p42"/>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Row-Major Order</a:t>
            </a:r>
            <a:endParaRPr sz="3200" b="1">
              <a:solidFill>
                <a:schemeClr val="dk1"/>
              </a:solidFill>
              <a:latin typeface="Calibri"/>
              <a:ea typeface="Calibri"/>
              <a:cs typeface="Calibri"/>
              <a:sym typeface="Calibri"/>
            </a:endParaRPr>
          </a:p>
        </p:txBody>
      </p:sp>
      <p:graphicFrame>
        <p:nvGraphicFramePr>
          <p:cNvPr id="592" name="Google Shape;592;p42"/>
          <p:cNvGraphicFramePr/>
          <p:nvPr/>
        </p:nvGraphicFramePr>
        <p:xfrm>
          <a:off x="1600200" y="2667000"/>
          <a:ext cx="6096000" cy="2966800"/>
        </p:xfrm>
        <a:graphic>
          <a:graphicData uri="http://schemas.openxmlformats.org/drawingml/2006/table">
            <a:tbl>
              <a:tblPr firstRow="1" bandRow="1">
                <a:noFill/>
                <a:tableStyleId>{F0BF7176-352F-4F98-BEA2-798AF6EE9B45}</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n-US" sz="1800"/>
                        <a:t>2000</a:t>
                      </a:r>
                      <a:endParaRPr/>
                    </a:p>
                  </a:txBody>
                  <a:tcPr marL="19050" marR="19050" marT="19050" marB="19050" anchor="ctr"/>
                </a:tc>
                <a:tc>
                  <a:txBody>
                    <a:bodyPr/>
                    <a:lstStyle/>
                    <a:p>
                      <a:pPr marL="0" marR="0" lvl="0" indent="0" algn="ctr" rtl="0">
                        <a:spcBef>
                          <a:spcPts val="0"/>
                        </a:spcBef>
                        <a:spcAft>
                          <a:spcPts val="0"/>
                        </a:spcAft>
                        <a:buNone/>
                      </a:pPr>
                      <a:r>
                        <a:rPr lang="en-US" sz="1800" dirty="0"/>
                        <a:t>A[0][0]</a:t>
                      </a:r>
                      <a:endParaRPr dirty="0"/>
                    </a:p>
                  </a:txBody>
                  <a:tcPr marL="19050" marR="19050" marT="19050" marB="19050" anchor="ctr"/>
                </a:tc>
                <a:tc rowSpan="4">
                  <a:txBody>
                    <a:bodyPr/>
                    <a:lstStyle/>
                    <a:p>
                      <a:pPr marL="0" marR="0" lvl="0" indent="0" algn="ctr" rtl="0">
                        <a:spcBef>
                          <a:spcPts val="0"/>
                        </a:spcBef>
                        <a:spcAft>
                          <a:spcPts val="0"/>
                        </a:spcAft>
                        <a:buNone/>
                      </a:pPr>
                      <a:r>
                        <a:rPr lang="en-US" sz="1800"/>
                        <a:t>Row 0</a:t>
                      </a:r>
                      <a:endParaRPr/>
                    </a:p>
                  </a:txBody>
                  <a:tcPr marL="19050" marR="19050" marT="19050" marB="19050" anchor="ct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800"/>
                        <a:t>2002</a:t>
                      </a:r>
                      <a:endParaRPr/>
                    </a:p>
                  </a:txBody>
                  <a:tcPr marL="19050" marR="19050" marT="19050" marB="19050" anchor="ctr"/>
                </a:tc>
                <a:tc>
                  <a:txBody>
                    <a:bodyPr/>
                    <a:lstStyle/>
                    <a:p>
                      <a:pPr marL="0" marR="0" lvl="0" indent="0" algn="ctr" rtl="0">
                        <a:spcBef>
                          <a:spcPts val="0"/>
                        </a:spcBef>
                        <a:spcAft>
                          <a:spcPts val="0"/>
                        </a:spcAft>
                        <a:buNone/>
                      </a:pPr>
                      <a:r>
                        <a:rPr lang="en-US" sz="1800" dirty="0"/>
                        <a:t>A[0][1]</a:t>
                      </a:r>
                      <a:endParaRPr dirty="0"/>
                    </a:p>
                  </a:txBody>
                  <a:tcPr marL="19050" marR="19050" marT="19050" marB="19050" anchor="ctr"/>
                </a:tc>
                <a:tc vMerge="1">
                  <a:txBody>
                    <a:bodyPr/>
                    <a:lstStyle/>
                    <a:p>
                      <a:endParaRPr lang="en-US"/>
                    </a:p>
                  </a:txBody>
                  <a:tcP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800"/>
                        <a:t>2004</a:t>
                      </a:r>
                      <a:endParaRPr/>
                    </a:p>
                  </a:txBody>
                  <a:tcPr marL="19050" marR="19050" marT="19050" marB="19050" anchor="ctr"/>
                </a:tc>
                <a:tc>
                  <a:txBody>
                    <a:bodyPr/>
                    <a:lstStyle/>
                    <a:p>
                      <a:pPr marL="0" marR="0" lvl="0" indent="0" algn="ctr" rtl="0">
                        <a:spcBef>
                          <a:spcPts val="0"/>
                        </a:spcBef>
                        <a:spcAft>
                          <a:spcPts val="0"/>
                        </a:spcAft>
                        <a:buNone/>
                      </a:pPr>
                      <a:r>
                        <a:rPr lang="en-US" sz="1800"/>
                        <a:t>A[0][2]</a:t>
                      </a:r>
                      <a:endParaRPr/>
                    </a:p>
                  </a:txBody>
                  <a:tcPr marL="19050" marR="19050" marT="19050" marB="19050" anchor="ctr"/>
                </a:tc>
                <a:tc vMerge="1">
                  <a:txBody>
                    <a:bodyPr/>
                    <a:lstStyle/>
                    <a:p>
                      <a:endParaRPr lang="en-US"/>
                    </a:p>
                  </a:txBody>
                  <a:tcP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800"/>
                        <a:t>2006</a:t>
                      </a:r>
                      <a:endParaRPr/>
                    </a:p>
                  </a:txBody>
                  <a:tcPr marL="19050" marR="19050" marT="19050" marB="19050" anchor="ctr"/>
                </a:tc>
                <a:tc>
                  <a:txBody>
                    <a:bodyPr/>
                    <a:lstStyle/>
                    <a:p>
                      <a:pPr marL="0" marR="0" lvl="0" indent="0" algn="ctr" rtl="0">
                        <a:spcBef>
                          <a:spcPts val="0"/>
                        </a:spcBef>
                        <a:spcAft>
                          <a:spcPts val="0"/>
                        </a:spcAft>
                        <a:buNone/>
                      </a:pPr>
                      <a:r>
                        <a:rPr lang="en-US" sz="1800"/>
                        <a:t>A[0][3]</a:t>
                      </a:r>
                      <a:endParaRPr/>
                    </a:p>
                  </a:txBody>
                  <a:tcPr marL="19050" marR="19050" marT="19050" marB="19050" anchor="ctr"/>
                </a:tc>
                <a:tc vMerge="1">
                  <a:txBody>
                    <a:bodyPr/>
                    <a:lstStyle/>
                    <a:p>
                      <a:endParaRPr lang="en-US"/>
                    </a:p>
                  </a:txBody>
                  <a:tcPr/>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1800"/>
                        <a:t>2008</a:t>
                      </a:r>
                      <a:endParaRPr/>
                    </a:p>
                  </a:txBody>
                  <a:tcPr marL="19050" marR="19050" marT="19050" marB="19050" anchor="ctr"/>
                </a:tc>
                <a:tc>
                  <a:txBody>
                    <a:bodyPr/>
                    <a:lstStyle/>
                    <a:p>
                      <a:pPr marL="0" marR="0" lvl="0" indent="0" algn="ctr" rtl="0">
                        <a:spcBef>
                          <a:spcPts val="0"/>
                        </a:spcBef>
                        <a:spcAft>
                          <a:spcPts val="0"/>
                        </a:spcAft>
                        <a:buNone/>
                      </a:pPr>
                      <a:r>
                        <a:rPr lang="en-US" sz="1800"/>
                        <a:t>A[1][0]</a:t>
                      </a:r>
                      <a:endParaRPr/>
                    </a:p>
                  </a:txBody>
                  <a:tcPr marL="19050" marR="19050" marT="19050" marB="19050" anchor="ctr"/>
                </a:tc>
                <a:tc rowSpan="4">
                  <a:txBody>
                    <a:bodyPr/>
                    <a:lstStyle/>
                    <a:p>
                      <a:pPr marL="0" marR="0" lvl="0" indent="0" algn="ctr" rtl="0">
                        <a:spcBef>
                          <a:spcPts val="0"/>
                        </a:spcBef>
                        <a:spcAft>
                          <a:spcPts val="0"/>
                        </a:spcAft>
                        <a:buNone/>
                      </a:pPr>
                      <a:r>
                        <a:rPr lang="en-US" sz="1800"/>
                        <a:t>Row 1</a:t>
                      </a:r>
                      <a:endParaRPr/>
                    </a:p>
                  </a:txBody>
                  <a:tcPr marL="19050" marR="19050" marT="19050" marB="19050" anchor="ctr"/>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US" sz="1800"/>
                        <a:t>2010</a:t>
                      </a:r>
                      <a:endParaRPr/>
                    </a:p>
                  </a:txBody>
                  <a:tcPr marL="19050" marR="19050" marT="19050" marB="19050" anchor="ctr"/>
                </a:tc>
                <a:tc>
                  <a:txBody>
                    <a:bodyPr/>
                    <a:lstStyle/>
                    <a:p>
                      <a:pPr marL="0" marR="0" lvl="0" indent="0" algn="ctr" rtl="0">
                        <a:spcBef>
                          <a:spcPts val="0"/>
                        </a:spcBef>
                        <a:spcAft>
                          <a:spcPts val="0"/>
                        </a:spcAft>
                        <a:buNone/>
                      </a:pPr>
                      <a:r>
                        <a:rPr lang="en-US" sz="1800"/>
                        <a:t>A[1][1]</a:t>
                      </a:r>
                      <a:endParaRPr/>
                    </a:p>
                  </a:txBody>
                  <a:tcPr marL="19050" marR="19050" marT="19050" marB="19050" anchor="ctr"/>
                </a:tc>
                <a:tc vMerge="1">
                  <a:txBody>
                    <a:bodyPr/>
                    <a:lstStyle/>
                    <a:p>
                      <a:endParaRPr lang="en-US"/>
                    </a:p>
                  </a:txBody>
                  <a:tcPr/>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en-US" sz="1800"/>
                        <a:t>2012</a:t>
                      </a:r>
                      <a:endParaRPr/>
                    </a:p>
                  </a:txBody>
                  <a:tcPr marL="19050" marR="19050" marT="19050" marB="19050" anchor="ctr"/>
                </a:tc>
                <a:tc>
                  <a:txBody>
                    <a:bodyPr/>
                    <a:lstStyle/>
                    <a:p>
                      <a:pPr marL="0" marR="0" lvl="0" indent="0" algn="ctr" rtl="0">
                        <a:spcBef>
                          <a:spcPts val="0"/>
                        </a:spcBef>
                        <a:spcAft>
                          <a:spcPts val="0"/>
                        </a:spcAft>
                        <a:buNone/>
                      </a:pPr>
                      <a:r>
                        <a:rPr lang="en-US" sz="1800"/>
                        <a:t>A[1][2]</a:t>
                      </a:r>
                      <a:endParaRPr/>
                    </a:p>
                  </a:txBody>
                  <a:tcPr marL="19050" marR="19050" marT="19050" marB="19050" anchor="ctr"/>
                </a:tc>
                <a:tc vMerge="1">
                  <a:txBody>
                    <a:bodyPr/>
                    <a:lstStyle/>
                    <a:p>
                      <a:endParaRPr lang="en-US"/>
                    </a:p>
                  </a:txBody>
                  <a:tcPr/>
                </a:tc>
                <a:extLst>
                  <a:ext uri="{0D108BD9-81ED-4DB2-BD59-A6C34878D82A}">
                    <a16:rowId xmlns:a16="http://schemas.microsoft.com/office/drawing/2014/main" val="10006"/>
                  </a:ext>
                </a:extLst>
              </a:tr>
              <a:tr h="370850">
                <a:tc>
                  <a:txBody>
                    <a:bodyPr/>
                    <a:lstStyle/>
                    <a:p>
                      <a:pPr marL="0" marR="0" lvl="0" indent="0" algn="ctr" rtl="0">
                        <a:spcBef>
                          <a:spcPts val="0"/>
                        </a:spcBef>
                        <a:spcAft>
                          <a:spcPts val="0"/>
                        </a:spcAft>
                        <a:buNone/>
                      </a:pPr>
                      <a:r>
                        <a:rPr lang="en-US" sz="1800"/>
                        <a:t>2014</a:t>
                      </a:r>
                      <a:endParaRPr/>
                    </a:p>
                  </a:txBody>
                  <a:tcPr marL="19050" marR="19050" marT="19050" marB="19050" anchor="ctr"/>
                </a:tc>
                <a:tc>
                  <a:txBody>
                    <a:bodyPr/>
                    <a:lstStyle/>
                    <a:p>
                      <a:pPr marL="0" marR="0" lvl="0" indent="0" algn="ctr" rtl="0">
                        <a:spcBef>
                          <a:spcPts val="0"/>
                        </a:spcBef>
                        <a:spcAft>
                          <a:spcPts val="0"/>
                        </a:spcAft>
                        <a:buNone/>
                      </a:pPr>
                      <a:r>
                        <a:rPr lang="en-US" sz="1800" dirty="0"/>
                        <a:t>A[1][3]</a:t>
                      </a:r>
                      <a:endParaRPr dirty="0"/>
                    </a:p>
                  </a:txBody>
                  <a:tcPr marL="19050" marR="19050" marT="19050" marB="19050" anchor="ctr"/>
                </a:tc>
                <a:tc vMerge="1">
                  <a:txBody>
                    <a:bodyPr/>
                    <a:lstStyle/>
                    <a:p>
                      <a:endParaRPr lang="en-US"/>
                    </a:p>
                  </a:txBody>
                  <a:tcPr/>
                </a:tc>
                <a:extLst>
                  <a:ext uri="{0D108BD9-81ED-4DB2-BD59-A6C34878D82A}">
                    <a16:rowId xmlns:a16="http://schemas.microsoft.com/office/drawing/2014/main" val="10007"/>
                  </a:ext>
                </a:extLst>
              </a:tr>
            </a:tbl>
          </a:graphicData>
        </a:graphic>
      </p:graphicFrame>
      <p:pic>
        <p:nvPicPr>
          <p:cNvPr id="3" name="Picture 2">
            <a:extLst>
              <a:ext uri="{FF2B5EF4-FFF2-40B4-BE49-F238E27FC236}">
                <a16:creationId xmlns:a16="http://schemas.microsoft.com/office/drawing/2014/main" id="{94501669-2F28-DC0F-ADEA-B4EA3AFD90B0}"/>
              </a:ext>
            </a:extLst>
          </p:cNvPr>
          <p:cNvPicPr>
            <a:picLocks noChangeAspect="1"/>
          </p:cNvPicPr>
          <p:nvPr/>
        </p:nvPicPr>
        <p:blipFill>
          <a:blip r:embed="rId3"/>
          <a:stretch>
            <a:fillRect/>
          </a:stretch>
        </p:blipFill>
        <p:spPr>
          <a:xfrm>
            <a:off x="0" y="-41276"/>
            <a:ext cx="1371600" cy="84772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43"/>
          <p:cNvSpPr txBox="1">
            <a:spLocks noGrp="1"/>
          </p:cNvSpPr>
          <p:nvPr>
            <p:ph idx="1"/>
          </p:nvPr>
        </p:nvSpPr>
        <p:spPr>
          <a:xfrm>
            <a:off x="533400" y="1066800"/>
            <a:ext cx="8229600" cy="48006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Char char="•"/>
            </a:pPr>
            <a:r>
              <a:rPr lang="en-US" sz="2200" dirty="0">
                <a:highlight>
                  <a:srgbClr val="FFFF00"/>
                </a:highlight>
              </a:rPr>
              <a:t>The Location of element A[</a:t>
            </a:r>
            <a:r>
              <a:rPr lang="en-US" sz="2200" dirty="0" err="1">
                <a:highlight>
                  <a:srgbClr val="FFFF00"/>
                </a:highlight>
              </a:rPr>
              <a:t>i</a:t>
            </a:r>
            <a:r>
              <a:rPr lang="en-US" sz="2200" dirty="0">
                <a:highlight>
                  <a:srgbClr val="FFFF00"/>
                </a:highlight>
              </a:rPr>
              <a:t>, j]</a:t>
            </a:r>
            <a:r>
              <a:rPr lang="en-US" sz="2200" dirty="0"/>
              <a:t> can be obtained by evaluating expression:</a:t>
            </a:r>
            <a:endParaRPr dirty="0"/>
          </a:p>
          <a:p>
            <a:pPr marL="742950" lvl="1" indent="-285750" algn="just" rtl="0">
              <a:spcBef>
                <a:spcPts val="440"/>
              </a:spcBef>
              <a:spcAft>
                <a:spcPts val="0"/>
              </a:spcAft>
              <a:buClr>
                <a:schemeClr val="dk1"/>
              </a:buClr>
              <a:buSzPts val="2200"/>
              <a:buChar char="–"/>
            </a:pPr>
            <a:r>
              <a:rPr lang="en-US" sz="2200" b="1" dirty="0">
                <a:highlight>
                  <a:srgbClr val="00FF00"/>
                </a:highlight>
              </a:rPr>
              <a:t>LOC (A [</a:t>
            </a:r>
            <a:r>
              <a:rPr lang="en-US" sz="2200" b="1" dirty="0" err="1">
                <a:highlight>
                  <a:srgbClr val="00FF00"/>
                </a:highlight>
              </a:rPr>
              <a:t>i</a:t>
            </a:r>
            <a:r>
              <a:rPr lang="en-US" sz="2200" b="1" dirty="0">
                <a:highlight>
                  <a:srgbClr val="00FF00"/>
                </a:highlight>
              </a:rPr>
              <a:t>, j]) = </a:t>
            </a:r>
            <a:r>
              <a:rPr lang="en-US" sz="2200" b="1" dirty="0" err="1">
                <a:highlight>
                  <a:srgbClr val="00FF00"/>
                </a:highlight>
              </a:rPr>
              <a:t>Base_Address</a:t>
            </a:r>
            <a:r>
              <a:rPr lang="en-US" sz="2200" b="1" dirty="0">
                <a:highlight>
                  <a:srgbClr val="00FF00"/>
                </a:highlight>
              </a:rPr>
              <a:t> + W [M (i-L1) + (j-L2)]</a:t>
            </a:r>
            <a:endParaRPr dirty="0">
              <a:highlight>
                <a:srgbClr val="00FF00"/>
              </a:highlight>
            </a:endParaRPr>
          </a:p>
          <a:p>
            <a:pPr marL="1143000" lvl="2" indent="-228600" algn="just" rtl="0">
              <a:spcBef>
                <a:spcPts val="440"/>
              </a:spcBef>
              <a:spcAft>
                <a:spcPts val="0"/>
              </a:spcAft>
              <a:buClr>
                <a:schemeClr val="dk1"/>
              </a:buClr>
              <a:buSzPts val="2200"/>
              <a:buChar char="•"/>
            </a:pPr>
            <a:r>
              <a:rPr lang="en-US" sz="2200" b="1" dirty="0"/>
              <a:t>Here,</a:t>
            </a:r>
            <a:endParaRPr dirty="0"/>
          </a:p>
          <a:p>
            <a:pPr marL="1600200" lvl="3" indent="-228600" algn="just" rtl="0">
              <a:spcBef>
                <a:spcPts val="440"/>
              </a:spcBef>
              <a:spcAft>
                <a:spcPts val="0"/>
              </a:spcAft>
              <a:buClr>
                <a:schemeClr val="dk1"/>
              </a:buClr>
              <a:buSzPts val="2200"/>
              <a:buChar char="–"/>
            </a:pPr>
            <a:r>
              <a:rPr lang="en-US" sz="2200" b="1" dirty="0" err="1"/>
              <a:t>Base_Address</a:t>
            </a:r>
            <a:r>
              <a:rPr lang="en-US" sz="2200" dirty="0"/>
              <a:t> is the address of first element in the array.</a:t>
            </a:r>
            <a:endParaRPr dirty="0"/>
          </a:p>
          <a:p>
            <a:pPr marL="1600200" lvl="3" indent="-228600" algn="just" rtl="0">
              <a:spcBef>
                <a:spcPts val="440"/>
              </a:spcBef>
              <a:spcAft>
                <a:spcPts val="0"/>
              </a:spcAft>
              <a:buClr>
                <a:schemeClr val="dk1"/>
              </a:buClr>
              <a:buSzPts val="2200"/>
              <a:buChar char="–"/>
            </a:pPr>
            <a:r>
              <a:rPr lang="en-US" sz="2200" b="1" dirty="0"/>
              <a:t>W</a:t>
            </a:r>
            <a:r>
              <a:rPr lang="en-US" sz="2200" dirty="0"/>
              <a:t> is the word size. It means number of bytes occupied by each element.</a:t>
            </a:r>
            <a:endParaRPr dirty="0"/>
          </a:p>
          <a:p>
            <a:pPr marL="1600200" lvl="3" indent="-228600" algn="just" rtl="0">
              <a:spcBef>
                <a:spcPts val="440"/>
              </a:spcBef>
              <a:spcAft>
                <a:spcPts val="0"/>
              </a:spcAft>
              <a:buClr>
                <a:schemeClr val="dk1"/>
              </a:buClr>
              <a:buSzPts val="2200"/>
              <a:buChar char="–"/>
            </a:pPr>
            <a:r>
              <a:rPr lang="en-US" sz="2200" b="1" dirty="0"/>
              <a:t>N</a:t>
            </a:r>
            <a:r>
              <a:rPr lang="en-US" sz="2200" dirty="0"/>
              <a:t> is number of rows in array.</a:t>
            </a:r>
            <a:endParaRPr dirty="0"/>
          </a:p>
          <a:p>
            <a:pPr marL="1600200" lvl="3" indent="-228600" algn="just" rtl="0">
              <a:spcBef>
                <a:spcPts val="440"/>
              </a:spcBef>
              <a:spcAft>
                <a:spcPts val="0"/>
              </a:spcAft>
              <a:buClr>
                <a:schemeClr val="dk1"/>
              </a:buClr>
              <a:buSzPts val="2200"/>
              <a:buChar char="–"/>
            </a:pPr>
            <a:r>
              <a:rPr lang="en-US" sz="2200" b="1" dirty="0"/>
              <a:t>M</a:t>
            </a:r>
            <a:r>
              <a:rPr lang="en-US" sz="2200" dirty="0"/>
              <a:t> is number of columns in array.</a:t>
            </a:r>
            <a:endParaRPr dirty="0"/>
          </a:p>
          <a:p>
            <a:pPr marL="1600200" lvl="3" indent="-228600" algn="just" rtl="0">
              <a:spcBef>
                <a:spcPts val="440"/>
              </a:spcBef>
              <a:spcAft>
                <a:spcPts val="0"/>
              </a:spcAft>
              <a:buClr>
                <a:schemeClr val="dk1"/>
              </a:buClr>
              <a:buSzPts val="2200"/>
              <a:buChar char="–"/>
            </a:pPr>
            <a:r>
              <a:rPr lang="en-US" sz="2200" b="1" dirty="0"/>
              <a:t>L1</a:t>
            </a:r>
            <a:r>
              <a:rPr lang="en-US" sz="2200" dirty="0"/>
              <a:t> is lower bound of row.</a:t>
            </a:r>
            <a:endParaRPr dirty="0"/>
          </a:p>
          <a:p>
            <a:pPr marL="1600200" lvl="3" indent="-228600" algn="just" rtl="0">
              <a:spcBef>
                <a:spcPts val="440"/>
              </a:spcBef>
              <a:spcAft>
                <a:spcPts val="0"/>
              </a:spcAft>
              <a:buClr>
                <a:schemeClr val="dk1"/>
              </a:buClr>
              <a:buSzPts val="2200"/>
              <a:buChar char="–"/>
            </a:pPr>
            <a:r>
              <a:rPr lang="en-US" sz="2200" b="1" dirty="0"/>
              <a:t>L2</a:t>
            </a:r>
            <a:r>
              <a:rPr lang="en-US" sz="2200" dirty="0"/>
              <a:t> is lower bound of column.</a:t>
            </a:r>
            <a:endParaRPr dirty="0"/>
          </a:p>
          <a:p>
            <a:pPr marL="1600200" lvl="3" indent="-88900" algn="just" rtl="0">
              <a:spcBef>
                <a:spcPts val="440"/>
              </a:spcBef>
              <a:spcAft>
                <a:spcPts val="0"/>
              </a:spcAft>
              <a:buClr>
                <a:schemeClr val="dk1"/>
              </a:buClr>
              <a:buSzPts val="2200"/>
              <a:buNone/>
            </a:pPr>
            <a:endParaRPr sz="2200" dirty="0"/>
          </a:p>
          <a:p>
            <a:pPr marL="1600200" lvl="3" indent="-228600" algn="just" rtl="0">
              <a:spcBef>
                <a:spcPts val="440"/>
              </a:spcBef>
              <a:spcAft>
                <a:spcPts val="0"/>
              </a:spcAft>
              <a:buClr>
                <a:schemeClr val="dk1"/>
              </a:buClr>
              <a:buSzPts val="2200"/>
              <a:buNone/>
            </a:pPr>
            <a:endParaRPr sz="2200" dirty="0"/>
          </a:p>
        </p:txBody>
      </p:sp>
      <p:sp>
        <p:nvSpPr>
          <p:cNvPr id="598" name="Google Shape;598;p43"/>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5C0B9F9-D3F7-4668-9937-A28913EE3539}" type="datetime1">
              <a:rPr lang="en-US" smtClean="0"/>
              <a:t>8/2/2022</a:t>
            </a:fld>
            <a:endParaRPr/>
          </a:p>
        </p:txBody>
      </p:sp>
      <p:sp>
        <p:nvSpPr>
          <p:cNvPr id="599" name="Google Shape;599;p43"/>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600" name="Google Shape;600;p4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72</a:t>
            </a:fld>
            <a:endParaRPr/>
          </a:p>
        </p:txBody>
      </p:sp>
      <p:sp>
        <p:nvSpPr>
          <p:cNvPr id="601" name="Google Shape;601;p43"/>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Row-Major Order</a:t>
            </a:r>
            <a:endParaRPr sz="3200" b="1">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DBEC4826-4241-EA0F-433C-87DABD369492}"/>
              </a:ext>
            </a:extLst>
          </p:cNvPr>
          <p:cNvPicPr>
            <a:picLocks noChangeAspect="1"/>
          </p:cNvPicPr>
          <p:nvPr/>
        </p:nvPicPr>
        <p:blipFill>
          <a:blip r:embed="rId3"/>
          <a:stretch>
            <a:fillRect/>
          </a:stretch>
        </p:blipFill>
        <p:spPr>
          <a:xfrm>
            <a:off x="0" y="28574"/>
            <a:ext cx="1371600" cy="84772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44"/>
          <p:cNvSpPr txBox="1">
            <a:spLocks noGrp="1"/>
          </p:cNvSpPr>
          <p:nvPr>
            <p:ph idx="1"/>
          </p:nvPr>
        </p:nvSpPr>
        <p:spPr>
          <a:xfrm>
            <a:off x="533400" y="1219200"/>
            <a:ext cx="8229600" cy="47244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Char char="•"/>
            </a:pPr>
            <a:r>
              <a:rPr lang="en-US" sz="2200"/>
              <a:t>Suppose we want to calculate the address of element A [1, 2].</a:t>
            </a:r>
            <a:endParaRPr/>
          </a:p>
          <a:p>
            <a:pPr marL="742950" lvl="1" indent="-285750" algn="just" rtl="0">
              <a:spcBef>
                <a:spcPts val="440"/>
              </a:spcBef>
              <a:spcAft>
                <a:spcPts val="0"/>
              </a:spcAft>
              <a:buClr>
                <a:schemeClr val="dk1"/>
              </a:buClr>
              <a:buSzPts val="2200"/>
              <a:buChar char="–"/>
            </a:pPr>
            <a:r>
              <a:rPr lang="en-US" sz="2200"/>
              <a:t>It can be calculated as follow:</a:t>
            </a:r>
            <a:endParaRPr/>
          </a:p>
          <a:p>
            <a:pPr marL="1143000" lvl="2" indent="-228600" algn="just" rtl="0">
              <a:spcBef>
                <a:spcPts val="440"/>
              </a:spcBef>
              <a:spcAft>
                <a:spcPts val="0"/>
              </a:spcAft>
              <a:buClr>
                <a:schemeClr val="dk1"/>
              </a:buClr>
              <a:buSzPts val="2200"/>
              <a:buChar char="•"/>
            </a:pPr>
            <a:r>
              <a:rPr lang="en-US" sz="2200" b="1"/>
              <a:t>Here,</a:t>
            </a:r>
            <a:endParaRPr/>
          </a:p>
          <a:p>
            <a:pPr marL="1600200" lvl="3" indent="-228600" algn="just" rtl="0">
              <a:spcBef>
                <a:spcPts val="440"/>
              </a:spcBef>
              <a:spcAft>
                <a:spcPts val="0"/>
              </a:spcAft>
              <a:buClr>
                <a:schemeClr val="dk1"/>
              </a:buClr>
              <a:buSzPts val="2200"/>
              <a:buNone/>
            </a:pPr>
            <a:r>
              <a:rPr lang="en-US" sz="2200" b="1"/>
              <a:t>Base_Address = 2000, W= 2, M=4, N=2, i=1, j=2</a:t>
            </a:r>
            <a:endParaRPr sz="2200"/>
          </a:p>
          <a:p>
            <a:pPr marL="1600200" lvl="3" indent="-228600" algn="just" rtl="0">
              <a:spcBef>
                <a:spcPts val="440"/>
              </a:spcBef>
              <a:spcAft>
                <a:spcPts val="0"/>
              </a:spcAft>
              <a:buClr>
                <a:schemeClr val="dk1"/>
              </a:buClr>
              <a:buSzPts val="2200"/>
              <a:buNone/>
            </a:pPr>
            <a:r>
              <a:rPr lang="en-US" sz="2200"/>
              <a:t>LOC (A [i, j])=</a:t>
            </a:r>
            <a:r>
              <a:rPr lang="en-US" sz="2200" b="1"/>
              <a:t>Base_Address + W [M (i-L1) + (j-L2)]</a:t>
            </a:r>
            <a:endParaRPr/>
          </a:p>
          <a:p>
            <a:pPr marL="1600200" lvl="3" indent="-228600" algn="just" rtl="0">
              <a:spcBef>
                <a:spcPts val="440"/>
              </a:spcBef>
              <a:spcAft>
                <a:spcPts val="0"/>
              </a:spcAft>
              <a:buClr>
                <a:schemeClr val="dk1"/>
              </a:buClr>
              <a:buSzPts val="2200"/>
              <a:buNone/>
            </a:pPr>
            <a:r>
              <a:rPr lang="en-US" sz="2200"/>
              <a:t>LOC (A[1, 2])=2000 + 2 *[4*(1) + 2]</a:t>
            </a:r>
            <a:endParaRPr/>
          </a:p>
          <a:p>
            <a:pPr marL="1600200" lvl="3" indent="-228600" algn="just" rtl="0">
              <a:spcBef>
                <a:spcPts val="440"/>
              </a:spcBef>
              <a:spcAft>
                <a:spcPts val="0"/>
              </a:spcAft>
              <a:buClr>
                <a:schemeClr val="dk1"/>
              </a:buClr>
              <a:buSzPts val="2200"/>
              <a:buNone/>
            </a:pPr>
            <a:r>
              <a:rPr lang="en-US" sz="2200"/>
              <a:t>=2000 + 2 * [4 + 2]</a:t>
            </a:r>
            <a:endParaRPr/>
          </a:p>
          <a:p>
            <a:pPr marL="1600200" lvl="3" indent="-228600" algn="just" rtl="0">
              <a:spcBef>
                <a:spcPts val="440"/>
              </a:spcBef>
              <a:spcAft>
                <a:spcPts val="0"/>
              </a:spcAft>
              <a:buClr>
                <a:schemeClr val="dk1"/>
              </a:buClr>
              <a:buSzPts val="2200"/>
              <a:buNone/>
            </a:pPr>
            <a:r>
              <a:rPr lang="en-US" sz="2200"/>
              <a:t>=2000 + 2 * 6</a:t>
            </a:r>
            <a:endParaRPr/>
          </a:p>
          <a:p>
            <a:pPr marL="1600200" lvl="3" indent="-228600" algn="just" rtl="0">
              <a:spcBef>
                <a:spcPts val="440"/>
              </a:spcBef>
              <a:spcAft>
                <a:spcPts val="0"/>
              </a:spcAft>
              <a:buClr>
                <a:schemeClr val="dk1"/>
              </a:buClr>
              <a:buSzPts val="2200"/>
              <a:buNone/>
            </a:pPr>
            <a:r>
              <a:rPr lang="en-US" sz="2200"/>
              <a:t>=2000 + 12</a:t>
            </a:r>
            <a:endParaRPr/>
          </a:p>
          <a:p>
            <a:pPr marL="1600200" lvl="3" indent="-228600" algn="just" rtl="0">
              <a:spcBef>
                <a:spcPts val="440"/>
              </a:spcBef>
              <a:spcAft>
                <a:spcPts val="0"/>
              </a:spcAft>
              <a:buClr>
                <a:schemeClr val="dk1"/>
              </a:buClr>
              <a:buSzPts val="2200"/>
              <a:buNone/>
            </a:pPr>
            <a:r>
              <a:rPr lang="en-US" sz="2200"/>
              <a:t>=2012</a:t>
            </a:r>
            <a:endParaRPr sz="2200"/>
          </a:p>
        </p:txBody>
      </p:sp>
      <p:sp>
        <p:nvSpPr>
          <p:cNvPr id="608" name="Google Shape;608;p44"/>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6BA4E88-F626-4990-ADF2-24BEEC2D06EF}" type="datetime1">
              <a:rPr lang="en-US" smtClean="0"/>
              <a:t>8/2/2022</a:t>
            </a:fld>
            <a:endParaRPr/>
          </a:p>
        </p:txBody>
      </p:sp>
      <p:sp>
        <p:nvSpPr>
          <p:cNvPr id="609" name="Google Shape;609;p44"/>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610" name="Google Shape;610;p4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73</a:t>
            </a:fld>
            <a:endParaRPr/>
          </a:p>
        </p:txBody>
      </p:sp>
      <p:sp>
        <p:nvSpPr>
          <p:cNvPr id="611" name="Google Shape;611;p44"/>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Row-Major Order</a:t>
            </a:r>
            <a:endParaRPr sz="3200" b="1">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78FF9A88-843A-B4ED-30FA-5ED812C943B7}"/>
              </a:ext>
            </a:extLst>
          </p:cNvPr>
          <p:cNvPicPr>
            <a:picLocks noChangeAspect="1"/>
          </p:cNvPicPr>
          <p:nvPr/>
        </p:nvPicPr>
        <p:blipFill>
          <a:blip r:embed="rId3"/>
          <a:stretch>
            <a:fillRect/>
          </a:stretch>
        </p:blipFill>
        <p:spPr>
          <a:xfrm>
            <a:off x="0" y="44449"/>
            <a:ext cx="1371600" cy="84772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5"/>
          <p:cNvSpPr txBox="1">
            <a:spLocks noGrp="1"/>
          </p:cNvSpPr>
          <p:nvPr>
            <p:ph idx="1"/>
          </p:nvPr>
        </p:nvSpPr>
        <p:spPr>
          <a:xfrm>
            <a:off x="533400" y="1143000"/>
            <a:ext cx="8229600" cy="50292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Char char="•"/>
            </a:pPr>
            <a:r>
              <a:rPr lang="en-US" sz="2200" dirty="0"/>
              <a:t>Column Major Order is a method of representing multidimensional array in sequential memory.</a:t>
            </a:r>
            <a:br>
              <a:rPr lang="en-US" sz="2200" dirty="0"/>
            </a:br>
            <a:r>
              <a:rPr lang="en-US" sz="2200" dirty="0"/>
              <a:t>In this method elements of an array are arranged sequentially column by column. Thus elements of first column occupies first set of memory locations reserved for the array, elements of second column occupies the next set of memory and so on.</a:t>
            </a:r>
            <a:br>
              <a:rPr lang="en-US" sz="2200" dirty="0"/>
            </a:br>
            <a:r>
              <a:rPr lang="en-US" sz="2200" dirty="0"/>
              <a:t>Consider a Two Dimensional Array consist of N rows and M columns. It can be stored sequentially in memory column by column as shown below:</a:t>
            </a:r>
            <a:endParaRPr dirty="0"/>
          </a:p>
          <a:p>
            <a:pPr marL="342900" lvl="0" indent="-203200" algn="just" rtl="0">
              <a:spcBef>
                <a:spcPts val="440"/>
              </a:spcBef>
              <a:spcAft>
                <a:spcPts val="0"/>
              </a:spcAft>
              <a:buClr>
                <a:schemeClr val="dk1"/>
              </a:buClr>
              <a:buSzPts val="2200"/>
              <a:buNone/>
            </a:pPr>
            <a:endParaRPr sz="2200" dirty="0"/>
          </a:p>
        </p:txBody>
      </p:sp>
      <p:sp>
        <p:nvSpPr>
          <p:cNvPr id="618" name="Google Shape;618;p45"/>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191F88D-FFEC-4460-AAE9-51F47B89160F}" type="datetime1">
              <a:rPr lang="en-US" smtClean="0"/>
              <a:t>8/2/2022</a:t>
            </a:fld>
            <a:endParaRPr/>
          </a:p>
        </p:txBody>
      </p:sp>
      <p:sp>
        <p:nvSpPr>
          <p:cNvPr id="619" name="Google Shape;619;p45"/>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620" name="Google Shape;620;p4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74</a:t>
            </a:fld>
            <a:endParaRPr/>
          </a:p>
        </p:txBody>
      </p:sp>
      <p:sp>
        <p:nvSpPr>
          <p:cNvPr id="621" name="Google Shape;621;p45"/>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Column Major </a:t>
            </a:r>
            <a:r>
              <a:rPr lang="en-US" sz="3200" b="1">
                <a:solidFill>
                  <a:schemeClr val="dk1"/>
                </a:solidFill>
                <a:latin typeface="Calibri"/>
                <a:ea typeface="Calibri"/>
                <a:cs typeface="Calibri"/>
                <a:sym typeface="Calibri"/>
              </a:rPr>
              <a:t>O</a:t>
            </a:r>
            <a:r>
              <a:rPr lang="en-US" sz="3200" b="1" i="0" u="none" strike="noStrike" cap="none">
                <a:solidFill>
                  <a:schemeClr val="dk1"/>
                </a:solidFill>
                <a:latin typeface="Calibri"/>
                <a:ea typeface="Calibri"/>
                <a:cs typeface="Calibri"/>
                <a:sym typeface="Calibri"/>
              </a:rPr>
              <a:t>rder</a:t>
            </a:r>
            <a:endParaRPr sz="3200" b="1" i="0" u="none" strike="noStrike" cap="none">
              <a:solidFill>
                <a:schemeClr val="dk1"/>
              </a:solidFill>
              <a:latin typeface="Calibri"/>
              <a:ea typeface="Calibri"/>
              <a:cs typeface="Calibri"/>
              <a:sym typeface="Calibri"/>
            </a:endParaRPr>
          </a:p>
        </p:txBody>
      </p:sp>
      <p:graphicFrame>
        <p:nvGraphicFramePr>
          <p:cNvPr id="623" name="Google Shape;623;p45"/>
          <p:cNvGraphicFramePr/>
          <p:nvPr/>
        </p:nvGraphicFramePr>
        <p:xfrm>
          <a:off x="1512627" y="4243786"/>
          <a:ext cx="6096000" cy="1981200"/>
        </p:xfrm>
        <a:graphic>
          <a:graphicData uri="http://schemas.openxmlformats.org/drawingml/2006/table">
            <a:tbl>
              <a:tblPr firstRow="1" bandRow="1">
                <a:noFill/>
                <a:tableStyleId>{F0BF7176-352F-4F98-BEA2-798AF6EE9B45}</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495300">
                <a:tc>
                  <a:txBody>
                    <a:bodyPr/>
                    <a:lstStyle/>
                    <a:p>
                      <a:pPr marL="0" marR="0" lvl="0" indent="0" algn="l" rtl="0">
                        <a:spcBef>
                          <a:spcPts val="0"/>
                        </a:spcBef>
                        <a:spcAft>
                          <a:spcPts val="0"/>
                        </a:spcAft>
                        <a:buNone/>
                      </a:pPr>
                      <a:r>
                        <a:rPr lang="en-US" sz="1800"/>
                        <a:t>Column 0</a:t>
                      </a:r>
                      <a:endParaRPr/>
                    </a:p>
                  </a:txBody>
                  <a:tcPr marL="19050" marR="19050" marT="19050" marB="19050" anchor="ctr"/>
                </a:tc>
                <a:tc>
                  <a:txBody>
                    <a:bodyPr/>
                    <a:lstStyle/>
                    <a:p>
                      <a:pPr marL="0" marR="0" lvl="0" indent="0" algn="l" rtl="0">
                        <a:spcBef>
                          <a:spcPts val="0"/>
                        </a:spcBef>
                        <a:spcAft>
                          <a:spcPts val="0"/>
                        </a:spcAft>
                        <a:buNone/>
                      </a:pPr>
                      <a:r>
                        <a:rPr lang="en-US" sz="1800"/>
                        <a:t>A[0,0]</a:t>
                      </a:r>
                      <a:endParaRPr/>
                    </a:p>
                  </a:txBody>
                  <a:tcPr marL="19050" marR="19050" marT="19050" marB="19050" anchor="ctr"/>
                </a:tc>
                <a:tc>
                  <a:txBody>
                    <a:bodyPr/>
                    <a:lstStyle/>
                    <a:p>
                      <a:pPr marL="0" marR="0" lvl="0" indent="0" algn="l" rtl="0">
                        <a:spcBef>
                          <a:spcPts val="0"/>
                        </a:spcBef>
                        <a:spcAft>
                          <a:spcPts val="0"/>
                        </a:spcAft>
                        <a:buNone/>
                      </a:pPr>
                      <a:r>
                        <a:rPr lang="en-US" sz="1800"/>
                        <a:t>A[1,0]</a:t>
                      </a:r>
                      <a:endParaRPr/>
                    </a:p>
                  </a:txBody>
                  <a:tcPr marL="19050" marR="19050" marT="19050" marB="19050" anchor="ctr"/>
                </a:tc>
                <a:tc>
                  <a:txBody>
                    <a:bodyPr/>
                    <a:lstStyle/>
                    <a:p>
                      <a:pPr marL="0" marR="0" lvl="0" indent="0" algn="l" rtl="0">
                        <a:spcBef>
                          <a:spcPts val="0"/>
                        </a:spcBef>
                        <a:spcAft>
                          <a:spcPts val="0"/>
                        </a:spcAft>
                        <a:buNone/>
                      </a:pPr>
                      <a:r>
                        <a:rPr lang="en-US" sz="1800"/>
                        <a:t> </a:t>
                      </a:r>
                      <a:endParaRPr/>
                    </a:p>
                  </a:txBody>
                  <a:tcPr marL="19050" marR="19050" marT="19050" marB="19050" anchor="ctr"/>
                </a:tc>
                <a:tc>
                  <a:txBody>
                    <a:bodyPr/>
                    <a:lstStyle/>
                    <a:p>
                      <a:pPr marL="0" marR="0" lvl="0" indent="0" algn="l" rtl="0">
                        <a:spcBef>
                          <a:spcPts val="0"/>
                        </a:spcBef>
                        <a:spcAft>
                          <a:spcPts val="0"/>
                        </a:spcAft>
                        <a:buNone/>
                      </a:pPr>
                      <a:r>
                        <a:rPr lang="en-US" sz="1800"/>
                        <a:t>A[N-1,0]</a:t>
                      </a:r>
                      <a:endParaRPr/>
                    </a:p>
                  </a:txBody>
                  <a:tcPr marL="19050" marR="19050" marT="19050" marB="19050" anchor="ctr"/>
                </a:tc>
                <a:extLst>
                  <a:ext uri="{0D108BD9-81ED-4DB2-BD59-A6C34878D82A}">
                    <a16:rowId xmlns:a16="http://schemas.microsoft.com/office/drawing/2014/main" val="10000"/>
                  </a:ext>
                </a:extLst>
              </a:tr>
              <a:tr h="495300">
                <a:tc>
                  <a:txBody>
                    <a:bodyPr/>
                    <a:lstStyle/>
                    <a:p>
                      <a:pPr marL="0" marR="0" lvl="0" indent="0" algn="l" rtl="0">
                        <a:spcBef>
                          <a:spcPts val="0"/>
                        </a:spcBef>
                        <a:spcAft>
                          <a:spcPts val="0"/>
                        </a:spcAft>
                        <a:buNone/>
                      </a:pPr>
                      <a:r>
                        <a:rPr lang="en-US" sz="1800"/>
                        <a:t>Column 1</a:t>
                      </a:r>
                      <a:endParaRPr/>
                    </a:p>
                  </a:txBody>
                  <a:tcPr marL="19050" marR="19050" marT="19050" marB="19050" anchor="ctr"/>
                </a:tc>
                <a:tc>
                  <a:txBody>
                    <a:bodyPr/>
                    <a:lstStyle/>
                    <a:p>
                      <a:pPr marL="0" marR="0" lvl="0" indent="0" algn="l" rtl="0">
                        <a:spcBef>
                          <a:spcPts val="0"/>
                        </a:spcBef>
                        <a:spcAft>
                          <a:spcPts val="0"/>
                        </a:spcAft>
                        <a:buNone/>
                      </a:pPr>
                      <a:r>
                        <a:rPr lang="en-US" sz="1800"/>
                        <a:t>A[0,1]</a:t>
                      </a:r>
                      <a:endParaRPr/>
                    </a:p>
                  </a:txBody>
                  <a:tcPr marL="19050" marR="19050" marT="19050" marB="19050" anchor="ctr"/>
                </a:tc>
                <a:tc>
                  <a:txBody>
                    <a:bodyPr/>
                    <a:lstStyle/>
                    <a:p>
                      <a:pPr marL="0" marR="0" lvl="0" indent="0" algn="l" rtl="0">
                        <a:spcBef>
                          <a:spcPts val="0"/>
                        </a:spcBef>
                        <a:spcAft>
                          <a:spcPts val="0"/>
                        </a:spcAft>
                        <a:buNone/>
                      </a:pPr>
                      <a:r>
                        <a:rPr lang="en-US" sz="1800"/>
                        <a:t>A[1,1]</a:t>
                      </a:r>
                      <a:endParaRPr/>
                    </a:p>
                  </a:txBody>
                  <a:tcPr marL="19050" marR="19050" marT="19050" marB="19050" anchor="ctr"/>
                </a:tc>
                <a:tc>
                  <a:txBody>
                    <a:bodyPr/>
                    <a:lstStyle/>
                    <a:p>
                      <a:pPr marL="0" marR="0" lvl="0" indent="0" algn="l" rtl="0">
                        <a:spcBef>
                          <a:spcPts val="0"/>
                        </a:spcBef>
                        <a:spcAft>
                          <a:spcPts val="0"/>
                        </a:spcAft>
                        <a:buNone/>
                      </a:pPr>
                      <a:r>
                        <a:rPr lang="en-US" sz="1800"/>
                        <a:t> </a:t>
                      </a:r>
                      <a:endParaRPr/>
                    </a:p>
                  </a:txBody>
                  <a:tcPr marL="19050" marR="19050" marT="19050" marB="19050" anchor="ctr"/>
                </a:tc>
                <a:tc>
                  <a:txBody>
                    <a:bodyPr/>
                    <a:lstStyle/>
                    <a:p>
                      <a:pPr marL="0" marR="0" lvl="0" indent="0" algn="l" rtl="0">
                        <a:spcBef>
                          <a:spcPts val="0"/>
                        </a:spcBef>
                        <a:spcAft>
                          <a:spcPts val="0"/>
                        </a:spcAft>
                        <a:buNone/>
                      </a:pPr>
                      <a:r>
                        <a:rPr lang="en-US" sz="1800"/>
                        <a:t>A[N-1,1]</a:t>
                      </a:r>
                      <a:endParaRPr/>
                    </a:p>
                  </a:txBody>
                  <a:tcPr marL="19050" marR="19050" marT="19050" marB="19050" anchor="ctr"/>
                </a:tc>
                <a:extLst>
                  <a:ext uri="{0D108BD9-81ED-4DB2-BD59-A6C34878D82A}">
                    <a16:rowId xmlns:a16="http://schemas.microsoft.com/office/drawing/2014/main" val="10001"/>
                  </a:ext>
                </a:extLst>
              </a:tr>
              <a:tr h="495300">
                <a:tc>
                  <a:txBody>
                    <a:bodyPr/>
                    <a:lstStyle/>
                    <a:p>
                      <a:pPr marL="0" marR="0" lvl="0" indent="0" algn="l" rtl="0">
                        <a:spcBef>
                          <a:spcPts val="0"/>
                        </a:spcBef>
                        <a:spcAft>
                          <a:spcPts val="0"/>
                        </a:spcAft>
                        <a:buNone/>
                      </a:pPr>
                      <a:r>
                        <a:rPr lang="en-US" sz="1800"/>
                        <a:t> </a:t>
                      </a:r>
                      <a:endParaRPr/>
                    </a:p>
                  </a:txBody>
                  <a:tcPr marL="19050" marR="19050" marT="19050" marB="19050" anchor="ctr"/>
                </a:tc>
                <a:tc gridSpan="4">
                  <a:txBody>
                    <a:bodyPr/>
                    <a:lstStyle/>
                    <a:p>
                      <a:pPr marL="0" marR="0" lvl="0" indent="0" algn="l" rtl="0">
                        <a:spcBef>
                          <a:spcPts val="0"/>
                        </a:spcBef>
                        <a:spcAft>
                          <a:spcPts val="0"/>
                        </a:spcAft>
                        <a:buNone/>
                      </a:pPr>
                      <a:r>
                        <a:rPr lang="en-US" sz="1800"/>
                        <a:t> </a:t>
                      </a:r>
                      <a:endParaRPr/>
                    </a:p>
                  </a:txBody>
                  <a:tcPr marL="19050" marR="19050" marT="19050" marB="1905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95300">
                <a:tc>
                  <a:txBody>
                    <a:bodyPr/>
                    <a:lstStyle/>
                    <a:p>
                      <a:pPr marL="0" marR="0" lvl="0" indent="0" algn="l" rtl="0">
                        <a:spcBef>
                          <a:spcPts val="0"/>
                        </a:spcBef>
                        <a:spcAft>
                          <a:spcPts val="0"/>
                        </a:spcAft>
                        <a:buNone/>
                      </a:pPr>
                      <a:r>
                        <a:rPr lang="en-US" sz="1800"/>
                        <a:t>Column N-1</a:t>
                      </a:r>
                      <a:endParaRPr/>
                    </a:p>
                  </a:txBody>
                  <a:tcPr marL="19050" marR="19050" marT="19050" marB="19050" anchor="ctr"/>
                </a:tc>
                <a:tc>
                  <a:txBody>
                    <a:bodyPr/>
                    <a:lstStyle/>
                    <a:p>
                      <a:pPr marL="0" marR="0" lvl="0" indent="0" algn="l" rtl="0">
                        <a:spcBef>
                          <a:spcPts val="0"/>
                        </a:spcBef>
                        <a:spcAft>
                          <a:spcPts val="0"/>
                        </a:spcAft>
                        <a:buNone/>
                      </a:pPr>
                      <a:r>
                        <a:rPr lang="en-US" sz="1800"/>
                        <a:t>A[0,M-1]</a:t>
                      </a:r>
                      <a:endParaRPr/>
                    </a:p>
                  </a:txBody>
                  <a:tcPr marL="19050" marR="19050" marT="19050" marB="19050" anchor="ctr"/>
                </a:tc>
                <a:tc>
                  <a:txBody>
                    <a:bodyPr/>
                    <a:lstStyle/>
                    <a:p>
                      <a:pPr marL="0" marR="0" lvl="0" indent="0" algn="l" rtl="0">
                        <a:spcBef>
                          <a:spcPts val="0"/>
                        </a:spcBef>
                        <a:spcAft>
                          <a:spcPts val="0"/>
                        </a:spcAft>
                        <a:buNone/>
                      </a:pPr>
                      <a:r>
                        <a:rPr lang="en-US" sz="1800"/>
                        <a:t>A[1,M-1]</a:t>
                      </a:r>
                      <a:endParaRPr/>
                    </a:p>
                  </a:txBody>
                  <a:tcPr marL="19050" marR="19050" marT="19050" marB="19050" anchor="ctr"/>
                </a:tc>
                <a:tc>
                  <a:txBody>
                    <a:bodyPr/>
                    <a:lstStyle/>
                    <a:p>
                      <a:pPr marL="0" marR="0" lvl="0" indent="0" algn="l" rtl="0">
                        <a:spcBef>
                          <a:spcPts val="0"/>
                        </a:spcBef>
                        <a:spcAft>
                          <a:spcPts val="0"/>
                        </a:spcAft>
                        <a:buNone/>
                      </a:pPr>
                      <a:r>
                        <a:rPr lang="en-US" sz="1800"/>
                        <a:t> </a:t>
                      </a:r>
                      <a:endParaRPr/>
                    </a:p>
                  </a:txBody>
                  <a:tcPr marL="19050" marR="19050" marT="19050" marB="19050" anchor="ctr"/>
                </a:tc>
                <a:tc>
                  <a:txBody>
                    <a:bodyPr/>
                    <a:lstStyle/>
                    <a:p>
                      <a:pPr marL="0" marR="0" lvl="0" indent="0" algn="l" rtl="0">
                        <a:spcBef>
                          <a:spcPts val="0"/>
                        </a:spcBef>
                        <a:spcAft>
                          <a:spcPts val="0"/>
                        </a:spcAft>
                        <a:buNone/>
                      </a:pPr>
                      <a:r>
                        <a:rPr lang="en-US" sz="1800"/>
                        <a:t>A[N-1,M-1]</a:t>
                      </a:r>
                      <a:endParaRPr/>
                    </a:p>
                  </a:txBody>
                  <a:tcPr marL="19050" marR="19050" marT="19050" marB="19050" anchor="ctr"/>
                </a:tc>
                <a:extLst>
                  <a:ext uri="{0D108BD9-81ED-4DB2-BD59-A6C34878D82A}">
                    <a16:rowId xmlns:a16="http://schemas.microsoft.com/office/drawing/2014/main" val="10003"/>
                  </a:ext>
                </a:extLst>
              </a:tr>
            </a:tbl>
          </a:graphicData>
        </a:graphic>
      </p:graphicFrame>
      <p:pic>
        <p:nvPicPr>
          <p:cNvPr id="3" name="Picture 2">
            <a:extLst>
              <a:ext uri="{FF2B5EF4-FFF2-40B4-BE49-F238E27FC236}">
                <a16:creationId xmlns:a16="http://schemas.microsoft.com/office/drawing/2014/main" id="{A293B6FB-AD41-0C3A-6A9E-9C8598E3348B}"/>
              </a:ext>
            </a:extLst>
          </p:cNvPr>
          <p:cNvPicPr>
            <a:picLocks noChangeAspect="1"/>
          </p:cNvPicPr>
          <p:nvPr/>
        </p:nvPicPr>
        <p:blipFill>
          <a:blip r:embed="rId3"/>
          <a:stretch>
            <a:fillRect/>
          </a:stretch>
        </p:blipFill>
        <p:spPr>
          <a:xfrm>
            <a:off x="0" y="22225"/>
            <a:ext cx="1371600" cy="84772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46"/>
          <p:cNvSpPr txBox="1">
            <a:spLocks noGrp="1"/>
          </p:cNvSpPr>
          <p:nvPr>
            <p:ph idx="1"/>
          </p:nvPr>
        </p:nvSpPr>
        <p:spPr>
          <a:xfrm>
            <a:off x="533400" y="1143000"/>
            <a:ext cx="8229600" cy="4876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200"/>
              <a:buChar char="•"/>
            </a:pPr>
            <a:r>
              <a:rPr lang="en-US" sz="2200"/>
              <a:t>Example:</a:t>
            </a:r>
            <a:br>
              <a:rPr lang="en-US" sz="2200"/>
            </a:br>
            <a:r>
              <a:rPr lang="en-US" sz="2200"/>
              <a:t>Consider following example in which a two dimensional array consist of two rows and four columns is stored sequentially in Column Major Order as:</a:t>
            </a:r>
            <a:endParaRPr/>
          </a:p>
          <a:p>
            <a:pPr marL="342900" lvl="0" indent="-203200" algn="just" rtl="0">
              <a:spcBef>
                <a:spcPts val="440"/>
              </a:spcBef>
              <a:spcAft>
                <a:spcPts val="0"/>
              </a:spcAft>
              <a:buClr>
                <a:schemeClr val="dk1"/>
              </a:buClr>
              <a:buSzPts val="2200"/>
              <a:buNone/>
            </a:pPr>
            <a:endParaRPr sz="2200"/>
          </a:p>
        </p:txBody>
      </p:sp>
      <p:sp>
        <p:nvSpPr>
          <p:cNvPr id="629" name="Google Shape;629;p46"/>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A31638C-98AC-41D5-B2D1-3A17C5FE5738}" type="datetime1">
              <a:rPr lang="en-US" smtClean="0"/>
              <a:t>8/2/2022</a:t>
            </a:fld>
            <a:endParaRPr/>
          </a:p>
        </p:txBody>
      </p:sp>
      <p:sp>
        <p:nvSpPr>
          <p:cNvPr id="630" name="Google Shape;630;p46"/>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631" name="Google Shape;631;p4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75</a:t>
            </a:fld>
            <a:endParaRPr/>
          </a:p>
        </p:txBody>
      </p:sp>
      <p:sp>
        <p:nvSpPr>
          <p:cNvPr id="632" name="Google Shape;632;p46"/>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Column Major Order</a:t>
            </a:r>
            <a:endParaRPr sz="3200" b="1">
              <a:solidFill>
                <a:schemeClr val="dk1"/>
              </a:solidFill>
              <a:latin typeface="Calibri"/>
              <a:ea typeface="Calibri"/>
              <a:cs typeface="Calibri"/>
              <a:sym typeface="Calibri"/>
            </a:endParaRPr>
          </a:p>
        </p:txBody>
      </p:sp>
      <p:graphicFrame>
        <p:nvGraphicFramePr>
          <p:cNvPr id="634" name="Google Shape;634;p46"/>
          <p:cNvGraphicFramePr/>
          <p:nvPr/>
        </p:nvGraphicFramePr>
        <p:xfrm>
          <a:off x="1447800" y="2895600"/>
          <a:ext cx="6096000" cy="2966800"/>
        </p:xfrm>
        <a:graphic>
          <a:graphicData uri="http://schemas.openxmlformats.org/drawingml/2006/table">
            <a:tbl>
              <a:tblPr firstRow="1" bandRow="1">
                <a:noFill/>
                <a:tableStyleId>{F0BF7176-352F-4F98-BEA2-798AF6EE9B45}</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n-US" sz="1800"/>
                        <a:t>2000</a:t>
                      </a:r>
                      <a:endParaRPr/>
                    </a:p>
                  </a:txBody>
                  <a:tcPr marL="19050" marR="19050" marT="19050" marB="19050" anchor="ctr"/>
                </a:tc>
                <a:tc>
                  <a:txBody>
                    <a:bodyPr/>
                    <a:lstStyle/>
                    <a:p>
                      <a:pPr marL="0" marR="0" lvl="0" indent="0" algn="ctr" rtl="0">
                        <a:spcBef>
                          <a:spcPts val="0"/>
                        </a:spcBef>
                        <a:spcAft>
                          <a:spcPts val="0"/>
                        </a:spcAft>
                        <a:buNone/>
                      </a:pPr>
                      <a:r>
                        <a:rPr lang="en-US" sz="1800"/>
                        <a:t>A[0][0]</a:t>
                      </a:r>
                      <a:endParaRPr/>
                    </a:p>
                  </a:txBody>
                  <a:tcPr marL="19050" marR="19050" marT="19050" marB="19050" anchor="ctr"/>
                </a:tc>
                <a:tc rowSpan="2">
                  <a:txBody>
                    <a:bodyPr/>
                    <a:lstStyle/>
                    <a:p>
                      <a:pPr marL="0" marR="0" lvl="0" indent="0" algn="ctr" rtl="0">
                        <a:spcBef>
                          <a:spcPts val="0"/>
                        </a:spcBef>
                        <a:spcAft>
                          <a:spcPts val="0"/>
                        </a:spcAft>
                        <a:buNone/>
                      </a:pPr>
                      <a:r>
                        <a:rPr lang="en-US" sz="1800"/>
                        <a:t>Column 0</a:t>
                      </a:r>
                      <a:endParaRPr/>
                    </a:p>
                  </a:txBody>
                  <a:tcPr marL="19050" marR="19050" marT="19050" marB="19050" anchor="ct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800"/>
                        <a:t>2002</a:t>
                      </a:r>
                      <a:endParaRPr/>
                    </a:p>
                  </a:txBody>
                  <a:tcPr marL="19050" marR="19050" marT="19050" marB="19050" anchor="ctr"/>
                </a:tc>
                <a:tc>
                  <a:txBody>
                    <a:bodyPr/>
                    <a:lstStyle/>
                    <a:p>
                      <a:pPr marL="0" marR="0" lvl="0" indent="0" algn="ctr" rtl="0">
                        <a:spcBef>
                          <a:spcPts val="0"/>
                        </a:spcBef>
                        <a:spcAft>
                          <a:spcPts val="0"/>
                        </a:spcAft>
                        <a:buNone/>
                      </a:pPr>
                      <a:r>
                        <a:rPr lang="en-US" sz="1800"/>
                        <a:t>A[1][0]</a:t>
                      </a:r>
                      <a:endParaRPr/>
                    </a:p>
                  </a:txBody>
                  <a:tcPr marL="19050" marR="19050" marT="19050" marB="19050" anchor="ctr"/>
                </a:tc>
                <a:tc vMerge="1">
                  <a:txBody>
                    <a:bodyPr/>
                    <a:lstStyle/>
                    <a:p>
                      <a:endParaRPr lang="en-US"/>
                    </a:p>
                  </a:txBody>
                  <a:tcP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800"/>
                        <a:t>2004</a:t>
                      </a:r>
                      <a:endParaRPr/>
                    </a:p>
                  </a:txBody>
                  <a:tcPr marL="19050" marR="19050" marT="19050" marB="19050" anchor="ctr"/>
                </a:tc>
                <a:tc>
                  <a:txBody>
                    <a:bodyPr/>
                    <a:lstStyle/>
                    <a:p>
                      <a:pPr marL="0" marR="0" lvl="0" indent="0" algn="ctr" rtl="0">
                        <a:spcBef>
                          <a:spcPts val="0"/>
                        </a:spcBef>
                        <a:spcAft>
                          <a:spcPts val="0"/>
                        </a:spcAft>
                        <a:buNone/>
                      </a:pPr>
                      <a:r>
                        <a:rPr lang="en-US" sz="1800"/>
                        <a:t>A[0][1]</a:t>
                      </a:r>
                      <a:endParaRPr/>
                    </a:p>
                  </a:txBody>
                  <a:tcPr marL="19050" marR="19050" marT="19050" marB="19050" anchor="ctr"/>
                </a:tc>
                <a:tc rowSpan="2">
                  <a:txBody>
                    <a:bodyPr/>
                    <a:lstStyle/>
                    <a:p>
                      <a:pPr marL="0" marR="0" lvl="0" indent="0" algn="ctr" rtl="0">
                        <a:spcBef>
                          <a:spcPts val="0"/>
                        </a:spcBef>
                        <a:spcAft>
                          <a:spcPts val="0"/>
                        </a:spcAft>
                        <a:buNone/>
                      </a:pPr>
                      <a:r>
                        <a:rPr lang="en-US" sz="1800"/>
                        <a:t>Column 1</a:t>
                      </a:r>
                      <a:endParaRPr/>
                    </a:p>
                  </a:txBody>
                  <a:tcPr marL="19050" marR="19050" marT="19050" marB="19050" anchor="ct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800"/>
                        <a:t>2006</a:t>
                      </a:r>
                      <a:endParaRPr/>
                    </a:p>
                  </a:txBody>
                  <a:tcPr marL="19050" marR="19050" marT="19050" marB="19050" anchor="ctr"/>
                </a:tc>
                <a:tc>
                  <a:txBody>
                    <a:bodyPr/>
                    <a:lstStyle/>
                    <a:p>
                      <a:pPr marL="0" marR="0" lvl="0" indent="0" algn="ctr" rtl="0">
                        <a:spcBef>
                          <a:spcPts val="0"/>
                        </a:spcBef>
                        <a:spcAft>
                          <a:spcPts val="0"/>
                        </a:spcAft>
                        <a:buNone/>
                      </a:pPr>
                      <a:r>
                        <a:rPr lang="en-US" sz="1800"/>
                        <a:t>A[1][1]</a:t>
                      </a:r>
                      <a:endParaRPr/>
                    </a:p>
                  </a:txBody>
                  <a:tcPr marL="19050" marR="19050" marT="19050" marB="19050" anchor="ctr"/>
                </a:tc>
                <a:tc vMerge="1">
                  <a:txBody>
                    <a:bodyPr/>
                    <a:lstStyle/>
                    <a:p>
                      <a:endParaRPr lang="en-US"/>
                    </a:p>
                  </a:txBody>
                  <a:tcPr/>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1800"/>
                        <a:t>2008</a:t>
                      </a:r>
                      <a:endParaRPr/>
                    </a:p>
                  </a:txBody>
                  <a:tcPr marL="19050" marR="19050" marT="19050" marB="19050" anchor="ctr"/>
                </a:tc>
                <a:tc>
                  <a:txBody>
                    <a:bodyPr/>
                    <a:lstStyle/>
                    <a:p>
                      <a:pPr marL="0" marR="0" lvl="0" indent="0" algn="ctr" rtl="0">
                        <a:spcBef>
                          <a:spcPts val="0"/>
                        </a:spcBef>
                        <a:spcAft>
                          <a:spcPts val="0"/>
                        </a:spcAft>
                        <a:buNone/>
                      </a:pPr>
                      <a:r>
                        <a:rPr lang="en-US" sz="1800"/>
                        <a:t>A[0][2]</a:t>
                      </a:r>
                      <a:endParaRPr/>
                    </a:p>
                  </a:txBody>
                  <a:tcPr marL="19050" marR="19050" marT="19050" marB="19050" anchor="ctr"/>
                </a:tc>
                <a:tc rowSpan="2">
                  <a:txBody>
                    <a:bodyPr/>
                    <a:lstStyle/>
                    <a:p>
                      <a:pPr marL="0" marR="0" lvl="0" indent="0" algn="ctr" rtl="0">
                        <a:spcBef>
                          <a:spcPts val="0"/>
                        </a:spcBef>
                        <a:spcAft>
                          <a:spcPts val="0"/>
                        </a:spcAft>
                        <a:buNone/>
                      </a:pPr>
                      <a:r>
                        <a:rPr lang="en-US" sz="1800"/>
                        <a:t>Column 2</a:t>
                      </a:r>
                      <a:endParaRPr/>
                    </a:p>
                  </a:txBody>
                  <a:tcPr marL="19050" marR="19050" marT="19050" marB="19050" anchor="ctr"/>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US" sz="1800"/>
                        <a:t>2010</a:t>
                      </a:r>
                      <a:endParaRPr/>
                    </a:p>
                  </a:txBody>
                  <a:tcPr marL="19050" marR="19050" marT="19050" marB="19050" anchor="ctr"/>
                </a:tc>
                <a:tc>
                  <a:txBody>
                    <a:bodyPr/>
                    <a:lstStyle/>
                    <a:p>
                      <a:pPr marL="0" marR="0" lvl="0" indent="0" algn="ctr" rtl="0">
                        <a:spcBef>
                          <a:spcPts val="0"/>
                        </a:spcBef>
                        <a:spcAft>
                          <a:spcPts val="0"/>
                        </a:spcAft>
                        <a:buNone/>
                      </a:pPr>
                      <a:r>
                        <a:rPr lang="en-US" sz="1800"/>
                        <a:t>A[1][2]</a:t>
                      </a:r>
                      <a:endParaRPr/>
                    </a:p>
                  </a:txBody>
                  <a:tcPr marL="19050" marR="19050" marT="19050" marB="19050" anchor="ctr"/>
                </a:tc>
                <a:tc vMerge="1">
                  <a:txBody>
                    <a:bodyPr/>
                    <a:lstStyle/>
                    <a:p>
                      <a:endParaRPr lang="en-US"/>
                    </a:p>
                  </a:txBody>
                  <a:tcPr/>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en-US" sz="1800"/>
                        <a:t>2012</a:t>
                      </a:r>
                      <a:endParaRPr/>
                    </a:p>
                  </a:txBody>
                  <a:tcPr marL="19050" marR="19050" marT="19050" marB="19050" anchor="ctr"/>
                </a:tc>
                <a:tc>
                  <a:txBody>
                    <a:bodyPr/>
                    <a:lstStyle/>
                    <a:p>
                      <a:pPr marL="0" marR="0" lvl="0" indent="0" algn="ctr" rtl="0">
                        <a:spcBef>
                          <a:spcPts val="0"/>
                        </a:spcBef>
                        <a:spcAft>
                          <a:spcPts val="0"/>
                        </a:spcAft>
                        <a:buNone/>
                      </a:pPr>
                      <a:r>
                        <a:rPr lang="en-US" sz="1800"/>
                        <a:t>A[0][3]</a:t>
                      </a:r>
                      <a:endParaRPr/>
                    </a:p>
                  </a:txBody>
                  <a:tcPr marL="19050" marR="19050" marT="19050" marB="19050" anchor="ctr"/>
                </a:tc>
                <a:tc rowSpan="2">
                  <a:txBody>
                    <a:bodyPr/>
                    <a:lstStyle/>
                    <a:p>
                      <a:pPr marL="0" marR="0" lvl="0" indent="0" algn="ctr" rtl="0">
                        <a:spcBef>
                          <a:spcPts val="0"/>
                        </a:spcBef>
                        <a:spcAft>
                          <a:spcPts val="0"/>
                        </a:spcAft>
                        <a:buNone/>
                      </a:pPr>
                      <a:r>
                        <a:rPr lang="en-US" sz="1800"/>
                        <a:t>Column 3</a:t>
                      </a:r>
                      <a:endParaRPr/>
                    </a:p>
                  </a:txBody>
                  <a:tcPr marL="19050" marR="19050" marT="19050" marB="19050" anchor="ctr"/>
                </a:tc>
                <a:extLst>
                  <a:ext uri="{0D108BD9-81ED-4DB2-BD59-A6C34878D82A}">
                    <a16:rowId xmlns:a16="http://schemas.microsoft.com/office/drawing/2014/main" val="10006"/>
                  </a:ext>
                </a:extLst>
              </a:tr>
              <a:tr h="370850">
                <a:tc>
                  <a:txBody>
                    <a:bodyPr/>
                    <a:lstStyle/>
                    <a:p>
                      <a:pPr marL="0" marR="0" lvl="0" indent="0" algn="ctr" rtl="0">
                        <a:spcBef>
                          <a:spcPts val="0"/>
                        </a:spcBef>
                        <a:spcAft>
                          <a:spcPts val="0"/>
                        </a:spcAft>
                        <a:buNone/>
                      </a:pPr>
                      <a:r>
                        <a:rPr lang="en-US" sz="1800"/>
                        <a:t>2014</a:t>
                      </a:r>
                      <a:endParaRPr/>
                    </a:p>
                  </a:txBody>
                  <a:tcPr marL="19050" marR="19050" marT="19050" marB="19050" anchor="ctr"/>
                </a:tc>
                <a:tc>
                  <a:txBody>
                    <a:bodyPr/>
                    <a:lstStyle/>
                    <a:p>
                      <a:pPr marL="0" marR="0" lvl="0" indent="0" algn="ctr" rtl="0">
                        <a:spcBef>
                          <a:spcPts val="0"/>
                        </a:spcBef>
                        <a:spcAft>
                          <a:spcPts val="0"/>
                        </a:spcAft>
                        <a:buNone/>
                      </a:pPr>
                      <a:r>
                        <a:rPr lang="en-US" sz="1800"/>
                        <a:t>A[1][3]</a:t>
                      </a:r>
                      <a:endParaRPr/>
                    </a:p>
                  </a:txBody>
                  <a:tcPr marL="19050" marR="19050" marT="19050" marB="19050" anchor="ctr"/>
                </a:tc>
                <a:tc vMerge="1">
                  <a:txBody>
                    <a:bodyPr/>
                    <a:lstStyle/>
                    <a:p>
                      <a:endParaRPr lang="en-US"/>
                    </a:p>
                  </a:txBody>
                  <a:tcPr/>
                </a:tc>
                <a:extLst>
                  <a:ext uri="{0D108BD9-81ED-4DB2-BD59-A6C34878D82A}">
                    <a16:rowId xmlns:a16="http://schemas.microsoft.com/office/drawing/2014/main" val="10007"/>
                  </a:ext>
                </a:extLst>
              </a:tr>
            </a:tbl>
          </a:graphicData>
        </a:graphic>
      </p:graphicFrame>
      <p:pic>
        <p:nvPicPr>
          <p:cNvPr id="3" name="Picture 2">
            <a:extLst>
              <a:ext uri="{FF2B5EF4-FFF2-40B4-BE49-F238E27FC236}">
                <a16:creationId xmlns:a16="http://schemas.microsoft.com/office/drawing/2014/main" id="{266A4A14-6386-B6AC-9ADC-94050E1B05BC}"/>
              </a:ext>
            </a:extLst>
          </p:cNvPr>
          <p:cNvPicPr>
            <a:picLocks noChangeAspect="1"/>
          </p:cNvPicPr>
          <p:nvPr/>
        </p:nvPicPr>
        <p:blipFill>
          <a:blip r:embed="rId3"/>
          <a:stretch>
            <a:fillRect/>
          </a:stretch>
        </p:blipFill>
        <p:spPr>
          <a:xfrm>
            <a:off x="0" y="0"/>
            <a:ext cx="1447800" cy="84772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7"/>
          <p:cNvSpPr txBox="1">
            <a:spLocks noGrp="1"/>
          </p:cNvSpPr>
          <p:nvPr>
            <p:ph idx="1"/>
          </p:nvPr>
        </p:nvSpPr>
        <p:spPr>
          <a:xfrm>
            <a:off x="533400" y="1143000"/>
            <a:ext cx="8229600" cy="49530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200"/>
              <a:buChar char="•"/>
            </a:pPr>
            <a:r>
              <a:rPr lang="en-US" sz="2200"/>
              <a:t>The Location of element A[i, j] can be obtained by evaluating expression:</a:t>
            </a:r>
            <a:endParaRPr/>
          </a:p>
          <a:p>
            <a:pPr marL="742950" lvl="1" indent="-285750" algn="l" rtl="0">
              <a:spcBef>
                <a:spcPts val="440"/>
              </a:spcBef>
              <a:spcAft>
                <a:spcPts val="0"/>
              </a:spcAft>
              <a:buClr>
                <a:schemeClr val="dk1"/>
              </a:buClr>
              <a:buSzPts val="2200"/>
              <a:buChar char="–"/>
            </a:pPr>
            <a:r>
              <a:rPr lang="en-US" sz="2200" b="1"/>
              <a:t>LOC (A [i, j]) = Base_Address + W [N (j-L2) + (i-L1)]</a:t>
            </a:r>
            <a:endParaRPr/>
          </a:p>
          <a:p>
            <a:pPr marL="1143000" lvl="2" indent="-228600" algn="l" rtl="0">
              <a:spcBef>
                <a:spcPts val="440"/>
              </a:spcBef>
              <a:spcAft>
                <a:spcPts val="0"/>
              </a:spcAft>
              <a:buClr>
                <a:schemeClr val="dk1"/>
              </a:buClr>
              <a:buSzPts val="2200"/>
              <a:buChar char="•"/>
            </a:pPr>
            <a:r>
              <a:rPr lang="en-US" sz="2200" b="1"/>
              <a:t>Here,</a:t>
            </a:r>
            <a:endParaRPr/>
          </a:p>
          <a:p>
            <a:pPr marL="1600200" lvl="3" indent="-228600" algn="l" rtl="0">
              <a:spcBef>
                <a:spcPts val="440"/>
              </a:spcBef>
              <a:spcAft>
                <a:spcPts val="0"/>
              </a:spcAft>
              <a:buClr>
                <a:schemeClr val="dk1"/>
              </a:buClr>
              <a:buSzPts val="2200"/>
              <a:buChar char="–"/>
            </a:pPr>
            <a:r>
              <a:rPr lang="en-US" sz="2200" b="1"/>
              <a:t>Base_Address</a:t>
            </a:r>
            <a:r>
              <a:rPr lang="en-US" sz="2200"/>
              <a:t> is the address of first element in the array.</a:t>
            </a:r>
            <a:endParaRPr/>
          </a:p>
          <a:p>
            <a:pPr marL="1600200" lvl="3" indent="-228600" algn="l" rtl="0">
              <a:spcBef>
                <a:spcPts val="440"/>
              </a:spcBef>
              <a:spcAft>
                <a:spcPts val="0"/>
              </a:spcAft>
              <a:buClr>
                <a:schemeClr val="dk1"/>
              </a:buClr>
              <a:buSzPts val="2200"/>
              <a:buChar char="–"/>
            </a:pPr>
            <a:r>
              <a:rPr lang="en-US" sz="2200" b="1"/>
              <a:t>W</a:t>
            </a:r>
            <a:r>
              <a:rPr lang="en-US" sz="2200"/>
              <a:t> is the word size. It means number of bytes occupied by each element.</a:t>
            </a:r>
            <a:endParaRPr/>
          </a:p>
          <a:p>
            <a:pPr marL="1600200" lvl="3" indent="-228600" algn="l" rtl="0">
              <a:spcBef>
                <a:spcPts val="440"/>
              </a:spcBef>
              <a:spcAft>
                <a:spcPts val="0"/>
              </a:spcAft>
              <a:buClr>
                <a:schemeClr val="dk1"/>
              </a:buClr>
              <a:buSzPts val="2200"/>
              <a:buChar char="–"/>
            </a:pPr>
            <a:r>
              <a:rPr lang="en-US" sz="2200" b="1"/>
              <a:t>N</a:t>
            </a:r>
            <a:r>
              <a:rPr lang="en-US" sz="2200"/>
              <a:t> is number of rows in array.</a:t>
            </a:r>
            <a:endParaRPr/>
          </a:p>
          <a:p>
            <a:pPr marL="1600200" lvl="3" indent="-228600" algn="l" rtl="0">
              <a:spcBef>
                <a:spcPts val="440"/>
              </a:spcBef>
              <a:spcAft>
                <a:spcPts val="0"/>
              </a:spcAft>
              <a:buClr>
                <a:schemeClr val="dk1"/>
              </a:buClr>
              <a:buSzPts val="2200"/>
              <a:buChar char="–"/>
            </a:pPr>
            <a:r>
              <a:rPr lang="en-US" sz="2200" b="1"/>
              <a:t>M</a:t>
            </a:r>
            <a:r>
              <a:rPr lang="en-US" sz="2200"/>
              <a:t> is number of columns in array.</a:t>
            </a:r>
            <a:endParaRPr/>
          </a:p>
          <a:p>
            <a:pPr marL="1600200" lvl="3" indent="-228600" algn="just" rtl="0">
              <a:spcBef>
                <a:spcPts val="440"/>
              </a:spcBef>
              <a:spcAft>
                <a:spcPts val="0"/>
              </a:spcAft>
              <a:buClr>
                <a:schemeClr val="dk1"/>
              </a:buClr>
              <a:buSzPts val="2200"/>
              <a:buChar char="–"/>
            </a:pPr>
            <a:r>
              <a:rPr lang="en-US" sz="2200" b="1"/>
              <a:t>L1</a:t>
            </a:r>
            <a:r>
              <a:rPr lang="en-US" sz="2200"/>
              <a:t> is lower bound of row.</a:t>
            </a:r>
            <a:endParaRPr/>
          </a:p>
          <a:p>
            <a:pPr marL="1600200" lvl="3" indent="-228600" algn="just" rtl="0">
              <a:spcBef>
                <a:spcPts val="440"/>
              </a:spcBef>
              <a:spcAft>
                <a:spcPts val="0"/>
              </a:spcAft>
              <a:buClr>
                <a:schemeClr val="dk1"/>
              </a:buClr>
              <a:buSzPts val="2200"/>
              <a:buChar char="–"/>
            </a:pPr>
            <a:r>
              <a:rPr lang="en-US" sz="2200" b="1"/>
              <a:t>L2</a:t>
            </a:r>
            <a:r>
              <a:rPr lang="en-US" sz="2200"/>
              <a:t> is lower bound of column.</a:t>
            </a:r>
            <a:endParaRPr/>
          </a:p>
          <a:p>
            <a:pPr marL="1600200" lvl="3" indent="-88900" algn="l" rtl="0">
              <a:spcBef>
                <a:spcPts val="440"/>
              </a:spcBef>
              <a:spcAft>
                <a:spcPts val="0"/>
              </a:spcAft>
              <a:buClr>
                <a:schemeClr val="dk1"/>
              </a:buClr>
              <a:buSzPts val="2200"/>
              <a:buNone/>
            </a:pPr>
            <a:endParaRPr sz="2200"/>
          </a:p>
          <a:p>
            <a:pPr marL="1600200" lvl="3" indent="-228600" algn="l" rtl="0">
              <a:spcBef>
                <a:spcPts val="440"/>
              </a:spcBef>
              <a:spcAft>
                <a:spcPts val="0"/>
              </a:spcAft>
              <a:buClr>
                <a:schemeClr val="dk1"/>
              </a:buClr>
              <a:buSzPts val="2200"/>
              <a:buNone/>
            </a:pPr>
            <a:endParaRPr sz="2200"/>
          </a:p>
        </p:txBody>
      </p:sp>
      <p:sp>
        <p:nvSpPr>
          <p:cNvPr id="640" name="Google Shape;640;p47"/>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D1FC3AF-36CC-40B0-9C95-2374FA530262}" type="datetime1">
              <a:rPr lang="en-US" smtClean="0"/>
              <a:t>8/2/2022</a:t>
            </a:fld>
            <a:endParaRPr/>
          </a:p>
        </p:txBody>
      </p:sp>
      <p:sp>
        <p:nvSpPr>
          <p:cNvPr id="641" name="Google Shape;641;p47"/>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642" name="Google Shape;642;p4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76</a:t>
            </a:fld>
            <a:endParaRPr/>
          </a:p>
        </p:txBody>
      </p:sp>
      <p:sp>
        <p:nvSpPr>
          <p:cNvPr id="643" name="Google Shape;643;p47"/>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Column Major Order</a:t>
            </a:r>
            <a:endParaRPr sz="3200" b="1">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2B79D2A8-D7A0-0F8E-29EC-D0EB1BCD659B}"/>
              </a:ext>
            </a:extLst>
          </p:cNvPr>
          <p:cNvPicPr>
            <a:picLocks noChangeAspect="1"/>
          </p:cNvPicPr>
          <p:nvPr/>
        </p:nvPicPr>
        <p:blipFill>
          <a:blip r:embed="rId3"/>
          <a:stretch>
            <a:fillRect/>
          </a:stretch>
        </p:blipFill>
        <p:spPr>
          <a:xfrm>
            <a:off x="0" y="0"/>
            <a:ext cx="1371600" cy="84772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48"/>
          <p:cNvSpPr txBox="1">
            <a:spLocks noGrp="1"/>
          </p:cNvSpPr>
          <p:nvPr>
            <p:ph idx="1"/>
          </p:nvPr>
        </p:nvSpPr>
        <p:spPr>
          <a:xfrm>
            <a:off x="533400" y="1143000"/>
            <a:ext cx="8229600" cy="49530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200"/>
              <a:buChar char="•"/>
            </a:pPr>
            <a:r>
              <a:rPr lang="en-US" sz="2200"/>
              <a:t>Suppose we want to calculate the address of element A [1, 2].</a:t>
            </a:r>
            <a:endParaRPr/>
          </a:p>
          <a:p>
            <a:pPr marL="742950" lvl="1" indent="-285750" algn="l" rtl="0">
              <a:spcBef>
                <a:spcPts val="440"/>
              </a:spcBef>
              <a:spcAft>
                <a:spcPts val="0"/>
              </a:spcAft>
              <a:buClr>
                <a:schemeClr val="dk1"/>
              </a:buClr>
              <a:buSzPts val="2200"/>
              <a:buChar char="–"/>
            </a:pPr>
            <a:r>
              <a:rPr lang="en-US" sz="2200"/>
              <a:t>It can be calculated as follow:</a:t>
            </a:r>
            <a:endParaRPr/>
          </a:p>
          <a:p>
            <a:pPr marL="1143000" lvl="2" indent="-228600" algn="l" rtl="0">
              <a:spcBef>
                <a:spcPts val="440"/>
              </a:spcBef>
              <a:spcAft>
                <a:spcPts val="0"/>
              </a:spcAft>
              <a:buClr>
                <a:schemeClr val="dk1"/>
              </a:buClr>
              <a:buSzPts val="2200"/>
              <a:buChar char="•"/>
            </a:pPr>
            <a:r>
              <a:rPr lang="en-US" sz="2200" b="1"/>
              <a:t>Here,</a:t>
            </a:r>
            <a:endParaRPr/>
          </a:p>
          <a:p>
            <a:pPr marL="1600200" lvl="3" indent="-228600" algn="l" rtl="0">
              <a:spcBef>
                <a:spcPts val="440"/>
              </a:spcBef>
              <a:spcAft>
                <a:spcPts val="0"/>
              </a:spcAft>
              <a:buClr>
                <a:schemeClr val="dk1"/>
              </a:buClr>
              <a:buSzPts val="2200"/>
              <a:buNone/>
            </a:pPr>
            <a:r>
              <a:rPr lang="en-US" sz="2200" b="1"/>
              <a:t>Base_Address = 2000, W= 2, M=4, N=2, i=1, j=2</a:t>
            </a:r>
            <a:endParaRPr/>
          </a:p>
          <a:p>
            <a:pPr marL="1600200" lvl="3" indent="-228600" algn="l" rtl="0">
              <a:spcBef>
                <a:spcPts val="440"/>
              </a:spcBef>
              <a:spcAft>
                <a:spcPts val="0"/>
              </a:spcAft>
              <a:buClr>
                <a:schemeClr val="dk1"/>
              </a:buClr>
              <a:buSzPts val="2200"/>
              <a:buNone/>
            </a:pPr>
            <a:r>
              <a:rPr lang="en-US" sz="2200" b="1"/>
              <a:t>LOC (A [i, j])</a:t>
            </a:r>
            <a:r>
              <a:rPr lang="en-US" sz="2200"/>
              <a:t>=</a:t>
            </a:r>
            <a:r>
              <a:rPr lang="en-US" sz="2200" b="1"/>
              <a:t>Base_Address + W [N (j-L2) + (i-L1)]</a:t>
            </a:r>
            <a:endParaRPr/>
          </a:p>
          <a:p>
            <a:pPr marL="1600200" lvl="3" indent="-228600" algn="l" rtl="0">
              <a:spcBef>
                <a:spcPts val="440"/>
              </a:spcBef>
              <a:spcAft>
                <a:spcPts val="0"/>
              </a:spcAft>
              <a:buClr>
                <a:schemeClr val="dk1"/>
              </a:buClr>
              <a:buSzPts val="2200"/>
              <a:buNone/>
            </a:pPr>
            <a:r>
              <a:rPr lang="en-US" sz="2200"/>
              <a:t>LOC (A[1, 2])=2000 + 2 *[2*(2) + 1] </a:t>
            </a:r>
            <a:endParaRPr/>
          </a:p>
          <a:p>
            <a:pPr marL="1600200" lvl="3" indent="-228600" algn="l" rtl="0">
              <a:spcBef>
                <a:spcPts val="440"/>
              </a:spcBef>
              <a:spcAft>
                <a:spcPts val="0"/>
              </a:spcAft>
              <a:buClr>
                <a:schemeClr val="dk1"/>
              </a:buClr>
              <a:buSzPts val="2200"/>
              <a:buNone/>
            </a:pPr>
            <a:r>
              <a:rPr lang="en-US" sz="2200"/>
              <a:t>=2000 + 2 * [4 + 1] </a:t>
            </a:r>
            <a:endParaRPr/>
          </a:p>
          <a:p>
            <a:pPr marL="1600200" lvl="3" indent="-228600" algn="l" rtl="0">
              <a:spcBef>
                <a:spcPts val="440"/>
              </a:spcBef>
              <a:spcAft>
                <a:spcPts val="0"/>
              </a:spcAft>
              <a:buClr>
                <a:schemeClr val="dk1"/>
              </a:buClr>
              <a:buSzPts val="2200"/>
              <a:buNone/>
            </a:pPr>
            <a:r>
              <a:rPr lang="en-US" sz="2200"/>
              <a:t>=2000 + 2 * 5 </a:t>
            </a:r>
            <a:endParaRPr/>
          </a:p>
          <a:p>
            <a:pPr marL="1600200" lvl="3" indent="-228600" algn="l" rtl="0">
              <a:spcBef>
                <a:spcPts val="440"/>
              </a:spcBef>
              <a:spcAft>
                <a:spcPts val="0"/>
              </a:spcAft>
              <a:buClr>
                <a:schemeClr val="dk1"/>
              </a:buClr>
              <a:buSzPts val="2200"/>
              <a:buNone/>
            </a:pPr>
            <a:r>
              <a:rPr lang="en-US" sz="2200"/>
              <a:t>=2000 + 10 </a:t>
            </a:r>
            <a:endParaRPr/>
          </a:p>
          <a:p>
            <a:pPr marL="1600200" lvl="3" indent="-228600" algn="l" rtl="0">
              <a:spcBef>
                <a:spcPts val="440"/>
              </a:spcBef>
              <a:spcAft>
                <a:spcPts val="0"/>
              </a:spcAft>
              <a:buClr>
                <a:schemeClr val="dk1"/>
              </a:buClr>
              <a:buSzPts val="2200"/>
              <a:buNone/>
            </a:pPr>
            <a:r>
              <a:rPr lang="en-US" sz="2200"/>
              <a:t>=2010</a:t>
            </a:r>
            <a:endParaRPr sz="2200"/>
          </a:p>
        </p:txBody>
      </p:sp>
      <p:sp>
        <p:nvSpPr>
          <p:cNvPr id="650" name="Google Shape;650;p48"/>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B23E43B-9940-42CB-877A-1360EFE9FCFC}" type="datetime1">
              <a:rPr lang="en-US" smtClean="0"/>
              <a:t>8/2/2022</a:t>
            </a:fld>
            <a:endParaRPr/>
          </a:p>
        </p:txBody>
      </p:sp>
      <p:sp>
        <p:nvSpPr>
          <p:cNvPr id="651" name="Google Shape;651;p48"/>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652" name="Google Shape;652;p4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77</a:t>
            </a:fld>
            <a:endParaRPr/>
          </a:p>
        </p:txBody>
      </p:sp>
      <p:sp>
        <p:nvSpPr>
          <p:cNvPr id="653" name="Google Shape;653;p48"/>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Column Major Order</a:t>
            </a:r>
            <a:endParaRPr sz="3200" b="1">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762A7430-8E4E-B93A-068B-80AD1E99451C}"/>
              </a:ext>
            </a:extLst>
          </p:cNvPr>
          <p:cNvPicPr>
            <a:picLocks noChangeAspect="1"/>
          </p:cNvPicPr>
          <p:nvPr/>
        </p:nvPicPr>
        <p:blipFill>
          <a:blip r:embed="rId3"/>
          <a:stretch>
            <a:fillRect/>
          </a:stretch>
        </p:blipFill>
        <p:spPr>
          <a:xfrm>
            <a:off x="0" y="34924"/>
            <a:ext cx="1371600" cy="84772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9"/>
          <p:cNvSpPr txBox="1">
            <a:spLocks noGrp="1"/>
          </p:cNvSpPr>
          <p:nvPr>
            <p:ph idx="1"/>
          </p:nvPr>
        </p:nvSpPr>
        <p:spPr>
          <a:xfrm>
            <a:off x="609600" y="1016992"/>
            <a:ext cx="8229600" cy="5207994"/>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200"/>
              <a:buChar char="•"/>
            </a:pPr>
            <a:r>
              <a:rPr lang="en-US" sz="2200"/>
              <a:t>Arrays are used to Store List of values</a:t>
            </a:r>
            <a:endParaRPr/>
          </a:p>
          <a:p>
            <a:pPr marL="342900" lvl="0" indent="-342900" algn="l" rtl="0">
              <a:spcBef>
                <a:spcPts val="440"/>
              </a:spcBef>
              <a:spcAft>
                <a:spcPts val="0"/>
              </a:spcAft>
              <a:buClr>
                <a:schemeClr val="dk1"/>
              </a:buClr>
              <a:buSzPts val="2200"/>
              <a:buChar char="•"/>
            </a:pPr>
            <a:r>
              <a:rPr lang="en-US" sz="2200"/>
              <a:t>Arrays are used to Perform Matrix Operations</a:t>
            </a:r>
            <a:endParaRPr/>
          </a:p>
          <a:p>
            <a:pPr marL="342900" lvl="0" indent="-342900" algn="l" rtl="0">
              <a:spcBef>
                <a:spcPts val="440"/>
              </a:spcBef>
              <a:spcAft>
                <a:spcPts val="0"/>
              </a:spcAft>
              <a:buClr>
                <a:schemeClr val="dk1"/>
              </a:buClr>
              <a:buSzPts val="2200"/>
              <a:buChar char="•"/>
            </a:pPr>
            <a:r>
              <a:rPr lang="en-US" sz="2200"/>
              <a:t>Arrays are used to implement Search Algorithms</a:t>
            </a:r>
            <a:endParaRPr/>
          </a:p>
          <a:p>
            <a:pPr marL="742950" lvl="1" indent="-285750" algn="l" rtl="0">
              <a:spcBef>
                <a:spcPts val="440"/>
              </a:spcBef>
              <a:spcAft>
                <a:spcPts val="0"/>
              </a:spcAft>
              <a:buClr>
                <a:schemeClr val="dk1"/>
              </a:buClr>
              <a:buSzPts val="2200"/>
              <a:buChar char="–"/>
            </a:pPr>
            <a:r>
              <a:rPr lang="en-US" sz="2200"/>
              <a:t>Linear search</a:t>
            </a:r>
            <a:endParaRPr/>
          </a:p>
          <a:p>
            <a:pPr marL="742950" lvl="1" indent="-285750" algn="l" rtl="0">
              <a:spcBef>
                <a:spcPts val="440"/>
              </a:spcBef>
              <a:spcAft>
                <a:spcPts val="0"/>
              </a:spcAft>
              <a:buClr>
                <a:schemeClr val="dk1"/>
              </a:buClr>
              <a:buSzPts val="2200"/>
              <a:buChar char="–"/>
            </a:pPr>
            <a:r>
              <a:rPr lang="en-US" sz="2200"/>
              <a:t>Binary search</a:t>
            </a:r>
            <a:endParaRPr/>
          </a:p>
          <a:p>
            <a:pPr marL="342900" lvl="0" indent="-342900" algn="l" rtl="0">
              <a:spcBef>
                <a:spcPts val="440"/>
              </a:spcBef>
              <a:spcAft>
                <a:spcPts val="0"/>
              </a:spcAft>
              <a:buClr>
                <a:schemeClr val="dk1"/>
              </a:buClr>
              <a:buSzPts val="2200"/>
              <a:buChar char="•"/>
            </a:pPr>
            <a:r>
              <a:rPr lang="en-US" sz="2200"/>
              <a:t>Arrays are used to implement Sorting Algorithms</a:t>
            </a:r>
            <a:endParaRPr/>
          </a:p>
          <a:p>
            <a:pPr marL="742950" lvl="1" indent="-285750" algn="l" rtl="0">
              <a:spcBef>
                <a:spcPts val="440"/>
              </a:spcBef>
              <a:spcAft>
                <a:spcPts val="0"/>
              </a:spcAft>
              <a:buClr>
                <a:schemeClr val="dk1"/>
              </a:buClr>
              <a:buSzPts val="2200"/>
              <a:buChar char="–"/>
            </a:pPr>
            <a:r>
              <a:rPr lang="en-US" sz="2200"/>
              <a:t>Insertion sort</a:t>
            </a:r>
            <a:endParaRPr/>
          </a:p>
          <a:p>
            <a:pPr marL="742950" lvl="1" indent="-285750" algn="l" rtl="0">
              <a:spcBef>
                <a:spcPts val="440"/>
              </a:spcBef>
              <a:spcAft>
                <a:spcPts val="0"/>
              </a:spcAft>
              <a:buClr>
                <a:schemeClr val="dk1"/>
              </a:buClr>
              <a:buSzPts val="2200"/>
              <a:buChar char="–"/>
            </a:pPr>
            <a:r>
              <a:rPr lang="en-US" sz="2200"/>
              <a:t>Selection sort</a:t>
            </a:r>
            <a:endParaRPr/>
          </a:p>
          <a:p>
            <a:pPr marL="742950" lvl="1" indent="-285750" algn="l" rtl="0">
              <a:spcBef>
                <a:spcPts val="440"/>
              </a:spcBef>
              <a:spcAft>
                <a:spcPts val="0"/>
              </a:spcAft>
              <a:buClr>
                <a:schemeClr val="dk1"/>
              </a:buClr>
              <a:buSzPts val="2200"/>
              <a:buChar char="–"/>
            </a:pPr>
            <a:r>
              <a:rPr lang="en-US" sz="2200"/>
              <a:t>Quick sort</a:t>
            </a:r>
            <a:endParaRPr/>
          </a:p>
          <a:p>
            <a:pPr marL="342900" lvl="0" indent="-342900" algn="l" rtl="0">
              <a:spcBef>
                <a:spcPts val="440"/>
              </a:spcBef>
              <a:spcAft>
                <a:spcPts val="0"/>
              </a:spcAft>
              <a:buClr>
                <a:schemeClr val="dk1"/>
              </a:buClr>
              <a:buSzPts val="2200"/>
              <a:buChar char="•"/>
            </a:pPr>
            <a:r>
              <a:rPr lang="en-US" sz="2200"/>
              <a:t>Arrays are used to implement Data Structures</a:t>
            </a:r>
            <a:endParaRPr/>
          </a:p>
          <a:p>
            <a:pPr marL="742950" lvl="1" indent="-285750" algn="l" rtl="0">
              <a:spcBef>
                <a:spcPts val="440"/>
              </a:spcBef>
              <a:spcAft>
                <a:spcPts val="0"/>
              </a:spcAft>
              <a:buClr>
                <a:schemeClr val="dk1"/>
              </a:buClr>
              <a:buSzPts val="2200"/>
              <a:buChar char="–"/>
            </a:pPr>
            <a:r>
              <a:rPr lang="en-US" sz="2200"/>
              <a:t>Stack using array</a:t>
            </a:r>
            <a:endParaRPr/>
          </a:p>
          <a:p>
            <a:pPr marL="742950" lvl="1" indent="-285750" algn="l" rtl="0">
              <a:spcBef>
                <a:spcPts val="440"/>
              </a:spcBef>
              <a:spcAft>
                <a:spcPts val="0"/>
              </a:spcAft>
              <a:buClr>
                <a:schemeClr val="dk1"/>
              </a:buClr>
              <a:buSzPts val="2200"/>
              <a:buChar char="–"/>
            </a:pPr>
            <a:r>
              <a:rPr lang="en-US" sz="2200"/>
              <a:t>Queue using array</a:t>
            </a:r>
            <a:endParaRPr/>
          </a:p>
          <a:p>
            <a:pPr marL="342900" lvl="0" indent="-342900" algn="l" rtl="0">
              <a:spcBef>
                <a:spcPts val="440"/>
              </a:spcBef>
              <a:spcAft>
                <a:spcPts val="0"/>
              </a:spcAft>
              <a:buClr>
                <a:schemeClr val="dk1"/>
              </a:buClr>
              <a:buSzPts val="2200"/>
              <a:buChar char="•"/>
            </a:pPr>
            <a:r>
              <a:rPr lang="en-US" sz="2200"/>
              <a:t>Arrays are also used to implement CPU Scheduling Algorithms</a:t>
            </a:r>
            <a:endParaRPr sz="2200"/>
          </a:p>
        </p:txBody>
      </p:sp>
      <p:sp>
        <p:nvSpPr>
          <p:cNvPr id="660" name="Google Shape;660;p49"/>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575B7F3-322A-429A-A142-889781E10281}" type="datetime1">
              <a:rPr lang="en-US" smtClean="0"/>
              <a:t>8/2/2022</a:t>
            </a:fld>
            <a:endParaRPr/>
          </a:p>
        </p:txBody>
      </p:sp>
      <p:sp>
        <p:nvSpPr>
          <p:cNvPr id="661" name="Google Shape;661;p49"/>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662" name="Google Shape;662;p4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78</a:t>
            </a:fld>
            <a:endParaRPr/>
          </a:p>
        </p:txBody>
      </p:sp>
      <p:sp>
        <p:nvSpPr>
          <p:cNvPr id="663" name="Google Shape;663;p49"/>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Application of arrays (CO1) </a:t>
            </a:r>
            <a:endParaRPr sz="32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4594BC38-0F54-98A5-656E-897AECD39199}"/>
              </a:ext>
            </a:extLst>
          </p:cNvPr>
          <p:cNvPicPr>
            <a:picLocks noChangeAspect="1"/>
          </p:cNvPicPr>
          <p:nvPr/>
        </p:nvPicPr>
        <p:blipFill>
          <a:blip r:embed="rId3"/>
          <a:stretch>
            <a:fillRect/>
          </a:stretch>
        </p:blipFill>
        <p:spPr>
          <a:xfrm>
            <a:off x="0" y="0"/>
            <a:ext cx="1371600" cy="84772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50"/>
          <p:cNvSpPr txBox="1">
            <a:spLocks noGrp="1"/>
          </p:cNvSpPr>
          <p:nvPr>
            <p:ph idx="1"/>
          </p:nvPr>
        </p:nvSpPr>
        <p:spPr>
          <a:xfrm>
            <a:off x="533400" y="1143000"/>
            <a:ext cx="8229600" cy="521335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200"/>
              <a:buChar char="•"/>
            </a:pPr>
            <a:r>
              <a:rPr lang="en-US" sz="2200"/>
              <a:t>A matrix is a two-dimensional data object made of m rows and n columns, therefore having total m x n values. If most of the elements of the matrix have 0 value, then it is called a sparse matrix.</a:t>
            </a:r>
            <a:endParaRPr/>
          </a:p>
          <a:p>
            <a:pPr marL="342900" lvl="0" indent="-342900" algn="just" rtl="0">
              <a:spcBef>
                <a:spcPts val="440"/>
              </a:spcBef>
              <a:spcAft>
                <a:spcPts val="0"/>
              </a:spcAft>
              <a:buClr>
                <a:schemeClr val="dk1"/>
              </a:buClr>
              <a:buSzPts val="2200"/>
              <a:buChar char="•"/>
            </a:pPr>
            <a:r>
              <a:rPr lang="en-US" sz="2200" b="1"/>
              <a:t>Why to use Sparse Matrix instead of simple matrix ?</a:t>
            </a:r>
            <a:endParaRPr sz="2200"/>
          </a:p>
          <a:p>
            <a:pPr marL="742950" lvl="1" indent="-285750" algn="just" rtl="0">
              <a:spcBef>
                <a:spcPts val="440"/>
              </a:spcBef>
              <a:spcAft>
                <a:spcPts val="0"/>
              </a:spcAft>
              <a:buClr>
                <a:schemeClr val="dk1"/>
              </a:buClr>
              <a:buSzPts val="2200"/>
              <a:buChar char="–"/>
            </a:pPr>
            <a:r>
              <a:rPr lang="en-US" sz="2200" b="1"/>
              <a:t>Storage: </a:t>
            </a:r>
            <a:r>
              <a:rPr lang="en-US" sz="2200"/>
              <a:t>There are lesser non-zero elements than zeros and thus lesser memory can be used to store only those elements.</a:t>
            </a:r>
            <a:endParaRPr/>
          </a:p>
          <a:p>
            <a:pPr marL="742950" lvl="1" indent="-285750" algn="just" rtl="0">
              <a:spcBef>
                <a:spcPts val="440"/>
              </a:spcBef>
              <a:spcAft>
                <a:spcPts val="0"/>
              </a:spcAft>
              <a:buClr>
                <a:schemeClr val="dk1"/>
              </a:buClr>
              <a:buSzPts val="2200"/>
              <a:buChar char="–"/>
            </a:pPr>
            <a:r>
              <a:rPr lang="en-US" sz="2200" b="1"/>
              <a:t>Computing time:</a:t>
            </a:r>
            <a:r>
              <a:rPr lang="en-US" sz="2200"/>
              <a:t> Computing time can be saved by logically designing a data structure traversing only non-zero elements..</a:t>
            </a:r>
            <a:endParaRPr/>
          </a:p>
          <a:p>
            <a:pPr marL="742950" lvl="1" indent="-285750" algn="just" rtl="0">
              <a:spcBef>
                <a:spcPts val="440"/>
              </a:spcBef>
              <a:spcAft>
                <a:spcPts val="0"/>
              </a:spcAft>
              <a:buClr>
                <a:schemeClr val="dk1"/>
              </a:buClr>
              <a:buSzPts val="2200"/>
              <a:buChar char="–"/>
            </a:pPr>
            <a:r>
              <a:rPr lang="en-US" sz="2200"/>
              <a:t>Example</a:t>
            </a:r>
            <a:endParaRPr/>
          </a:p>
          <a:p>
            <a:pPr marL="1143000" lvl="2" indent="-228600" algn="just" rtl="0">
              <a:spcBef>
                <a:spcPts val="400"/>
              </a:spcBef>
              <a:spcAft>
                <a:spcPts val="0"/>
              </a:spcAft>
              <a:buClr>
                <a:schemeClr val="dk1"/>
              </a:buClr>
              <a:buSzPts val="2000"/>
              <a:buNone/>
            </a:pPr>
            <a:r>
              <a:rPr lang="en-US" sz="2000"/>
              <a:t>0 	0  3  0  4 </a:t>
            </a:r>
            <a:endParaRPr/>
          </a:p>
          <a:p>
            <a:pPr marL="1143000" lvl="2" indent="-228600" algn="just" rtl="0">
              <a:spcBef>
                <a:spcPts val="400"/>
              </a:spcBef>
              <a:spcAft>
                <a:spcPts val="0"/>
              </a:spcAft>
              <a:buClr>
                <a:schemeClr val="dk1"/>
              </a:buClr>
              <a:buSzPts val="2000"/>
              <a:buNone/>
            </a:pPr>
            <a:r>
              <a:rPr lang="en-US" sz="2000"/>
              <a:t>0 	0  5  7  0 </a:t>
            </a:r>
            <a:endParaRPr/>
          </a:p>
          <a:p>
            <a:pPr marL="1143000" lvl="2" indent="-228600" algn="just" rtl="0">
              <a:spcBef>
                <a:spcPts val="400"/>
              </a:spcBef>
              <a:spcAft>
                <a:spcPts val="0"/>
              </a:spcAft>
              <a:buClr>
                <a:schemeClr val="dk1"/>
              </a:buClr>
              <a:buSzPts val="2000"/>
              <a:buNone/>
            </a:pPr>
            <a:r>
              <a:rPr lang="en-US" sz="2000"/>
              <a:t>0 	0  0  0  0 </a:t>
            </a:r>
            <a:endParaRPr/>
          </a:p>
          <a:p>
            <a:pPr marL="1143000" lvl="2" indent="-228600" algn="just" rtl="0">
              <a:spcBef>
                <a:spcPts val="400"/>
              </a:spcBef>
              <a:spcAft>
                <a:spcPts val="0"/>
              </a:spcAft>
              <a:buClr>
                <a:schemeClr val="dk1"/>
              </a:buClr>
              <a:buSzPts val="2000"/>
              <a:buNone/>
            </a:pPr>
            <a:r>
              <a:rPr lang="en-US" sz="2000"/>
              <a:t>0 	2  6  0  0</a:t>
            </a:r>
            <a:endParaRPr sz="2000"/>
          </a:p>
        </p:txBody>
      </p:sp>
      <p:sp>
        <p:nvSpPr>
          <p:cNvPr id="670" name="Google Shape;670;p50"/>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F4F5DBF-75F7-43E0-A0E9-C5A0AA431DE2}" type="datetime1">
              <a:rPr lang="en-US" smtClean="0"/>
              <a:t>8/2/2022</a:t>
            </a:fld>
            <a:endParaRPr/>
          </a:p>
        </p:txBody>
      </p:sp>
      <p:sp>
        <p:nvSpPr>
          <p:cNvPr id="671" name="Google Shape;671;p50"/>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672" name="Google Shape;672;p5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79</a:t>
            </a:fld>
            <a:endParaRPr/>
          </a:p>
        </p:txBody>
      </p:sp>
      <p:sp>
        <p:nvSpPr>
          <p:cNvPr id="673" name="Google Shape;673;p50"/>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Sparse Matrix (CO1)</a:t>
            </a:r>
            <a:endParaRPr sz="32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F75EB8B0-41FE-17F9-5695-0398068105FA}"/>
              </a:ext>
            </a:extLst>
          </p:cNvPr>
          <p:cNvPicPr>
            <a:picLocks noChangeAspect="1"/>
          </p:cNvPicPr>
          <p:nvPr/>
        </p:nvPicPr>
        <p:blipFill>
          <a:blip r:embed="rId3"/>
          <a:stretch>
            <a:fillRect/>
          </a:stretch>
        </p:blipFill>
        <p:spPr>
          <a:xfrm>
            <a:off x="0" y="0"/>
            <a:ext cx="1371600" cy="8477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4"/>
          <p:cNvSpPr txBox="1">
            <a:spLocks noGrp="1"/>
          </p:cNvSpPr>
          <p:nvPr>
            <p:ph idx="1"/>
          </p:nvPr>
        </p:nvSpPr>
        <p:spPr>
          <a:xfrm>
            <a:off x="457200" y="995956"/>
            <a:ext cx="8115328" cy="5181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200"/>
              <a:buNone/>
            </a:pPr>
            <a:endParaRPr sz="2200"/>
          </a:p>
          <a:p>
            <a:pPr marL="342900" lvl="0" indent="-342900" algn="l" rtl="0">
              <a:spcBef>
                <a:spcPts val="440"/>
              </a:spcBef>
              <a:spcAft>
                <a:spcPts val="0"/>
              </a:spcAft>
              <a:buClr>
                <a:schemeClr val="dk1"/>
              </a:buClr>
              <a:buSzPts val="2200"/>
              <a:buNone/>
            </a:pPr>
            <a:endParaRPr sz="2200"/>
          </a:p>
        </p:txBody>
      </p:sp>
      <p:sp>
        <p:nvSpPr>
          <p:cNvPr id="129" name="Google Shape;129;p4"/>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9114D13-357B-42D2-8F13-37CB5865605A}" type="datetime1">
              <a:rPr lang="en-US" smtClean="0"/>
              <a:t>8/2/2022</a:t>
            </a:fld>
            <a:endParaRPr/>
          </a:p>
        </p:txBody>
      </p:sp>
      <p:sp>
        <p:nvSpPr>
          <p:cNvPr id="133" name="Google Shape;133;p4"/>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130" name="Google Shape;130;p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a:t>
            </a:fld>
            <a:endParaRPr/>
          </a:p>
        </p:txBody>
      </p:sp>
      <p:sp>
        <p:nvSpPr>
          <p:cNvPr id="131" name="Google Shape;131;p4"/>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Unit Objective</a:t>
            </a:r>
            <a:endParaRPr sz="3200" b="1" i="0" u="none" strike="noStrike" cap="none">
              <a:solidFill>
                <a:schemeClr val="dk1"/>
              </a:solidFill>
              <a:latin typeface="Calibri"/>
              <a:ea typeface="Calibri"/>
              <a:cs typeface="Calibri"/>
              <a:sym typeface="Calibri"/>
            </a:endParaRPr>
          </a:p>
        </p:txBody>
      </p:sp>
      <p:sp>
        <p:nvSpPr>
          <p:cNvPr id="134" name="Google Shape;134;p4"/>
          <p:cNvSpPr/>
          <p:nvPr/>
        </p:nvSpPr>
        <p:spPr>
          <a:xfrm>
            <a:off x="714348" y="1071547"/>
            <a:ext cx="7929618" cy="3816429"/>
          </a:xfrm>
          <a:prstGeom prst="rect">
            <a:avLst/>
          </a:prstGeom>
          <a:noFill/>
          <a:ln>
            <a:noFill/>
          </a:ln>
        </p:spPr>
        <p:txBody>
          <a:bodyPr spcFirstLastPara="1" wrap="square" lIns="91425" tIns="45700" rIns="91425" bIns="45700" anchor="t" anchorCtr="0">
            <a:spAutoFit/>
          </a:bodyPr>
          <a:lstStyle/>
          <a:p>
            <a:pPr marL="0" marR="0" lvl="0" indent="-139700" algn="l" rtl="0">
              <a:spcBef>
                <a:spcPts val="0"/>
              </a:spcBef>
              <a:spcAft>
                <a:spcPts val="0"/>
              </a:spcAft>
              <a:buClr>
                <a:schemeClr val="dk1"/>
              </a:buClr>
              <a:buSzPts val="2200"/>
              <a:buFont typeface="Times New Roman"/>
              <a:buChar char="•"/>
            </a:pPr>
            <a:r>
              <a:rPr lang="en-US" sz="2200" i="0" u="none" strike="noStrike" cap="none" dirty="0">
                <a:solidFill>
                  <a:schemeClr val="dk1"/>
                </a:solidFill>
                <a:latin typeface="Times New Roman"/>
                <a:ea typeface="Times New Roman"/>
                <a:cs typeface="Times New Roman"/>
                <a:sym typeface="Times New Roman"/>
              </a:rPr>
              <a:t> Understanding basic data structure.</a:t>
            </a:r>
            <a:endParaRPr dirty="0">
              <a:latin typeface="Times New Roman"/>
              <a:ea typeface="Times New Roman"/>
              <a:cs typeface="Times New Roman"/>
              <a:sym typeface="Times New Roman"/>
            </a:endParaRPr>
          </a:p>
          <a:p>
            <a:pPr marL="0" marR="0" lvl="0" indent="0" algn="l" rtl="0">
              <a:spcBef>
                <a:spcPts val="0"/>
              </a:spcBef>
              <a:spcAft>
                <a:spcPts val="0"/>
              </a:spcAft>
              <a:buClr>
                <a:schemeClr val="dk1"/>
              </a:buClr>
              <a:buSzPts val="2200"/>
              <a:buFont typeface="Arial"/>
              <a:buNone/>
            </a:pPr>
            <a:endParaRPr sz="2200" i="0" u="none" strike="noStrike" cap="none" dirty="0">
              <a:solidFill>
                <a:schemeClr val="dk1"/>
              </a:solidFill>
              <a:latin typeface="Times New Roman"/>
              <a:ea typeface="Times New Roman"/>
              <a:cs typeface="Times New Roman"/>
              <a:sym typeface="Times New Roman"/>
            </a:endParaRPr>
          </a:p>
          <a:p>
            <a:pPr marL="0" marR="0" lvl="0" indent="-139700" algn="l" rtl="0">
              <a:spcBef>
                <a:spcPts val="0"/>
              </a:spcBef>
              <a:spcAft>
                <a:spcPts val="0"/>
              </a:spcAft>
              <a:buClr>
                <a:schemeClr val="dk1"/>
              </a:buClr>
              <a:buSzPts val="2200"/>
              <a:buFont typeface="Times New Roman"/>
              <a:buChar char="•"/>
            </a:pPr>
            <a:r>
              <a:rPr lang="en-US" sz="2200" i="0" u="none" strike="noStrike" cap="none" dirty="0">
                <a:solidFill>
                  <a:schemeClr val="dk1"/>
                </a:solidFill>
                <a:latin typeface="Times New Roman"/>
                <a:ea typeface="Times New Roman"/>
                <a:cs typeface="Times New Roman"/>
                <a:sym typeface="Times New Roman"/>
              </a:rPr>
              <a:t>To learn about the basic properties of different data structures.</a:t>
            </a:r>
            <a:endParaRPr dirty="0">
              <a:latin typeface="Times New Roman"/>
              <a:ea typeface="Times New Roman"/>
              <a:cs typeface="Times New Roman"/>
              <a:sym typeface="Times New Roman"/>
            </a:endParaRPr>
          </a:p>
          <a:p>
            <a:pPr marL="0" marR="0" lvl="0" indent="0" algn="l" rtl="0">
              <a:spcBef>
                <a:spcPts val="0"/>
              </a:spcBef>
              <a:spcAft>
                <a:spcPts val="0"/>
              </a:spcAft>
              <a:buClr>
                <a:schemeClr val="dk1"/>
              </a:buClr>
              <a:buSzPts val="2200"/>
              <a:buFont typeface="Arial"/>
              <a:buNone/>
            </a:pPr>
            <a:endParaRPr sz="2200" i="0" u="none" strike="noStrike" cap="none" dirty="0">
              <a:solidFill>
                <a:schemeClr val="dk1"/>
              </a:solidFill>
              <a:latin typeface="Times New Roman"/>
              <a:ea typeface="Times New Roman"/>
              <a:cs typeface="Times New Roman"/>
              <a:sym typeface="Times New Roman"/>
            </a:endParaRPr>
          </a:p>
          <a:p>
            <a:pPr marL="0" marR="0" lvl="0" indent="-139700" algn="l" rtl="0">
              <a:spcBef>
                <a:spcPts val="0"/>
              </a:spcBef>
              <a:spcAft>
                <a:spcPts val="0"/>
              </a:spcAft>
              <a:buClr>
                <a:schemeClr val="dk1"/>
              </a:buClr>
              <a:buSzPts val="2200"/>
              <a:buFont typeface="Times New Roman"/>
              <a:buChar char="•"/>
            </a:pPr>
            <a:r>
              <a:rPr lang="en-US" sz="2200" i="0" u="none" strike="noStrike" cap="none" dirty="0">
                <a:solidFill>
                  <a:schemeClr val="dk1"/>
                </a:solidFill>
                <a:latin typeface="Times New Roman"/>
                <a:ea typeface="Times New Roman"/>
                <a:cs typeface="Times New Roman"/>
                <a:sym typeface="Times New Roman"/>
              </a:rPr>
              <a:t>Understand algorithms and their efficiency</a:t>
            </a:r>
            <a:endParaRPr dirty="0">
              <a:latin typeface="Times New Roman"/>
              <a:ea typeface="Times New Roman"/>
              <a:cs typeface="Times New Roman"/>
              <a:sym typeface="Times New Roman"/>
            </a:endParaRPr>
          </a:p>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a:p>
            <a:pPr marL="0" marR="0" lvl="0" indent="-139700" algn="l" rtl="0">
              <a:spcBef>
                <a:spcPts val="0"/>
              </a:spcBef>
              <a:spcAft>
                <a:spcPts val="0"/>
              </a:spcAft>
              <a:buClr>
                <a:schemeClr val="dk1"/>
              </a:buClr>
              <a:buSzPts val="2200"/>
              <a:buFont typeface="Times New Roman"/>
              <a:buChar char="•"/>
            </a:pPr>
            <a:r>
              <a:rPr lang="en-US" sz="2200" dirty="0">
                <a:solidFill>
                  <a:schemeClr val="dk1"/>
                </a:solidFill>
                <a:latin typeface="Times New Roman"/>
                <a:ea typeface="Times New Roman"/>
                <a:cs typeface="Times New Roman"/>
                <a:sym typeface="Times New Roman"/>
              </a:rPr>
              <a:t>To learn about arrays and linked lists.</a:t>
            </a:r>
            <a:endParaRPr dirty="0">
              <a:latin typeface="Times New Roman"/>
              <a:ea typeface="Times New Roman"/>
              <a:cs typeface="Times New Roman"/>
              <a:sym typeface="Times New Roman"/>
            </a:endParaRPr>
          </a:p>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a:p>
            <a:pPr marL="0" marR="0" lvl="0" indent="-114300" algn="l" rtl="0">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 </a:t>
            </a:r>
            <a:r>
              <a:rPr lang="en-US" sz="2200" dirty="0">
                <a:solidFill>
                  <a:schemeClr val="dk1"/>
                </a:solidFill>
                <a:latin typeface="Times New Roman"/>
                <a:ea typeface="Times New Roman"/>
                <a:cs typeface="Times New Roman"/>
                <a:sym typeface="Times New Roman"/>
              </a:rPr>
              <a:t>To understand different types of arrays and Linked lists.</a:t>
            </a:r>
            <a:endParaRPr dirty="0">
              <a:latin typeface="Times New Roman"/>
              <a:ea typeface="Times New Roman"/>
              <a:cs typeface="Times New Roman"/>
              <a:sym typeface="Times New Roman"/>
            </a:endParaRPr>
          </a:p>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a:p>
            <a:pPr marL="0" marR="0" lvl="0" indent="-114300" algn="l" rtl="0">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  </a:t>
            </a:r>
            <a:r>
              <a:rPr lang="en-US" sz="2200" dirty="0">
                <a:solidFill>
                  <a:schemeClr val="dk1"/>
                </a:solidFill>
                <a:latin typeface="Times New Roman"/>
                <a:ea typeface="Times New Roman"/>
                <a:cs typeface="Times New Roman"/>
                <a:sym typeface="Times New Roman"/>
              </a:rPr>
              <a:t>Basic operations of arrays and linked list..</a:t>
            </a:r>
            <a:endParaRPr sz="2200" dirty="0">
              <a:solidFill>
                <a:schemeClr val="dk1"/>
              </a:solidFill>
              <a:latin typeface="Times New Roman"/>
              <a:ea typeface="Times New Roman"/>
              <a:cs typeface="Times New Roman"/>
              <a:sym typeface="Times New Roman"/>
            </a:endParaRPr>
          </a:p>
        </p:txBody>
      </p:sp>
      <p:pic>
        <p:nvPicPr>
          <p:cNvPr id="3" name="Picture 2" descr="Logo, company name&#10;&#10;Description automatically generated">
            <a:extLst>
              <a:ext uri="{FF2B5EF4-FFF2-40B4-BE49-F238E27FC236}">
                <a16:creationId xmlns:a16="http://schemas.microsoft.com/office/drawing/2014/main" id="{64DAFCEA-E9F5-F0E7-4333-A4B28FF5C890}"/>
              </a:ext>
            </a:extLst>
          </p:cNvPr>
          <p:cNvPicPr>
            <a:picLocks noChangeAspect="1"/>
          </p:cNvPicPr>
          <p:nvPr/>
        </p:nvPicPr>
        <p:blipFill>
          <a:blip r:embed="rId3"/>
          <a:stretch>
            <a:fillRect/>
          </a:stretch>
        </p:blipFill>
        <p:spPr>
          <a:xfrm>
            <a:off x="0" y="0"/>
            <a:ext cx="1371600" cy="84772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51"/>
          <p:cNvSpPr txBox="1">
            <a:spLocks noGrp="1"/>
          </p:cNvSpPr>
          <p:nvPr>
            <p:ph idx="1"/>
          </p:nvPr>
        </p:nvSpPr>
        <p:spPr>
          <a:xfrm>
            <a:off x="533400" y="11430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Char char="•"/>
            </a:pPr>
            <a:r>
              <a:rPr lang="en-US" sz="2200" dirty="0"/>
              <a:t>Representing a sparse matrix by a 2D array leads to wastage of lots of memory as zeroes in the matrix are of no use in most of the cases. So, instead of storing zeroes with non-zero elements, we only store non-zero elements. This means storing non-zero elements with </a:t>
            </a:r>
            <a:r>
              <a:rPr lang="en-US" sz="2200" b="1" dirty="0"/>
              <a:t>triples- (Row, Column, value).</a:t>
            </a:r>
            <a:endParaRPr dirty="0"/>
          </a:p>
          <a:p>
            <a:pPr marL="342900" lvl="0" indent="-342900" algn="just" rtl="0">
              <a:spcBef>
                <a:spcPts val="440"/>
              </a:spcBef>
              <a:spcAft>
                <a:spcPts val="0"/>
              </a:spcAft>
              <a:buClr>
                <a:schemeClr val="dk1"/>
              </a:buClr>
              <a:buSzPts val="2200"/>
              <a:buNone/>
            </a:pPr>
            <a:endParaRPr sz="2200" b="1" dirty="0"/>
          </a:p>
          <a:p>
            <a:pPr marL="342900" lvl="0" indent="-342900" algn="l" rtl="0">
              <a:spcBef>
                <a:spcPts val="440"/>
              </a:spcBef>
              <a:spcAft>
                <a:spcPts val="0"/>
              </a:spcAft>
              <a:buClr>
                <a:schemeClr val="dk1"/>
              </a:buClr>
              <a:buSzPts val="2200"/>
              <a:buChar char="•"/>
            </a:pPr>
            <a:r>
              <a:rPr lang="en-US" sz="2200" dirty="0"/>
              <a:t>Sparse Matrix Representations can be done in many ways following are two common representations:</a:t>
            </a:r>
            <a:endParaRPr dirty="0"/>
          </a:p>
          <a:p>
            <a:pPr marL="742950" lvl="1" indent="-285750" algn="l" rtl="0">
              <a:spcBef>
                <a:spcPts val="440"/>
              </a:spcBef>
              <a:spcAft>
                <a:spcPts val="0"/>
              </a:spcAft>
              <a:buClr>
                <a:schemeClr val="dk1"/>
              </a:buClr>
              <a:buSzPts val="2200"/>
              <a:buChar char="–"/>
            </a:pPr>
            <a:r>
              <a:rPr lang="en-US" sz="2200" dirty="0"/>
              <a:t>Array representation</a:t>
            </a:r>
            <a:endParaRPr dirty="0"/>
          </a:p>
          <a:p>
            <a:pPr marL="742950" lvl="1" indent="-285750" algn="l" rtl="0">
              <a:spcBef>
                <a:spcPts val="440"/>
              </a:spcBef>
              <a:spcAft>
                <a:spcPts val="0"/>
              </a:spcAft>
              <a:buClr>
                <a:schemeClr val="dk1"/>
              </a:buClr>
              <a:buSzPts val="2200"/>
              <a:buChar char="–"/>
            </a:pPr>
            <a:r>
              <a:rPr lang="en-US" sz="2200" dirty="0"/>
              <a:t>Linked list representation</a:t>
            </a:r>
            <a:endParaRPr dirty="0"/>
          </a:p>
          <a:p>
            <a:pPr marL="342900" lvl="0" indent="-203200" algn="just" rtl="0">
              <a:spcBef>
                <a:spcPts val="440"/>
              </a:spcBef>
              <a:spcAft>
                <a:spcPts val="0"/>
              </a:spcAft>
              <a:buClr>
                <a:schemeClr val="dk1"/>
              </a:buClr>
              <a:buSzPts val="2200"/>
              <a:buNone/>
            </a:pPr>
            <a:endParaRPr sz="2200" dirty="0"/>
          </a:p>
        </p:txBody>
      </p:sp>
      <p:sp>
        <p:nvSpPr>
          <p:cNvPr id="680" name="Google Shape;680;p51"/>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CAB3321-0EFD-4B8A-8218-89AC57635F6F}" type="datetime1">
              <a:rPr lang="en-US" smtClean="0"/>
              <a:t>8/2/2022</a:t>
            </a:fld>
            <a:endParaRPr/>
          </a:p>
        </p:txBody>
      </p:sp>
      <p:sp>
        <p:nvSpPr>
          <p:cNvPr id="681" name="Google Shape;681;p51"/>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682" name="Google Shape;682;p5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80</a:t>
            </a:fld>
            <a:endParaRPr/>
          </a:p>
        </p:txBody>
      </p:sp>
      <p:sp>
        <p:nvSpPr>
          <p:cNvPr id="683" name="Google Shape;683;p51"/>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Sparse Matrix Representation</a:t>
            </a:r>
            <a:endParaRPr sz="3200" b="1">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CF4F71E0-2EE4-151B-6A6D-978E8EBEC28F}"/>
              </a:ext>
            </a:extLst>
          </p:cNvPr>
          <p:cNvPicPr>
            <a:picLocks noChangeAspect="1"/>
          </p:cNvPicPr>
          <p:nvPr/>
        </p:nvPicPr>
        <p:blipFill>
          <a:blip r:embed="rId3"/>
          <a:stretch>
            <a:fillRect/>
          </a:stretch>
        </p:blipFill>
        <p:spPr>
          <a:xfrm>
            <a:off x="0" y="0"/>
            <a:ext cx="1371600" cy="84772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2"/>
          <p:cNvSpPr txBox="1">
            <a:spLocks noGrp="1"/>
          </p:cNvSpPr>
          <p:nvPr>
            <p:ph idx="1"/>
          </p:nvPr>
        </p:nvSpPr>
        <p:spPr>
          <a:xfrm>
            <a:off x="533400" y="1143000"/>
            <a:ext cx="8229600" cy="49530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Char char="•"/>
            </a:pPr>
            <a:r>
              <a:rPr lang="en-US" sz="2200" b="1"/>
              <a:t>Method 1: Using Arrays</a:t>
            </a:r>
            <a:endParaRPr/>
          </a:p>
          <a:p>
            <a:pPr marL="742950" lvl="1" indent="-285750" algn="just" rtl="0">
              <a:spcBef>
                <a:spcPts val="440"/>
              </a:spcBef>
              <a:spcAft>
                <a:spcPts val="0"/>
              </a:spcAft>
              <a:buClr>
                <a:schemeClr val="dk1"/>
              </a:buClr>
              <a:buSzPts val="2200"/>
              <a:buChar char="–"/>
            </a:pPr>
            <a:r>
              <a:rPr lang="en-US" sz="2200"/>
              <a:t>2D array is used to represent a sparse matrix in which there are three rows named as</a:t>
            </a:r>
            <a:endParaRPr/>
          </a:p>
          <a:p>
            <a:pPr marL="742950" lvl="1" indent="-285750" algn="just" rtl="0">
              <a:spcBef>
                <a:spcPts val="440"/>
              </a:spcBef>
              <a:spcAft>
                <a:spcPts val="0"/>
              </a:spcAft>
              <a:buClr>
                <a:schemeClr val="dk1"/>
              </a:buClr>
              <a:buSzPts val="2200"/>
              <a:buChar char="–"/>
            </a:pPr>
            <a:r>
              <a:rPr lang="en-US" sz="2200" b="1"/>
              <a:t>Row: </a:t>
            </a:r>
            <a:r>
              <a:rPr lang="en-US" sz="2200"/>
              <a:t>Index of row, where non-zero element is located</a:t>
            </a:r>
            <a:endParaRPr/>
          </a:p>
          <a:p>
            <a:pPr marL="742950" lvl="1" indent="-285750" algn="just" rtl="0">
              <a:spcBef>
                <a:spcPts val="440"/>
              </a:spcBef>
              <a:spcAft>
                <a:spcPts val="0"/>
              </a:spcAft>
              <a:buClr>
                <a:schemeClr val="dk1"/>
              </a:buClr>
              <a:buSzPts val="2200"/>
              <a:buChar char="–"/>
            </a:pPr>
            <a:r>
              <a:rPr lang="en-US" sz="2200" b="1"/>
              <a:t>Column: </a:t>
            </a:r>
            <a:r>
              <a:rPr lang="en-US" sz="2200"/>
              <a:t>Index of column, where non-zero element is located</a:t>
            </a:r>
            <a:endParaRPr/>
          </a:p>
          <a:p>
            <a:pPr marL="742950" lvl="1" indent="-285750" algn="just" rtl="0">
              <a:spcBef>
                <a:spcPts val="440"/>
              </a:spcBef>
              <a:spcAft>
                <a:spcPts val="0"/>
              </a:spcAft>
              <a:buClr>
                <a:schemeClr val="dk1"/>
              </a:buClr>
              <a:buSzPts val="2200"/>
              <a:buChar char="–"/>
            </a:pPr>
            <a:r>
              <a:rPr lang="en-US" sz="2200" b="1"/>
              <a:t>Value: </a:t>
            </a:r>
            <a:r>
              <a:rPr lang="en-US" sz="2200"/>
              <a:t>Value of the non zero element located at index – (row, column)</a:t>
            </a:r>
            <a:endParaRPr/>
          </a:p>
          <a:p>
            <a:pPr marL="342900" lvl="0" indent="-203200" algn="just" rtl="0">
              <a:spcBef>
                <a:spcPts val="440"/>
              </a:spcBef>
              <a:spcAft>
                <a:spcPts val="0"/>
              </a:spcAft>
              <a:buClr>
                <a:schemeClr val="dk1"/>
              </a:buClr>
              <a:buSzPts val="2200"/>
              <a:buNone/>
            </a:pPr>
            <a:endParaRPr sz="2200"/>
          </a:p>
          <a:p>
            <a:pPr marL="342900" lvl="0" indent="-203200" algn="just" rtl="0">
              <a:spcBef>
                <a:spcPts val="440"/>
              </a:spcBef>
              <a:spcAft>
                <a:spcPts val="0"/>
              </a:spcAft>
              <a:buClr>
                <a:schemeClr val="dk1"/>
              </a:buClr>
              <a:buSzPts val="2200"/>
              <a:buNone/>
            </a:pPr>
            <a:endParaRPr sz="2200"/>
          </a:p>
        </p:txBody>
      </p:sp>
      <p:sp>
        <p:nvSpPr>
          <p:cNvPr id="690" name="Google Shape;690;p52"/>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1C5347E-163C-41EA-B1DD-182FB8B6868A}" type="datetime1">
              <a:rPr lang="en-US" smtClean="0"/>
              <a:t>8/2/2022</a:t>
            </a:fld>
            <a:endParaRPr/>
          </a:p>
        </p:txBody>
      </p:sp>
      <p:sp>
        <p:nvSpPr>
          <p:cNvPr id="691" name="Google Shape;691;p52"/>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692" name="Google Shape;692;p5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81</a:t>
            </a:fld>
            <a:endParaRPr/>
          </a:p>
        </p:txBody>
      </p:sp>
      <p:sp>
        <p:nvSpPr>
          <p:cNvPr id="693" name="Google Shape;693;p52"/>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Sparse Matrix Representation</a:t>
            </a:r>
            <a:endParaRPr sz="3200" b="1">
              <a:solidFill>
                <a:schemeClr val="dk1"/>
              </a:solidFill>
              <a:latin typeface="Calibri"/>
              <a:ea typeface="Calibri"/>
              <a:cs typeface="Calibri"/>
              <a:sym typeface="Calibri"/>
            </a:endParaRPr>
          </a:p>
        </p:txBody>
      </p:sp>
      <p:pic>
        <p:nvPicPr>
          <p:cNvPr id="695" name="Google Shape;695;p52" descr="Sparse-Matrix-Array-Representation1.png"/>
          <p:cNvPicPr preferRelativeResize="0"/>
          <p:nvPr/>
        </p:nvPicPr>
        <p:blipFill rotWithShape="1">
          <a:blip r:embed="rId3">
            <a:alphaModFix/>
          </a:blip>
          <a:srcRect/>
          <a:stretch/>
        </p:blipFill>
        <p:spPr>
          <a:xfrm>
            <a:off x="1295400" y="3890654"/>
            <a:ext cx="6553200" cy="2438400"/>
          </a:xfrm>
          <a:prstGeom prst="rect">
            <a:avLst/>
          </a:prstGeom>
          <a:noFill/>
          <a:ln>
            <a:noFill/>
          </a:ln>
        </p:spPr>
      </p:pic>
      <p:pic>
        <p:nvPicPr>
          <p:cNvPr id="3" name="Picture 2">
            <a:extLst>
              <a:ext uri="{FF2B5EF4-FFF2-40B4-BE49-F238E27FC236}">
                <a16:creationId xmlns:a16="http://schemas.microsoft.com/office/drawing/2014/main" id="{17DCE9CA-BD78-6365-6E1F-179055616268}"/>
              </a:ext>
            </a:extLst>
          </p:cNvPr>
          <p:cNvPicPr>
            <a:picLocks noChangeAspect="1"/>
          </p:cNvPicPr>
          <p:nvPr/>
        </p:nvPicPr>
        <p:blipFill>
          <a:blip r:embed="rId4"/>
          <a:stretch>
            <a:fillRect/>
          </a:stretch>
        </p:blipFill>
        <p:spPr>
          <a:xfrm>
            <a:off x="0" y="0"/>
            <a:ext cx="1371600" cy="84772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53"/>
          <p:cNvSpPr txBox="1">
            <a:spLocks noGrp="1"/>
          </p:cNvSpPr>
          <p:nvPr>
            <p:ph idx="1"/>
          </p:nvPr>
        </p:nvSpPr>
        <p:spPr>
          <a:xfrm>
            <a:off x="533400" y="1143000"/>
            <a:ext cx="8229600" cy="521335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200"/>
              <a:buChar char="•"/>
            </a:pPr>
            <a:r>
              <a:rPr lang="en-US" sz="2200" b="1"/>
              <a:t>Method 2: Using Linked Lists</a:t>
            </a:r>
            <a:endParaRPr sz="2200"/>
          </a:p>
          <a:p>
            <a:pPr marL="742950" lvl="1" indent="-285750" algn="l" rtl="0">
              <a:spcBef>
                <a:spcPts val="440"/>
              </a:spcBef>
              <a:spcAft>
                <a:spcPts val="0"/>
              </a:spcAft>
              <a:buClr>
                <a:schemeClr val="dk1"/>
              </a:buClr>
              <a:buSzPts val="2200"/>
              <a:buChar char="–"/>
            </a:pPr>
            <a:r>
              <a:rPr lang="en-US" sz="2200"/>
              <a:t>In linked list, each node has four fields. These four fields are defined as:</a:t>
            </a:r>
            <a:endParaRPr/>
          </a:p>
          <a:p>
            <a:pPr marL="742950" lvl="1" indent="-285750" algn="l" rtl="0">
              <a:spcBef>
                <a:spcPts val="440"/>
              </a:spcBef>
              <a:spcAft>
                <a:spcPts val="0"/>
              </a:spcAft>
              <a:buClr>
                <a:schemeClr val="dk1"/>
              </a:buClr>
              <a:buSzPts val="2200"/>
              <a:buChar char="–"/>
            </a:pPr>
            <a:r>
              <a:rPr lang="en-US" sz="2200" b="1"/>
              <a:t>Row: </a:t>
            </a:r>
            <a:r>
              <a:rPr lang="en-US" sz="2200"/>
              <a:t>Index of row, where non-zero element is located</a:t>
            </a:r>
            <a:endParaRPr/>
          </a:p>
          <a:p>
            <a:pPr marL="742950" lvl="1" indent="-285750" algn="l" rtl="0">
              <a:spcBef>
                <a:spcPts val="440"/>
              </a:spcBef>
              <a:spcAft>
                <a:spcPts val="0"/>
              </a:spcAft>
              <a:buClr>
                <a:schemeClr val="dk1"/>
              </a:buClr>
              <a:buSzPts val="2200"/>
              <a:buChar char="–"/>
            </a:pPr>
            <a:r>
              <a:rPr lang="en-US" sz="2200" b="1"/>
              <a:t>Column: </a:t>
            </a:r>
            <a:r>
              <a:rPr lang="en-US" sz="2200"/>
              <a:t>Index of column, where non-zero element is located</a:t>
            </a:r>
            <a:endParaRPr/>
          </a:p>
          <a:p>
            <a:pPr marL="742950" lvl="1" indent="-285750" algn="l" rtl="0">
              <a:spcBef>
                <a:spcPts val="440"/>
              </a:spcBef>
              <a:spcAft>
                <a:spcPts val="0"/>
              </a:spcAft>
              <a:buClr>
                <a:schemeClr val="dk1"/>
              </a:buClr>
              <a:buSzPts val="2200"/>
              <a:buChar char="–"/>
            </a:pPr>
            <a:r>
              <a:rPr lang="en-US" sz="2200" b="1"/>
              <a:t>Value: </a:t>
            </a:r>
            <a:r>
              <a:rPr lang="en-US" sz="2200"/>
              <a:t>Value of the non zero element located at index – (row,column)</a:t>
            </a:r>
            <a:endParaRPr/>
          </a:p>
          <a:p>
            <a:pPr marL="742950" lvl="1" indent="-285750" algn="l" rtl="0">
              <a:spcBef>
                <a:spcPts val="440"/>
              </a:spcBef>
              <a:spcAft>
                <a:spcPts val="0"/>
              </a:spcAft>
              <a:buClr>
                <a:schemeClr val="dk1"/>
              </a:buClr>
              <a:buSzPts val="2200"/>
              <a:buChar char="–"/>
            </a:pPr>
            <a:r>
              <a:rPr lang="en-US" sz="2200" b="1"/>
              <a:t>Next node: </a:t>
            </a:r>
            <a:r>
              <a:rPr lang="en-US" sz="2200"/>
              <a:t>Address of the next node</a:t>
            </a:r>
            <a:endParaRPr/>
          </a:p>
          <a:p>
            <a:pPr marL="342900" lvl="0" indent="-203200" algn="l" rtl="0">
              <a:spcBef>
                <a:spcPts val="440"/>
              </a:spcBef>
              <a:spcAft>
                <a:spcPts val="0"/>
              </a:spcAft>
              <a:buClr>
                <a:schemeClr val="dk1"/>
              </a:buClr>
              <a:buSzPts val="2200"/>
              <a:buNone/>
            </a:pPr>
            <a:endParaRPr sz="2200"/>
          </a:p>
        </p:txBody>
      </p:sp>
      <p:sp>
        <p:nvSpPr>
          <p:cNvPr id="701" name="Google Shape;701;p53"/>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CEBE900-649F-4316-BC84-962EC7F826EA}" type="datetime1">
              <a:rPr lang="en-US" smtClean="0"/>
              <a:t>8/2/2022</a:t>
            </a:fld>
            <a:endParaRPr/>
          </a:p>
        </p:txBody>
      </p:sp>
      <p:sp>
        <p:nvSpPr>
          <p:cNvPr id="702" name="Google Shape;702;p53"/>
          <p:cNvSpPr txBox="1">
            <a:spLocks noGrp="1"/>
          </p:cNvSpPr>
          <p:nvPr>
            <p:ph type="ftr" sz="quarte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703" name="Google Shape;703;p5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82</a:t>
            </a:fld>
            <a:endParaRPr/>
          </a:p>
        </p:txBody>
      </p:sp>
      <p:sp>
        <p:nvSpPr>
          <p:cNvPr id="704" name="Google Shape;704;p53"/>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Sparse Matrix Representation</a:t>
            </a:r>
            <a:endParaRPr sz="3200" b="1">
              <a:solidFill>
                <a:schemeClr val="dk1"/>
              </a:solidFill>
              <a:latin typeface="Calibri"/>
              <a:ea typeface="Calibri"/>
              <a:cs typeface="Calibri"/>
              <a:sym typeface="Calibri"/>
            </a:endParaRPr>
          </a:p>
        </p:txBody>
      </p:sp>
      <p:pic>
        <p:nvPicPr>
          <p:cNvPr id="706" name="Google Shape;706;p53" descr="Sparse-Matrix-Linked-List-22.png"/>
          <p:cNvPicPr preferRelativeResize="0"/>
          <p:nvPr/>
        </p:nvPicPr>
        <p:blipFill rotWithShape="1">
          <a:blip r:embed="rId3">
            <a:alphaModFix/>
          </a:blip>
          <a:srcRect/>
          <a:stretch/>
        </p:blipFill>
        <p:spPr>
          <a:xfrm>
            <a:off x="1524000" y="4191000"/>
            <a:ext cx="6553201" cy="2169899"/>
          </a:xfrm>
          <a:prstGeom prst="rect">
            <a:avLst/>
          </a:prstGeom>
          <a:noFill/>
          <a:ln>
            <a:noFill/>
          </a:ln>
        </p:spPr>
      </p:pic>
      <p:pic>
        <p:nvPicPr>
          <p:cNvPr id="3" name="Picture 2">
            <a:extLst>
              <a:ext uri="{FF2B5EF4-FFF2-40B4-BE49-F238E27FC236}">
                <a16:creationId xmlns:a16="http://schemas.microsoft.com/office/drawing/2014/main" id="{487A6A3B-E212-62EC-F910-D11C7DB51CC8}"/>
              </a:ext>
            </a:extLst>
          </p:cNvPr>
          <p:cNvPicPr>
            <a:picLocks noChangeAspect="1"/>
          </p:cNvPicPr>
          <p:nvPr/>
        </p:nvPicPr>
        <p:blipFill>
          <a:blip r:embed="rId4"/>
          <a:stretch>
            <a:fillRect/>
          </a:stretch>
        </p:blipFill>
        <p:spPr>
          <a:xfrm>
            <a:off x="0" y="0"/>
            <a:ext cx="1371600" cy="84772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geb779e359d_0_108"/>
          <p:cNvSpPr txBox="1">
            <a:spLocks noGrp="1"/>
          </p:cNvSpPr>
          <p:nvPr>
            <p:ph idx="1"/>
          </p:nvPr>
        </p:nvSpPr>
        <p:spPr>
          <a:xfrm>
            <a:off x="381000" y="817163"/>
            <a:ext cx="8048700" cy="5539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200"/>
              <a:buChar char="•"/>
            </a:pPr>
            <a:r>
              <a:rPr lang="en-US" sz="2200"/>
              <a:t>To learn Searching</a:t>
            </a:r>
            <a:endParaRPr sz="2200"/>
          </a:p>
          <a:p>
            <a:pPr marL="742950" lvl="1" indent="-285750" algn="l" rtl="0">
              <a:spcBef>
                <a:spcPts val="440"/>
              </a:spcBef>
              <a:spcAft>
                <a:spcPts val="0"/>
              </a:spcAft>
              <a:buClr>
                <a:schemeClr val="dk1"/>
              </a:buClr>
              <a:buSzPts val="2200"/>
              <a:buChar char="–"/>
            </a:pPr>
            <a:r>
              <a:rPr lang="en-US" sz="2200"/>
              <a:t>Linear search</a:t>
            </a:r>
            <a:endParaRPr/>
          </a:p>
          <a:p>
            <a:pPr marL="742950" lvl="1" indent="-285750" algn="l" rtl="0">
              <a:spcBef>
                <a:spcPts val="440"/>
              </a:spcBef>
              <a:spcAft>
                <a:spcPts val="0"/>
              </a:spcAft>
              <a:buClr>
                <a:schemeClr val="dk1"/>
              </a:buClr>
              <a:buSzPts val="2200"/>
              <a:buChar char="–"/>
            </a:pPr>
            <a:r>
              <a:rPr lang="en-US" sz="2200"/>
              <a:t>Binary search</a:t>
            </a:r>
            <a:endParaRPr/>
          </a:p>
          <a:p>
            <a:pPr marL="342900" lvl="0" indent="-342900" algn="l" rtl="0">
              <a:spcBef>
                <a:spcPts val="440"/>
              </a:spcBef>
              <a:spcAft>
                <a:spcPts val="0"/>
              </a:spcAft>
              <a:buClr>
                <a:schemeClr val="dk1"/>
              </a:buClr>
              <a:buSzPts val="2200"/>
              <a:buNone/>
            </a:pPr>
            <a:endParaRPr sz="2200"/>
          </a:p>
        </p:txBody>
      </p:sp>
      <p:sp>
        <p:nvSpPr>
          <p:cNvPr id="713" name="Google Shape;713;geb779e359d_0_108"/>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A270822-16BB-4AB2-A504-EE8EC749EB68}" type="datetime1">
              <a:rPr lang="en-US" smtClean="0"/>
              <a:t>8/2/2022</a:t>
            </a:fld>
            <a:endParaRPr/>
          </a:p>
        </p:txBody>
      </p:sp>
      <p:sp>
        <p:nvSpPr>
          <p:cNvPr id="717" name="Google Shape;717;geb779e359d_0_108"/>
          <p:cNvSpPr txBox="1">
            <a:spLocks noGrp="1"/>
          </p:cNvSpPr>
          <p:nvPr>
            <p:ph type="ftr" sz="quarter" idx="11"/>
          </p:nvPr>
        </p:nvSpPr>
        <p:spPr>
          <a:xfrm>
            <a:off x="2514600" y="6356350"/>
            <a:ext cx="5029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714" name="Google Shape;714;geb779e359d_0_10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83</a:t>
            </a:fld>
            <a:endParaRPr/>
          </a:p>
        </p:txBody>
      </p:sp>
      <p:sp>
        <p:nvSpPr>
          <p:cNvPr id="715" name="Google Shape;715;geb779e359d_0_108"/>
          <p:cNvSpPr txBox="1"/>
          <p:nvPr/>
        </p:nvSpPr>
        <p:spPr>
          <a:xfrm>
            <a:off x="1371600" y="1"/>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Topic Objective</a:t>
            </a:r>
            <a:endParaRPr sz="3200" b="1"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947A328E-126D-BCB5-5CAB-5D15936411F8}"/>
              </a:ext>
            </a:extLst>
          </p:cNvPr>
          <p:cNvPicPr>
            <a:picLocks noChangeAspect="1"/>
          </p:cNvPicPr>
          <p:nvPr/>
        </p:nvPicPr>
        <p:blipFill>
          <a:blip r:embed="rId3"/>
          <a:stretch>
            <a:fillRect/>
          </a:stretch>
        </p:blipFill>
        <p:spPr>
          <a:xfrm>
            <a:off x="0" y="35119"/>
            <a:ext cx="1360714" cy="716363"/>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geb779e359d_0_118"/>
          <p:cNvSpPr txBox="1">
            <a:spLocks noGrp="1"/>
          </p:cNvSpPr>
          <p:nvPr>
            <p:ph idx="1"/>
          </p:nvPr>
        </p:nvSpPr>
        <p:spPr>
          <a:xfrm>
            <a:off x="533400" y="1143000"/>
            <a:ext cx="8229600" cy="45261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Char char="•"/>
            </a:pPr>
            <a:r>
              <a:rPr lang="en-US" sz="2200"/>
              <a:t>Searching is a process of finding a particular element among several given elements.</a:t>
            </a:r>
            <a:endParaRPr/>
          </a:p>
          <a:p>
            <a:pPr marL="342900" lvl="0" indent="-342900" algn="just" rtl="0">
              <a:spcBef>
                <a:spcPts val="440"/>
              </a:spcBef>
              <a:spcAft>
                <a:spcPts val="0"/>
              </a:spcAft>
              <a:buClr>
                <a:schemeClr val="dk1"/>
              </a:buClr>
              <a:buSzPts val="2200"/>
              <a:buChar char="•"/>
            </a:pPr>
            <a:r>
              <a:rPr lang="en-US" sz="2200"/>
              <a:t>The search is successful if the required element is found.</a:t>
            </a:r>
            <a:endParaRPr/>
          </a:p>
          <a:p>
            <a:pPr marL="342900" lvl="0" indent="-342900" algn="just" rtl="0">
              <a:spcBef>
                <a:spcPts val="440"/>
              </a:spcBef>
              <a:spcAft>
                <a:spcPts val="0"/>
              </a:spcAft>
              <a:buClr>
                <a:schemeClr val="dk1"/>
              </a:buClr>
              <a:buSzPts val="2200"/>
              <a:buChar char="•"/>
            </a:pPr>
            <a:r>
              <a:rPr lang="en-US" sz="2200"/>
              <a:t>Otherwise, the search is unsuccessful.</a:t>
            </a:r>
            <a:endParaRPr/>
          </a:p>
          <a:p>
            <a:pPr marL="342900" lvl="0" indent="-203200" algn="just" rtl="0">
              <a:spcBef>
                <a:spcPts val="440"/>
              </a:spcBef>
              <a:spcAft>
                <a:spcPts val="0"/>
              </a:spcAft>
              <a:buClr>
                <a:schemeClr val="dk1"/>
              </a:buClr>
              <a:buSzPts val="2200"/>
              <a:buNone/>
            </a:pPr>
            <a:endParaRPr sz="2200"/>
          </a:p>
        </p:txBody>
      </p:sp>
      <p:sp>
        <p:nvSpPr>
          <p:cNvPr id="723" name="Google Shape;723;geb779e359d_0_118"/>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89F95BC-1476-4165-8320-22DC44B6B884}" type="datetime1">
              <a:rPr lang="en-US" smtClean="0"/>
              <a:t>8/2/2022</a:t>
            </a:fld>
            <a:endParaRPr/>
          </a:p>
        </p:txBody>
      </p:sp>
      <p:sp>
        <p:nvSpPr>
          <p:cNvPr id="724" name="Google Shape;724;geb779e359d_0_118"/>
          <p:cNvSpPr txBox="1">
            <a:spLocks noGrp="1"/>
          </p:cNvSpPr>
          <p:nvPr>
            <p:ph type="ftr" sz="quarter" idx="11"/>
          </p:nvPr>
        </p:nvSpPr>
        <p:spPr>
          <a:xfrm>
            <a:off x="2514600" y="6356350"/>
            <a:ext cx="5029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725" name="Google Shape;725;geb779e359d_0_11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84</a:t>
            </a:fld>
            <a:endParaRPr/>
          </a:p>
        </p:txBody>
      </p:sp>
      <p:sp>
        <p:nvSpPr>
          <p:cNvPr id="726" name="Google Shape;726;geb779e359d_0_118"/>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dirty="0">
                <a:solidFill>
                  <a:schemeClr val="dk1"/>
                </a:solidFill>
                <a:latin typeface="Calibri"/>
                <a:ea typeface="Calibri"/>
                <a:cs typeface="Calibri"/>
                <a:sym typeface="Calibri"/>
              </a:rPr>
              <a:t>Searching</a:t>
            </a:r>
            <a:endParaRPr dirty="0"/>
          </a:p>
        </p:txBody>
      </p:sp>
      <p:pic>
        <p:nvPicPr>
          <p:cNvPr id="3" name="Picture 2">
            <a:extLst>
              <a:ext uri="{FF2B5EF4-FFF2-40B4-BE49-F238E27FC236}">
                <a16:creationId xmlns:a16="http://schemas.microsoft.com/office/drawing/2014/main" id="{A8EDCC75-4BB9-02FF-F15D-8F6AC45AC287}"/>
              </a:ext>
            </a:extLst>
          </p:cNvPr>
          <p:cNvPicPr>
            <a:picLocks noChangeAspect="1"/>
          </p:cNvPicPr>
          <p:nvPr/>
        </p:nvPicPr>
        <p:blipFill>
          <a:blip r:embed="rId3"/>
          <a:stretch>
            <a:fillRect/>
          </a:stretch>
        </p:blipFill>
        <p:spPr>
          <a:xfrm>
            <a:off x="-57150" y="0"/>
            <a:ext cx="1371600" cy="7620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geb779e359d_0_127"/>
          <p:cNvSpPr txBox="1">
            <a:spLocks noGrp="1"/>
          </p:cNvSpPr>
          <p:nvPr>
            <p:ph idx="1"/>
          </p:nvPr>
        </p:nvSpPr>
        <p:spPr>
          <a:xfrm>
            <a:off x="533400" y="1143000"/>
            <a:ext cx="8229600" cy="45261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Char char="•"/>
            </a:pPr>
            <a:r>
              <a:rPr lang="en-US" sz="2200"/>
              <a:t>Searching Algorithms are a family of algorithms used for the purpose of searching.</a:t>
            </a:r>
            <a:endParaRPr/>
          </a:p>
          <a:p>
            <a:pPr marL="342900" lvl="0" indent="-342900" algn="just" rtl="0">
              <a:spcBef>
                <a:spcPts val="440"/>
              </a:spcBef>
              <a:spcAft>
                <a:spcPts val="0"/>
              </a:spcAft>
              <a:buClr>
                <a:schemeClr val="dk1"/>
              </a:buClr>
              <a:buSzPts val="2200"/>
              <a:buChar char="•"/>
            </a:pPr>
            <a:r>
              <a:rPr lang="en-US" sz="2200"/>
              <a:t>The searching of an element in the given array may be carried out in the following two ways-</a:t>
            </a:r>
            <a:endParaRPr/>
          </a:p>
          <a:p>
            <a:pPr marL="742950" lvl="1" indent="-285750" algn="just" rtl="0">
              <a:spcBef>
                <a:spcPts val="440"/>
              </a:spcBef>
              <a:spcAft>
                <a:spcPts val="0"/>
              </a:spcAft>
              <a:buClr>
                <a:schemeClr val="dk1"/>
              </a:buClr>
              <a:buSzPts val="2200"/>
              <a:buChar char="–"/>
            </a:pPr>
            <a:r>
              <a:rPr lang="en-US" sz="2200"/>
              <a:t>Linear Search</a:t>
            </a:r>
            <a:endParaRPr/>
          </a:p>
          <a:p>
            <a:pPr marL="742950" lvl="1" indent="-285750" algn="just" rtl="0">
              <a:spcBef>
                <a:spcPts val="440"/>
              </a:spcBef>
              <a:spcAft>
                <a:spcPts val="0"/>
              </a:spcAft>
              <a:buClr>
                <a:schemeClr val="dk1"/>
              </a:buClr>
              <a:buSzPts val="2200"/>
              <a:buChar char="–"/>
            </a:pPr>
            <a:r>
              <a:rPr lang="en-US" sz="2200"/>
              <a:t>Binary Search</a:t>
            </a:r>
            <a:endParaRPr/>
          </a:p>
          <a:p>
            <a:pPr marL="342900" lvl="0" indent="-342900" algn="just" rtl="0">
              <a:spcBef>
                <a:spcPts val="440"/>
              </a:spcBef>
              <a:spcAft>
                <a:spcPts val="0"/>
              </a:spcAft>
              <a:buClr>
                <a:schemeClr val="dk1"/>
              </a:buClr>
              <a:buSzPts val="2200"/>
              <a:buNone/>
            </a:pPr>
            <a:br>
              <a:rPr lang="en-US" sz="2200"/>
            </a:br>
            <a:endParaRPr sz="2200"/>
          </a:p>
          <a:p>
            <a:pPr marL="342900" lvl="0" indent="-203200" algn="just" rtl="0">
              <a:spcBef>
                <a:spcPts val="440"/>
              </a:spcBef>
              <a:spcAft>
                <a:spcPts val="0"/>
              </a:spcAft>
              <a:buClr>
                <a:schemeClr val="dk1"/>
              </a:buClr>
              <a:buSzPts val="2200"/>
              <a:buNone/>
            </a:pPr>
            <a:endParaRPr sz="2200"/>
          </a:p>
        </p:txBody>
      </p:sp>
      <p:sp>
        <p:nvSpPr>
          <p:cNvPr id="733" name="Google Shape;733;geb779e359d_0_127"/>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E8F311B-BB87-4486-95EE-2901C989E67F}" type="datetime1">
              <a:rPr lang="en-US" smtClean="0"/>
              <a:t>8/2/2022</a:t>
            </a:fld>
            <a:endParaRPr/>
          </a:p>
        </p:txBody>
      </p:sp>
      <p:sp>
        <p:nvSpPr>
          <p:cNvPr id="734" name="Google Shape;734;geb779e359d_0_127"/>
          <p:cNvSpPr txBox="1">
            <a:spLocks noGrp="1"/>
          </p:cNvSpPr>
          <p:nvPr>
            <p:ph type="ftr" sz="quarter" idx="11"/>
          </p:nvPr>
        </p:nvSpPr>
        <p:spPr>
          <a:xfrm>
            <a:off x="2514600" y="6356350"/>
            <a:ext cx="5029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735" name="Google Shape;735;geb779e359d_0_12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85</a:t>
            </a:fld>
            <a:endParaRPr/>
          </a:p>
        </p:txBody>
      </p:sp>
      <p:sp>
        <p:nvSpPr>
          <p:cNvPr id="736" name="Google Shape;736;geb779e359d_0_127"/>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dk1"/>
                </a:solidFill>
                <a:latin typeface="Calibri"/>
                <a:ea typeface="Calibri"/>
                <a:cs typeface="Calibri"/>
                <a:sym typeface="Calibri"/>
              </a:rPr>
              <a:t>Searching Algorithms</a:t>
            </a:r>
            <a:endParaRPr/>
          </a:p>
        </p:txBody>
      </p:sp>
      <p:pic>
        <p:nvPicPr>
          <p:cNvPr id="738" name="Google Shape;738;geb779e359d_0_127" descr="Searching-Algorithms-Approaches-to-Searching.png"/>
          <p:cNvPicPr preferRelativeResize="0"/>
          <p:nvPr/>
        </p:nvPicPr>
        <p:blipFill rotWithShape="1">
          <a:blip r:embed="rId3">
            <a:alphaModFix/>
          </a:blip>
          <a:srcRect/>
          <a:stretch/>
        </p:blipFill>
        <p:spPr>
          <a:xfrm>
            <a:off x="2286000" y="3352800"/>
            <a:ext cx="5105400" cy="1981200"/>
          </a:xfrm>
          <a:prstGeom prst="rect">
            <a:avLst/>
          </a:prstGeom>
          <a:noFill/>
          <a:ln>
            <a:noFill/>
          </a:ln>
        </p:spPr>
      </p:pic>
      <p:pic>
        <p:nvPicPr>
          <p:cNvPr id="3" name="Picture 2">
            <a:extLst>
              <a:ext uri="{FF2B5EF4-FFF2-40B4-BE49-F238E27FC236}">
                <a16:creationId xmlns:a16="http://schemas.microsoft.com/office/drawing/2014/main" id="{F708EC2C-CB2A-7073-9576-EB8AB3F20CCC}"/>
              </a:ext>
            </a:extLst>
          </p:cNvPr>
          <p:cNvPicPr>
            <a:picLocks noChangeAspect="1"/>
          </p:cNvPicPr>
          <p:nvPr/>
        </p:nvPicPr>
        <p:blipFill>
          <a:blip r:embed="rId4"/>
          <a:stretch>
            <a:fillRect/>
          </a:stretch>
        </p:blipFill>
        <p:spPr>
          <a:xfrm>
            <a:off x="0" y="31886"/>
            <a:ext cx="1371600" cy="84772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eb779e359d_0_137"/>
          <p:cNvSpPr txBox="1">
            <a:spLocks noGrp="1"/>
          </p:cNvSpPr>
          <p:nvPr>
            <p:ph idx="1"/>
          </p:nvPr>
        </p:nvSpPr>
        <p:spPr>
          <a:xfrm>
            <a:off x="533400" y="1143000"/>
            <a:ext cx="8229600" cy="45261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Char char="•"/>
            </a:pPr>
            <a:r>
              <a:rPr lang="en-US" sz="2200"/>
              <a:t>Linear search is the simplest search algorithm and often called sequential search. </a:t>
            </a:r>
            <a:endParaRPr/>
          </a:p>
          <a:p>
            <a:pPr marL="342900" lvl="0" indent="-342900" algn="just" rtl="0">
              <a:spcBef>
                <a:spcPts val="440"/>
              </a:spcBef>
              <a:spcAft>
                <a:spcPts val="0"/>
              </a:spcAft>
              <a:buClr>
                <a:schemeClr val="dk1"/>
              </a:buClr>
              <a:buSzPts val="2200"/>
              <a:buChar char="•"/>
            </a:pPr>
            <a:r>
              <a:rPr lang="en-US" sz="2200"/>
              <a:t>In this type of searching, we simply traverse the list completely and match each element of the list with the item whose location is to be found. </a:t>
            </a:r>
            <a:endParaRPr/>
          </a:p>
          <a:p>
            <a:pPr marL="342900" lvl="0" indent="-342900" algn="just" rtl="0">
              <a:spcBef>
                <a:spcPts val="440"/>
              </a:spcBef>
              <a:spcAft>
                <a:spcPts val="0"/>
              </a:spcAft>
              <a:buClr>
                <a:schemeClr val="dk1"/>
              </a:buClr>
              <a:buSzPts val="2200"/>
              <a:buChar char="•"/>
            </a:pPr>
            <a:r>
              <a:rPr lang="en-US" sz="2200"/>
              <a:t>If the match found then location of the item is returned otherwise the algorithm return NULL.</a:t>
            </a:r>
            <a:endParaRPr/>
          </a:p>
          <a:p>
            <a:pPr marL="342900" lvl="0" indent="-203200" algn="just" rtl="0">
              <a:spcBef>
                <a:spcPts val="440"/>
              </a:spcBef>
              <a:spcAft>
                <a:spcPts val="0"/>
              </a:spcAft>
              <a:buClr>
                <a:schemeClr val="dk1"/>
              </a:buClr>
              <a:buSzPts val="2200"/>
              <a:buNone/>
            </a:pPr>
            <a:endParaRPr sz="2200"/>
          </a:p>
        </p:txBody>
      </p:sp>
      <p:sp>
        <p:nvSpPr>
          <p:cNvPr id="744" name="Google Shape;744;geb779e359d_0_137"/>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B0B1A1D-51BD-43C2-9B57-5F654CB65D82}" type="datetime1">
              <a:rPr lang="en-US" smtClean="0"/>
              <a:t>8/2/2022</a:t>
            </a:fld>
            <a:endParaRPr/>
          </a:p>
        </p:txBody>
      </p:sp>
      <p:sp>
        <p:nvSpPr>
          <p:cNvPr id="745" name="Google Shape;745;geb779e359d_0_137"/>
          <p:cNvSpPr txBox="1">
            <a:spLocks noGrp="1"/>
          </p:cNvSpPr>
          <p:nvPr>
            <p:ph type="ftr" sz="quarter" idx="11"/>
          </p:nvPr>
        </p:nvSpPr>
        <p:spPr>
          <a:xfrm>
            <a:off x="2514600" y="6356350"/>
            <a:ext cx="5029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746" name="Google Shape;746;geb779e359d_0_13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86</a:t>
            </a:fld>
            <a:endParaRPr/>
          </a:p>
        </p:txBody>
      </p:sp>
      <p:sp>
        <p:nvSpPr>
          <p:cNvPr id="747" name="Google Shape;747;geb779e359d_0_137"/>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Linear Search</a:t>
            </a:r>
            <a:endParaRPr/>
          </a:p>
        </p:txBody>
      </p:sp>
      <p:pic>
        <p:nvPicPr>
          <p:cNvPr id="749" name="Google Shape;749;geb779e359d_0_137" descr="linear_search.gif"/>
          <p:cNvPicPr preferRelativeResize="0"/>
          <p:nvPr/>
        </p:nvPicPr>
        <p:blipFill rotWithShape="1">
          <a:blip r:embed="rId3">
            <a:alphaModFix/>
          </a:blip>
          <a:srcRect/>
          <a:stretch/>
        </p:blipFill>
        <p:spPr>
          <a:xfrm>
            <a:off x="1676400" y="3352800"/>
            <a:ext cx="5562600" cy="2324100"/>
          </a:xfrm>
          <a:prstGeom prst="rect">
            <a:avLst/>
          </a:prstGeom>
          <a:noFill/>
          <a:ln>
            <a:noFill/>
          </a:ln>
        </p:spPr>
      </p:pic>
      <p:pic>
        <p:nvPicPr>
          <p:cNvPr id="3" name="Picture 2">
            <a:extLst>
              <a:ext uri="{FF2B5EF4-FFF2-40B4-BE49-F238E27FC236}">
                <a16:creationId xmlns:a16="http://schemas.microsoft.com/office/drawing/2014/main" id="{CF6DA80C-968B-9D9D-BD1C-33527D0D639A}"/>
              </a:ext>
            </a:extLst>
          </p:cNvPr>
          <p:cNvPicPr>
            <a:picLocks noChangeAspect="1"/>
          </p:cNvPicPr>
          <p:nvPr/>
        </p:nvPicPr>
        <p:blipFill>
          <a:blip r:embed="rId4"/>
          <a:stretch>
            <a:fillRect/>
          </a:stretch>
        </p:blipFill>
        <p:spPr>
          <a:xfrm>
            <a:off x="21771" y="66675"/>
            <a:ext cx="1349829" cy="84772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geb779e359d_0_147"/>
          <p:cNvSpPr txBox="1">
            <a:spLocks noGrp="1"/>
          </p:cNvSpPr>
          <p:nvPr>
            <p:ph idx="1"/>
          </p:nvPr>
        </p:nvSpPr>
        <p:spPr>
          <a:xfrm>
            <a:off x="609600" y="817162"/>
            <a:ext cx="8229600" cy="5539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200"/>
              <a:buChar char="•"/>
            </a:pPr>
            <a:r>
              <a:rPr lang="en-US" sz="2200"/>
              <a:t>LINEAR_SEARCH(A, N, VAL)</a:t>
            </a:r>
            <a:endParaRPr/>
          </a:p>
          <a:p>
            <a:pPr marL="742950" lvl="1" indent="-285750" algn="l" rtl="0">
              <a:spcBef>
                <a:spcPts val="440"/>
              </a:spcBef>
              <a:spcAft>
                <a:spcPts val="0"/>
              </a:spcAft>
              <a:buClr>
                <a:schemeClr val="dk1"/>
              </a:buClr>
              <a:buSzPts val="2200"/>
              <a:buChar char="–"/>
            </a:pPr>
            <a:r>
              <a:rPr lang="en-US" sz="2200" b="1"/>
              <a:t>Step 1:</a:t>
            </a:r>
            <a:r>
              <a:rPr lang="en-US" sz="2200"/>
              <a:t> [INITIALIZE] SET POS = -1</a:t>
            </a:r>
            <a:endParaRPr/>
          </a:p>
          <a:p>
            <a:pPr marL="742950" lvl="1" indent="-285750" algn="l" rtl="0">
              <a:spcBef>
                <a:spcPts val="440"/>
              </a:spcBef>
              <a:spcAft>
                <a:spcPts val="0"/>
              </a:spcAft>
              <a:buClr>
                <a:schemeClr val="dk1"/>
              </a:buClr>
              <a:buSzPts val="2200"/>
              <a:buChar char="–"/>
            </a:pPr>
            <a:r>
              <a:rPr lang="en-US" sz="2200" b="1"/>
              <a:t>Step 2:</a:t>
            </a:r>
            <a:r>
              <a:rPr lang="en-US" sz="2200"/>
              <a:t> [INITIALIZE] SET I = 1</a:t>
            </a:r>
            <a:endParaRPr/>
          </a:p>
          <a:p>
            <a:pPr marL="742950" lvl="1" indent="-285750" algn="l" rtl="0">
              <a:spcBef>
                <a:spcPts val="440"/>
              </a:spcBef>
              <a:spcAft>
                <a:spcPts val="0"/>
              </a:spcAft>
              <a:buClr>
                <a:schemeClr val="dk1"/>
              </a:buClr>
              <a:buSzPts val="2200"/>
              <a:buChar char="–"/>
            </a:pPr>
            <a:r>
              <a:rPr lang="en-US" sz="2200" b="1"/>
              <a:t>Step 3:</a:t>
            </a:r>
            <a:r>
              <a:rPr lang="en-US" sz="2200"/>
              <a:t> Repeat Step 4 while I&lt;=N</a:t>
            </a:r>
            <a:endParaRPr/>
          </a:p>
          <a:p>
            <a:pPr marL="742950" lvl="1" indent="-285750" algn="l" rtl="0">
              <a:spcBef>
                <a:spcPts val="440"/>
              </a:spcBef>
              <a:spcAft>
                <a:spcPts val="0"/>
              </a:spcAft>
              <a:buClr>
                <a:schemeClr val="dk1"/>
              </a:buClr>
              <a:buSzPts val="2200"/>
              <a:buChar char="–"/>
            </a:pPr>
            <a:r>
              <a:rPr lang="en-US" sz="2200" b="1"/>
              <a:t>Step 4:</a:t>
            </a:r>
            <a:r>
              <a:rPr lang="en-US" sz="2200"/>
              <a:t> IF A[I] = VAL</a:t>
            </a:r>
            <a:br>
              <a:rPr lang="en-US" sz="2200"/>
            </a:br>
            <a:r>
              <a:rPr lang="en-US" sz="2200"/>
              <a:t>SET POS = I</a:t>
            </a:r>
            <a:br>
              <a:rPr lang="en-US" sz="2200"/>
            </a:br>
            <a:r>
              <a:rPr lang="en-US" sz="2200"/>
              <a:t>PRINT POS</a:t>
            </a:r>
            <a:br>
              <a:rPr lang="en-US" sz="2200"/>
            </a:br>
            <a:r>
              <a:rPr lang="en-US" sz="2200"/>
              <a:t>Go to Step 6</a:t>
            </a:r>
            <a:br>
              <a:rPr lang="en-US" sz="2200"/>
            </a:br>
            <a:r>
              <a:rPr lang="en-US" sz="2200"/>
              <a:t>[END OF IF]</a:t>
            </a:r>
            <a:br>
              <a:rPr lang="en-US" sz="2200"/>
            </a:br>
            <a:r>
              <a:rPr lang="en-US" sz="2200"/>
              <a:t>SET I = I + 1</a:t>
            </a:r>
            <a:br>
              <a:rPr lang="en-US" sz="2200"/>
            </a:br>
            <a:r>
              <a:rPr lang="en-US" sz="2200"/>
              <a:t>[END OF LOOP]</a:t>
            </a:r>
            <a:endParaRPr/>
          </a:p>
          <a:p>
            <a:pPr marL="742950" lvl="1" indent="-285750" algn="l" rtl="0">
              <a:spcBef>
                <a:spcPts val="440"/>
              </a:spcBef>
              <a:spcAft>
                <a:spcPts val="0"/>
              </a:spcAft>
              <a:buClr>
                <a:schemeClr val="dk1"/>
              </a:buClr>
              <a:buSzPts val="2200"/>
              <a:buChar char="–"/>
            </a:pPr>
            <a:r>
              <a:rPr lang="en-US" sz="2200" b="1"/>
              <a:t>Step 5:</a:t>
            </a:r>
            <a:r>
              <a:rPr lang="en-US" sz="2200"/>
              <a:t> IF POS = -1</a:t>
            </a:r>
            <a:br>
              <a:rPr lang="en-US" sz="2200"/>
            </a:br>
            <a:r>
              <a:rPr lang="en-US" sz="2200"/>
              <a:t>PRINT " VALUE IS NOT PRESENTIN THE ARRAY "</a:t>
            </a:r>
            <a:br>
              <a:rPr lang="en-US" sz="2200"/>
            </a:br>
            <a:r>
              <a:rPr lang="en-US" sz="2200"/>
              <a:t>[END OF IF]</a:t>
            </a:r>
            <a:endParaRPr/>
          </a:p>
          <a:p>
            <a:pPr marL="742950" lvl="1" indent="-285750" algn="l" rtl="0">
              <a:spcBef>
                <a:spcPts val="440"/>
              </a:spcBef>
              <a:spcAft>
                <a:spcPts val="0"/>
              </a:spcAft>
              <a:buClr>
                <a:schemeClr val="dk1"/>
              </a:buClr>
              <a:buSzPts val="2200"/>
              <a:buChar char="–"/>
            </a:pPr>
            <a:r>
              <a:rPr lang="en-US" sz="2200" b="1"/>
              <a:t>Step 6:</a:t>
            </a:r>
            <a:r>
              <a:rPr lang="en-US" sz="2200"/>
              <a:t> EXIT</a:t>
            </a:r>
            <a:endParaRPr/>
          </a:p>
          <a:p>
            <a:pPr marL="342900" lvl="0" indent="-203200" algn="l" rtl="0">
              <a:spcBef>
                <a:spcPts val="440"/>
              </a:spcBef>
              <a:spcAft>
                <a:spcPts val="0"/>
              </a:spcAft>
              <a:buClr>
                <a:schemeClr val="dk1"/>
              </a:buClr>
              <a:buSzPts val="2200"/>
              <a:buNone/>
            </a:pPr>
            <a:endParaRPr sz="2200"/>
          </a:p>
        </p:txBody>
      </p:sp>
      <p:sp>
        <p:nvSpPr>
          <p:cNvPr id="755" name="Google Shape;755;geb779e359d_0_147"/>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BE13B8B-E016-4220-A71D-11986A6E14D3}" type="datetime1">
              <a:rPr lang="en-US" smtClean="0"/>
              <a:t>8/2/2022</a:t>
            </a:fld>
            <a:endParaRPr/>
          </a:p>
        </p:txBody>
      </p:sp>
      <p:sp>
        <p:nvSpPr>
          <p:cNvPr id="756" name="Google Shape;756;geb779e359d_0_147"/>
          <p:cNvSpPr txBox="1">
            <a:spLocks noGrp="1"/>
          </p:cNvSpPr>
          <p:nvPr>
            <p:ph type="ftr" sz="quarter" idx="11"/>
          </p:nvPr>
        </p:nvSpPr>
        <p:spPr>
          <a:xfrm>
            <a:off x="2514600" y="6356350"/>
            <a:ext cx="5029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757" name="Google Shape;757;geb779e359d_0_14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87</a:t>
            </a:fld>
            <a:endParaRPr/>
          </a:p>
        </p:txBody>
      </p:sp>
      <p:sp>
        <p:nvSpPr>
          <p:cNvPr id="758" name="Google Shape;758;geb779e359d_0_147"/>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dk1"/>
                </a:solidFill>
                <a:latin typeface="Calibri"/>
                <a:ea typeface="Calibri"/>
                <a:cs typeface="Calibri"/>
                <a:sym typeface="Calibri"/>
              </a:rPr>
              <a:t>Linear Search Algorithm</a:t>
            </a:r>
            <a:endParaRPr/>
          </a:p>
        </p:txBody>
      </p:sp>
      <p:pic>
        <p:nvPicPr>
          <p:cNvPr id="3" name="Picture 2">
            <a:extLst>
              <a:ext uri="{FF2B5EF4-FFF2-40B4-BE49-F238E27FC236}">
                <a16:creationId xmlns:a16="http://schemas.microsoft.com/office/drawing/2014/main" id="{5533D05F-1675-2FB7-EC3C-5284514B8341}"/>
              </a:ext>
            </a:extLst>
          </p:cNvPr>
          <p:cNvPicPr>
            <a:picLocks noChangeAspect="1"/>
          </p:cNvPicPr>
          <p:nvPr/>
        </p:nvPicPr>
        <p:blipFill>
          <a:blip r:embed="rId3"/>
          <a:stretch>
            <a:fillRect/>
          </a:stretch>
        </p:blipFill>
        <p:spPr>
          <a:xfrm>
            <a:off x="0" y="28186"/>
            <a:ext cx="1371600" cy="6858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graphicFrame>
        <p:nvGraphicFramePr>
          <p:cNvPr id="764" name="Google Shape;764;geb779e359d_0_156"/>
          <p:cNvGraphicFramePr/>
          <p:nvPr/>
        </p:nvGraphicFramePr>
        <p:xfrm>
          <a:off x="533400" y="1676400"/>
          <a:ext cx="8229600" cy="2057400"/>
        </p:xfrm>
        <a:graphic>
          <a:graphicData uri="http://schemas.openxmlformats.org/drawingml/2006/table">
            <a:tbl>
              <a:tblPr firstRow="1" bandRow="1">
                <a:noFill/>
                <a:tableStyleId>{F0BF7176-352F-4F98-BEA2-798AF6EE9B45}</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685800">
                <a:tc>
                  <a:txBody>
                    <a:bodyPr/>
                    <a:lstStyle/>
                    <a:p>
                      <a:pPr marL="0" marR="0" lvl="0" indent="0" algn="l" rtl="0">
                        <a:spcBef>
                          <a:spcPts val="0"/>
                        </a:spcBef>
                        <a:spcAft>
                          <a:spcPts val="0"/>
                        </a:spcAft>
                        <a:buNone/>
                      </a:pPr>
                      <a:r>
                        <a:rPr lang="en-US" sz="2200" u="none" strike="noStrike" cap="none">
                          <a:solidFill>
                            <a:srgbClr val="000000"/>
                          </a:solidFill>
                          <a:latin typeface="times new roman"/>
                          <a:ea typeface="times new roman"/>
                          <a:cs typeface="times new roman"/>
                          <a:sym typeface="times new roman"/>
                        </a:rPr>
                        <a:t>Complexity</a:t>
                      </a:r>
                      <a:endParaRPr/>
                    </a:p>
                  </a:txBody>
                  <a:tcPr marL="114300" marR="114300" marT="114300" marB="114300"/>
                </a:tc>
                <a:tc>
                  <a:txBody>
                    <a:bodyPr/>
                    <a:lstStyle/>
                    <a:p>
                      <a:pPr marL="0" marR="0" lvl="0" indent="0" algn="l" rtl="0">
                        <a:spcBef>
                          <a:spcPts val="0"/>
                        </a:spcBef>
                        <a:spcAft>
                          <a:spcPts val="0"/>
                        </a:spcAft>
                        <a:buNone/>
                      </a:pPr>
                      <a:r>
                        <a:rPr lang="en-US" sz="2200" u="none" strike="noStrike" cap="none">
                          <a:solidFill>
                            <a:srgbClr val="000000"/>
                          </a:solidFill>
                          <a:latin typeface="times new roman"/>
                          <a:ea typeface="times new roman"/>
                          <a:cs typeface="times new roman"/>
                          <a:sym typeface="times new roman"/>
                        </a:rPr>
                        <a:t>Best Case</a:t>
                      </a:r>
                      <a:endParaRPr/>
                    </a:p>
                  </a:txBody>
                  <a:tcPr marL="114300" marR="114300" marT="114300" marB="114300"/>
                </a:tc>
                <a:tc>
                  <a:txBody>
                    <a:bodyPr/>
                    <a:lstStyle/>
                    <a:p>
                      <a:pPr marL="0" marR="0" lvl="0" indent="0" algn="l" rtl="0">
                        <a:spcBef>
                          <a:spcPts val="0"/>
                        </a:spcBef>
                        <a:spcAft>
                          <a:spcPts val="0"/>
                        </a:spcAft>
                        <a:buNone/>
                      </a:pPr>
                      <a:r>
                        <a:rPr lang="en-US" sz="2200" u="none" strike="noStrike" cap="none">
                          <a:solidFill>
                            <a:srgbClr val="000000"/>
                          </a:solidFill>
                          <a:latin typeface="times new roman"/>
                          <a:ea typeface="times new roman"/>
                          <a:cs typeface="times new roman"/>
                          <a:sym typeface="times new roman"/>
                        </a:rPr>
                        <a:t>Average Case</a:t>
                      </a:r>
                      <a:endParaRPr/>
                    </a:p>
                  </a:txBody>
                  <a:tcPr marL="114300" marR="114300" marT="114300" marB="114300"/>
                </a:tc>
                <a:tc>
                  <a:txBody>
                    <a:bodyPr/>
                    <a:lstStyle/>
                    <a:p>
                      <a:pPr marL="0" marR="0" lvl="0" indent="0" algn="l" rtl="0">
                        <a:spcBef>
                          <a:spcPts val="0"/>
                        </a:spcBef>
                        <a:spcAft>
                          <a:spcPts val="0"/>
                        </a:spcAft>
                        <a:buNone/>
                      </a:pPr>
                      <a:r>
                        <a:rPr lang="en-US" sz="2200" u="none" strike="noStrike" cap="none">
                          <a:solidFill>
                            <a:srgbClr val="000000"/>
                          </a:solidFill>
                          <a:latin typeface="times new roman"/>
                          <a:ea typeface="times new roman"/>
                          <a:cs typeface="times new roman"/>
                          <a:sym typeface="times new roman"/>
                        </a:rPr>
                        <a:t>Worst Case</a:t>
                      </a:r>
                      <a:endParaRPr/>
                    </a:p>
                  </a:txBody>
                  <a:tcPr marL="114300" marR="114300" marT="114300" marB="114300"/>
                </a:tc>
                <a:extLst>
                  <a:ext uri="{0D108BD9-81ED-4DB2-BD59-A6C34878D82A}">
                    <a16:rowId xmlns:a16="http://schemas.microsoft.com/office/drawing/2014/main" val="10000"/>
                  </a:ext>
                </a:extLst>
              </a:tr>
              <a:tr h="685800">
                <a:tc>
                  <a:txBody>
                    <a:bodyPr/>
                    <a:lstStyle/>
                    <a:p>
                      <a:pPr marL="0" marR="0" lvl="0" indent="0" algn="l" rtl="0">
                        <a:spcBef>
                          <a:spcPts val="0"/>
                        </a:spcBef>
                        <a:spcAft>
                          <a:spcPts val="0"/>
                        </a:spcAft>
                        <a:buNone/>
                      </a:pPr>
                      <a:r>
                        <a:rPr lang="en-US" sz="2200" u="none" strike="noStrike" cap="none">
                          <a:solidFill>
                            <a:srgbClr val="000000"/>
                          </a:solidFill>
                          <a:latin typeface="verdana"/>
                          <a:ea typeface="verdana"/>
                          <a:cs typeface="verdana"/>
                          <a:sym typeface="verdana"/>
                        </a:rPr>
                        <a:t>Time</a:t>
                      </a:r>
                      <a:endParaRPr/>
                    </a:p>
                  </a:txBody>
                  <a:tcPr marL="76200" marR="76200" marT="76200" marB="76200"/>
                </a:tc>
                <a:tc>
                  <a:txBody>
                    <a:bodyPr/>
                    <a:lstStyle/>
                    <a:p>
                      <a:pPr marL="0" marR="0" lvl="0" indent="0" algn="l" rtl="0">
                        <a:spcBef>
                          <a:spcPts val="0"/>
                        </a:spcBef>
                        <a:spcAft>
                          <a:spcPts val="0"/>
                        </a:spcAft>
                        <a:buNone/>
                      </a:pPr>
                      <a:r>
                        <a:rPr lang="en-US" sz="2200" u="none" strike="noStrike" cap="none">
                          <a:solidFill>
                            <a:srgbClr val="000000"/>
                          </a:solidFill>
                          <a:latin typeface="verdana"/>
                          <a:ea typeface="verdana"/>
                          <a:cs typeface="verdana"/>
                          <a:sym typeface="verdana"/>
                        </a:rPr>
                        <a:t>O(1)</a:t>
                      </a:r>
                      <a:endParaRPr/>
                    </a:p>
                  </a:txBody>
                  <a:tcPr marL="76200" marR="76200" marT="76200" marB="76200"/>
                </a:tc>
                <a:tc>
                  <a:txBody>
                    <a:bodyPr/>
                    <a:lstStyle/>
                    <a:p>
                      <a:pPr marL="0" marR="0" lvl="0" indent="0" algn="l" rtl="0">
                        <a:spcBef>
                          <a:spcPts val="0"/>
                        </a:spcBef>
                        <a:spcAft>
                          <a:spcPts val="0"/>
                        </a:spcAft>
                        <a:buNone/>
                      </a:pPr>
                      <a:r>
                        <a:rPr lang="en-US" sz="2200" u="none" strike="noStrike" cap="none">
                          <a:solidFill>
                            <a:srgbClr val="000000"/>
                          </a:solidFill>
                          <a:latin typeface="verdana"/>
                          <a:ea typeface="verdana"/>
                          <a:cs typeface="verdana"/>
                          <a:sym typeface="verdana"/>
                        </a:rPr>
                        <a:t>O(n)</a:t>
                      </a:r>
                      <a:endParaRPr/>
                    </a:p>
                  </a:txBody>
                  <a:tcPr marL="76200" marR="76200" marT="76200" marB="76200"/>
                </a:tc>
                <a:tc>
                  <a:txBody>
                    <a:bodyPr/>
                    <a:lstStyle/>
                    <a:p>
                      <a:pPr marL="0" marR="0" lvl="0" indent="0" algn="l" rtl="0">
                        <a:spcBef>
                          <a:spcPts val="0"/>
                        </a:spcBef>
                        <a:spcAft>
                          <a:spcPts val="0"/>
                        </a:spcAft>
                        <a:buNone/>
                      </a:pPr>
                      <a:r>
                        <a:rPr lang="en-US" sz="2200" u="none" strike="noStrike" cap="none">
                          <a:solidFill>
                            <a:srgbClr val="000000"/>
                          </a:solidFill>
                          <a:latin typeface="verdana"/>
                          <a:ea typeface="verdana"/>
                          <a:cs typeface="verdana"/>
                          <a:sym typeface="verdana"/>
                        </a:rPr>
                        <a:t>O(n)</a:t>
                      </a:r>
                      <a:endParaRPr/>
                    </a:p>
                  </a:txBody>
                  <a:tcPr marL="76200" marR="76200" marT="76200" marB="76200"/>
                </a:tc>
                <a:extLst>
                  <a:ext uri="{0D108BD9-81ED-4DB2-BD59-A6C34878D82A}">
                    <a16:rowId xmlns:a16="http://schemas.microsoft.com/office/drawing/2014/main" val="10001"/>
                  </a:ext>
                </a:extLst>
              </a:tr>
              <a:tr h="685800">
                <a:tc>
                  <a:txBody>
                    <a:bodyPr/>
                    <a:lstStyle/>
                    <a:p>
                      <a:pPr marL="0" marR="0" lvl="0" indent="0" algn="l" rtl="0">
                        <a:spcBef>
                          <a:spcPts val="0"/>
                        </a:spcBef>
                        <a:spcAft>
                          <a:spcPts val="0"/>
                        </a:spcAft>
                        <a:buNone/>
                      </a:pPr>
                      <a:r>
                        <a:rPr lang="en-US" sz="2200" u="none" strike="noStrike" cap="none">
                          <a:solidFill>
                            <a:srgbClr val="000000"/>
                          </a:solidFill>
                          <a:latin typeface="verdana"/>
                          <a:ea typeface="verdana"/>
                          <a:cs typeface="verdana"/>
                          <a:sym typeface="verdana"/>
                        </a:rPr>
                        <a:t>Space</a:t>
                      </a:r>
                      <a:endParaRPr/>
                    </a:p>
                  </a:txBody>
                  <a:tcPr marL="76200" marR="76200" marT="76200" marB="76200"/>
                </a:tc>
                <a:tc>
                  <a:txBody>
                    <a:bodyPr/>
                    <a:lstStyle/>
                    <a:p>
                      <a:pPr marL="0" marR="0" lvl="0" indent="0" algn="l" rtl="0">
                        <a:spcBef>
                          <a:spcPts val="0"/>
                        </a:spcBef>
                        <a:spcAft>
                          <a:spcPts val="0"/>
                        </a:spcAft>
                        <a:buNone/>
                      </a:pPr>
                      <a:endParaRPr sz="2200" u="none" strike="noStrike" cap="none">
                        <a:solidFill>
                          <a:srgbClr val="000000"/>
                        </a:solidFill>
                        <a:latin typeface="verdana"/>
                        <a:ea typeface="verdana"/>
                        <a:cs typeface="verdana"/>
                        <a:sym typeface="verdana"/>
                      </a:endParaRPr>
                    </a:p>
                  </a:txBody>
                  <a:tcPr marL="76200" marR="76200" marT="76200" marB="76200"/>
                </a:tc>
                <a:tc>
                  <a:txBody>
                    <a:bodyPr/>
                    <a:lstStyle/>
                    <a:p>
                      <a:pPr marL="0" marR="0" lvl="0" indent="0" algn="l" rtl="0">
                        <a:spcBef>
                          <a:spcPts val="0"/>
                        </a:spcBef>
                        <a:spcAft>
                          <a:spcPts val="0"/>
                        </a:spcAft>
                        <a:buNone/>
                      </a:pPr>
                      <a:endParaRPr sz="2200" u="none" strike="noStrike" cap="none">
                        <a:solidFill>
                          <a:srgbClr val="000000"/>
                        </a:solidFill>
                        <a:latin typeface="verdana"/>
                        <a:ea typeface="verdana"/>
                        <a:cs typeface="verdana"/>
                        <a:sym typeface="verdana"/>
                      </a:endParaRPr>
                    </a:p>
                  </a:txBody>
                  <a:tcPr marL="76200" marR="76200" marT="76200" marB="76200"/>
                </a:tc>
                <a:tc>
                  <a:txBody>
                    <a:bodyPr/>
                    <a:lstStyle/>
                    <a:p>
                      <a:pPr marL="0" marR="0" lvl="0" indent="0" algn="l" rtl="0">
                        <a:spcBef>
                          <a:spcPts val="0"/>
                        </a:spcBef>
                        <a:spcAft>
                          <a:spcPts val="0"/>
                        </a:spcAft>
                        <a:buNone/>
                      </a:pPr>
                      <a:r>
                        <a:rPr lang="en-US" sz="2200" u="none" strike="noStrike" cap="none">
                          <a:solidFill>
                            <a:srgbClr val="000000"/>
                          </a:solidFill>
                          <a:latin typeface="verdana"/>
                          <a:ea typeface="verdana"/>
                          <a:cs typeface="verdana"/>
                          <a:sym typeface="verdana"/>
                        </a:rPr>
                        <a:t>O(1)</a:t>
                      </a:r>
                      <a:endParaRPr/>
                    </a:p>
                  </a:txBody>
                  <a:tcPr marL="76200" marR="76200" marT="76200" marB="76200"/>
                </a:tc>
                <a:extLst>
                  <a:ext uri="{0D108BD9-81ED-4DB2-BD59-A6C34878D82A}">
                    <a16:rowId xmlns:a16="http://schemas.microsoft.com/office/drawing/2014/main" val="10002"/>
                  </a:ext>
                </a:extLst>
              </a:tr>
            </a:tbl>
          </a:graphicData>
        </a:graphic>
      </p:graphicFrame>
      <p:sp>
        <p:nvSpPr>
          <p:cNvPr id="765" name="Google Shape;765;geb779e359d_0_156"/>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A0D13C4-E5F4-4F41-B9F0-9B14083D16C4}" type="datetime1">
              <a:rPr lang="en-US" smtClean="0"/>
              <a:t>8/2/2022</a:t>
            </a:fld>
            <a:endParaRPr/>
          </a:p>
        </p:txBody>
      </p:sp>
      <p:sp>
        <p:nvSpPr>
          <p:cNvPr id="766" name="Google Shape;766;geb779e359d_0_156"/>
          <p:cNvSpPr txBox="1">
            <a:spLocks noGrp="1"/>
          </p:cNvSpPr>
          <p:nvPr>
            <p:ph type="ftr" sz="quarter" idx="11"/>
          </p:nvPr>
        </p:nvSpPr>
        <p:spPr>
          <a:xfrm>
            <a:off x="2514600" y="6356350"/>
            <a:ext cx="5029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767" name="Google Shape;767;geb779e359d_0_15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88</a:t>
            </a:fld>
            <a:endParaRPr/>
          </a:p>
        </p:txBody>
      </p:sp>
      <p:sp>
        <p:nvSpPr>
          <p:cNvPr id="768" name="Google Shape;768;geb779e359d_0_156"/>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dk1"/>
                </a:solidFill>
                <a:latin typeface="Calibri"/>
                <a:ea typeface="Calibri"/>
                <a:cs typeface="Calibri"/>
                <a:sym typeface="Calibri"/>
              </a:rPr>
              <a:t>Linear Search Algorithm Complexity</a:t>
            </a:r>
            <a:endParaRPr/>
          </a:p>
        </p:txBody>
      </p:sp>
      <p:pic>
        <p:nvPicPr>
          <p:cNvPr id="3" name="Picture 2">
            <a:extLst>
              <a:ext uri="{FF2B5EF4-FFF2-40B4-BE49-F238E27FC236}">
                <a16:creationId xmlns:a16="http://schemas.microsoft.com/office/drawing/2014/main" id="{511BDC0D-2A40-6E6F-BB92-DB6DEFB7D4EB}"/>
              </a:ext>
            </a:extLst>
          </p:cNvPr>
          <p:cNvPicPr>
            <a:picLocks noChangeAspect="1"/>
          </p:cNvPicPr>
          <p:nvPr/>
        </p:nvPicPr>
        <p:blipFill>
          <a:blip r:embed="rId3"/>
          <a:stretch>
            <a:fillRect/>
          </a:stretch>
        </p:blipFill>
        <p:spPr>
          <a:xfrm>
            <a:off x="-83004" y="0"/>
            <a:ext cx="1378404" cy="84772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geb779e359d_0_165"/>
          <p:cNvSpPr txBox="1">
            <a:spLocks noGrp="1"/>
          </p:cNvSpPr>
          <p:nvPr>
            <p:ph idx="1"/>
          </p:nvPr>
        </p:nvSpPr>
        <p:spPr>
          <a:xfrm>
            <a:off x="533400" y="1143000"/>
            <a:ext cx="8229600" cy="45261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200"/>
              <a:buChar char="•"/>
            </a:pPr>
            <a:r>
              <a:rPr lang="en-US" sz="2200"/>
              <a:t>Linear Search</a:t>
            </a:r>
            <a:endParaRPr/>
          </a:p>
          <a:p>
            <a:pPr marL="742950" lvl="1" indent="-285750" algn="l" rtl="0">
              <a:spcBef>
                <a:spcPts val="440"/>
              </a:spcBef>
              <a:spcAft>
                <a:spcPts val="0"/>
              </a:spcAft>
              <a:buClr>
                <a:schemeClr val="dk1"/>
              </a:buClr>
              <a:buSzPts val="2200"/>
              <a:buChar char="–"/>
            </a:pPr>
            <a:r>
              <a:rPr lang="en-US" sz="2200" u="sng">
                <a:solidFill>
                  <a:schemeClr val="hlink"/>
                </a:solidFill>
                <a:hlinkClick r:id="rId3"/>
              </a:rPr>
              <a:t>https://www.youtube.com/watch?v=C46QfTjVCNU&amp;feature=youtu.be</a:t>
            </a:r>
            <a:endParaRPr sz="2200"/>
          </a:p>
        </p:txBody>
      </p:sp>
      <p:sp>
        <p:nvSpPr>
          <p:cNvPr id="775" name="Google Shape;775;geb779e359d_0_165"/>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3F9F550-EDD4-423B-973F-634B25130D51}" type="datetime1">
              <a:rPr lang="en-US" smtClean="0"/>
              <a:t>8/2/2022</a:t>
            </a:fld>
            <a:endParaRPr/>
          </a:p>
        </p:txBody>
      </p:sp>
      <p:sp>
        <p:nvSpPr>
          <p:cNvPr id="776" name="Google Shape;776;geb779e359d_0_165"/>
          <p:cNvSpPr txBox="1">
            <a:spLocks noGrp="1"/>
          </p:cNvSpPr>
          <p:nvPr>
            <p:ph type="ftr" sz="quarter" idx="11"/>
          </p:nvPr>
        </p:nvSpPr>
        <p:spPr>
          <a:xfrm>
            <a:off x="2514600" y="6356350"/>
            <a:ext cx="5029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777" name="Google Shape;777;geb779e359d_0_16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89</a:t>
            </a:fld>
            <a:endParaRPr/>
          </a:p>
        </p:txBody>
      </p:sp>
      <p:sp>
        <p:nvSpPr>
          <p:cNvPr id="778" name="Google Shape;778;geb779e359d_0_165"/>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dk1"/>
                </a:solidFill>
                <a:latin typeface="Calibri"/>
                <a:ea typeface="Calibri"/>
                <a:cs typeface="Calibri"/>
                <a:sym typeface="Calibri"/>
              </a:rPr>
              <a:t>Linear Search Explained</a:t>
            </a:r>
            <a:endParaRPr/>
          </a:p>
        </p:txBody>
      </p:sp>
      <p:pic>
        <p:nvPicPr>
          <p:cNvPr id="3" name="Picture 2">
            <a:extLst>
              <a:ext uri="{FF2B5EF4-FFF2-40B4-BE49-F238E27FC236}">
                <a16:creationId xmlns:a16="http://schemas.microsoft.com/office/drawing/2014/main" id="{4C4E813F-2BCA-371C-16B8-10EF4693C894}"/>
              </a:ext>
            </a:extLst>
          </p:cNvPr>
          <p:cNvPicPr>
            <a:picLocks noChangeAspect="1"/>
          </p:cNvPicPr>
          <p:nvPr/>
        </p:nvPicPr>
        <p:blipFill>
          <a:blip r:embed="rId4"/>
          <a:stretch>
            <a:fillRect/>
          </a:stretch>
        </p:blipFill>
        <p:spPr>
          <a:xfrm>
            <a:off x="0" y="0"/>
            <a:ext cx="1371600" cy="8477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5"/>
          <p:cNvSpPr txBox="1">
            <a:spLocks noGrp="1"/>
          </p:cNvSpPr>
          <p:nvPr>
            <p:ph idx="1"/>
          </p:nvPr>
        </p:nvSpPr>
        <p:spPr>
          <a:xfrm>
            <a:off x="533400" y="925113"/>
            <a:ext cx="8229600" cy="5299874"/>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Introduction to basic data structures.</a:t>
            </a:r>
            <a:endParaRPr>
              <a:latin typeface="Times New Roman"/>
              <a:ea typeface="Times New Roman"/>
              <a:cs typeface="Times New Roman"/>
              <a:sym typeface="Times New Roman"/>
            </a:endParaRPr>
          </a:p>
          <a:p>
            <a:pPr marL="342900" lvl="0" indent="-203200" algn="just" rtl="0">
              <a:spcBef>
                <a:spcPts val="440"/>
              </a:spcBef>
              <a:spcAft>
                <a:spcPts val="0"/>
              </a:spcAft>
              <a:buClr>
                <a:schemeClr val="dk1"/>
              </a:buClr>
              <a:buSzPts val="2200"/>
              <a:buNone/>
            </a:pPr>
            <a:endParaRPr sz="2200">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To know about the basic properties of different data structures.</a:t>
            </a:r>
            <a:endParaRPr>
              <a:latin typeface="Times New Roman"/>
              <a:ea typeface="Times New Roman"/>
              <a:cs typeface="Times New Roman"/>
              <a:sym typeface="Times New Roman"/>
            </a:endParaRPr>
          </a:p>
          <a:p>
            <a:pPr marL="342900" lvl="0" indent="-203200" algn="just" rtl="0">
              <a:spcBef>
                <a:spcPts val="440"/>
              </a:spcBef>
              <a:spcAft>
                <a:spcPts val="0"/>
              </a:spcAft>
              <a:buClr>
                <a:schemeClr val="dk1"/>
              </a:buClr>
              <a:buSzPts val="2200"/>
              <a:buNone/>
            </a:pPr>
            <a:endParaRPr sz="2200">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 Classification and operations on data structure</a:t>
            </a:r>
            <a:endParaRPr>
              <a:latin typeface="Times New Roman"/>
              <a:ea typeface="Times New Roman"/>
              <a:cs typeface="Times New Roman"/>
              <a:sym typeface="Times New Roman"/>
            </a:endParaRPr>
          </a:p>
          <a:p>
            <a:pPr marL="342900" lvl="0" indent="-203200" algn="just" rtl="0">
              <a:spcBef>
                <a:spcPts val="440"/>
              </a:spcBef>
              <a:spcAft>
                <a:spcPts val="0"/>
              </a:spcAft>
              <a:buClr>
                <a:schemeClr val="dk1"/>
              </a:buClr>
              <a:buSzPts val="2200"/>
              <a:buNone/>
            </a:pPr>
            <a:endParaRPr sz="2200">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Understand algorithms and their efficiency</a:t>
            </a:r>
            <a:endParaRPr>
              <a:latin typeface="Times New Roman"/>
              <a:ea typeface="Times New Roman"/>
              <a:cs typeface="Times New Roman"/>
              <a:sym typeface="Times New Roman"/>
            </a:endParaRPr>
          </a:p>
          <a:p>
            <a:pPr marL="342900" lvl="0" indent="-203200" algn="just" rtl="0">
              <a:spcBef>
                <a:spcPts val="440"/>
              </a:spcBef>
              <a:spcAft>
                <a:spcPts val="0"/>
              </a:spcAft>
              <a:buClr>
                <a:schemeClr val="dk1"/>
              </a:buClr>
              <a:buSzPts val="2200"/>
              <a:buNone/>
            </a:pPr>
            <a:endParaRPr sz="2200">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Study logical and mathematical description of array and link list.</a:t>
            </a:r>
            <a:endParaRPr>
              <a:latin typeface="Times New Roman"/>
              <a:ea typeface="Times New Roman"/>
              <a:cs typeface="Times New Roman"/>
              <a:sym typeface="Times New Roman"/>
            </a:endParaRPr>
          </a:p>
          <a:p>
            <a:pPr marL="342900" lvl="0" indent="-203200" algn="just" rtl="0">
              <a:spcBef>
                <a:spcPts val="440"/>
              </a:spcBef>
              <a:spcAft>
                <a:spcPts val="0"/>
              </a:spcAft>
              <a:buClr>
                <a:schemeClr val="dk1"/>
              </a:buClr>
              <a:buSzPts val="2200"/>
              <a:buNone/>
            </a:pPr>
            <a:endParaRPr sz="2200">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Implementation of array and link list on computer.</a:t>
            </a:r>
            <a:endParaRPr>
              <a:latin typeface="Times New Roman"/>
              <a:ea typeface="Times New Roman"/>
              <a:cs typeface="Times New Roman"/>
              <a:sym typeface="Times New Roman"/>
            </a:endParaRPr>
          </a:p>
          <a:p>
            <a:pPr marL="342900" lvl="0" indent="-203200" algn="just" rtl="0">
              <a:spcBef>
                <a:spcPts val="440"/>
              </a:spcBef>
              <a:spcAft>
                <a:spcPts val="0"/>
              </a:spcAft>
              <a:buClr>
                <a:schemeClr val="dk1"/>
              </a:buClr>
              <a:buSzPts val="2200"/>
              <a:buNone/>
            </a:pPr>
            <a:endParaRPr sz="2200">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ts val="2200"/>
              <a:buChar char="•"/>
            </a:pPr>
            <a:r>
              <a:rPr lang="en-US" sz="2200">
                <a:latin typeface="Times New Roman"/>
                <a:ea typeface="Times New Roman"/>
                <a:cs typeface="Times New Roman"/>
                <a:sym typeface="Times New Roman"/>
              </a:rPr>
              <a:t>Differentiate the usage of array and link list in different scenarios.</a:t>
            </a:r>
            <a:r>
              <a:rPr lang="en-US" sz="2200"/>
              <a:t> </a:t>
            </a:r>
            <a:endParaRPr/>
          </a:p>
          <a:p>
            <a:pPr marL="342900" lvl="0" indent="-203200" algn="just" rtl="0">
              <a:spcBef>
                <a:spcPts val="440"/>
              </a:spcBef>
              <a:spcAft>
                <a:spcPts val="0"/>
              </a:spcAft>
              <a:buClr>
                <a:schemeClr val="dk1"/>
              </a:buClr>
              <a:buSzPts val="2200"/>
              <a:buNone/>
            </a:pPr>
            <a:endParaRPr sz="2200"/>
          </a:p>
          <a:p>
            <a:pPr marL="342900" lvl="0" indent="-203200" algn="just" rtl="0">
              <a:spcBef>
                <a:spcPts val="440"/>
              </a:spcBef>
              <a:spcAft>
                <a:spcPts val="0"/>
              </a:spcAft>
              <a:buClr>
                <a:schemeClr val="dk1"/>
              </a:buClr>
              <a:buSzPts val="2200"/>
              <a:buNone/>
            </a:pPr>
            <a:endParaRPr sz="2200"/>
          </a:p>
          <a:p>
            <a:pPr marL="342900" lvl="0" indent="-203200" algn="just" rtl="0">
              <a:spcBef>
                <a:spcPts val="440"/>
              </a:spcBef>
              <a:spcAft>
                <a:spcPts val="0"/>
              </a:spcAft>
              <a:buClr>
                <a:schemeClr val="dk1"/>
              </a:buClr>
              <a:buSzPts val="2200"/>
              <a:buNone/>
            </a:pPr>
            <a:endParaRPr sz="2200"/>
          </a:p>
          <a:p>
            <a:pPr marL="342900" lvl="0" indent="-203200" algn="just" rtl="0">
              <a:spcBef>
                <a:spcPts val="440"/>
              </a:spcBef>
              <a:spcAft>
                <a:spcPts val="0"/>
              </a:spcAft>
              <a:buClr>
                <a:schemeClr val="dk1"/>
              </a:buClr>
              <a:buSzPts val="2200"/>
              <a:buNone/>
            </a:pPr>
            <a:endParaRPr sz="2200"/>
          </a:p>
        </p:txBody>
      </p:sp>
      <p:sp>
        <p:nvSpPr>
          <p:cNvPr id="140" name="Google Shape;140;p5"/>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1FD6BDC-9437-4A40-9C24-23C3DDE69200}" type="datetime1">
              <a:rPr lang="en-US" smtClean="0"/>
              <a:t>8/2/2022</a:t>
            </a:fld>
            <a:endParaRPr/>
          </a:p>
        </p:txBody>
      </p:sp>
      <p:sp>
        <p:nvSpPr>
          <p:cNvPr id="141" name="Google Shape;141;p5"/>
          <p:cNvSpPr txBox="1">
            <a:spLocks noGrp="1"/>
          </p:cNvSpPr>
          <p:nvPr>
            <p:ph type="ftr" sz="quarter" idx="11"/>
          </p:nvPr>
        </p:nvSpPr>
        <p:spPr>
          <a:xfrm>
            <a:off x="2819400" y="6248400"/>
            <a:ext cx="47244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142" name="Google Shape;142;p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a:t>
            </a:fld>
            <a:endParaRPr/>
          </a:p>
        </p:txBody>
      </p:sp>
      <p:sp>
        <p:nvSpPr>
          <p:cNvPr id="143" name="Google Shape;143;p5"/>
          <p:cNvSpPr txBox="1"/>
          <p:nvPr/>
        </p:nvSpPr>
        <p:spPr>
          <a:xfrm>
            <a:off x="1371600" y="1"/>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Course Objective</a:t>
            </a:r>
            <a:endParaRPr sz="3200" b="1" i="0" u="none" strike="noStrike" cap="none">
              <a:solidFill>
                <a:schemeClr val="dk1"/>
              </a:solidFill>
              <a:latin typeface="Calibri"/>
              <a:ea typeface="Calibri"/>
              <a:cs typeface="Calibri"/>
              <a:sym typeface="Calibri"/>
            </a:endParaRPr>
          </a:p>
        </p:txBody>
      </p:sp>
      <p:pic>
        <p:nvPicPr>
          <p:cNvPr id="3" name="Picture 2" descr="Logo, company name&#10;&#10;Description automatically generated">
            <a:extLst>
              <a:ext uri="{FF2B5EF4-FFF2-40B4-BE49-F238E27FC236}">
                <a16:creationId xmlns:a16="http://schemas.microsoft.com/office/drawing/2014/main" id="{C50E4024-00B6-DE1E-43C4-7081AE3244E8}"/>
              </a:ext>
            </a:extLst>
          </p:cNvPr>
          <p:cNvPicPr>
            <a:picLocks noChangeAspect="1"/>
          </p:cNvPicPr>
          <p:nvPr/>
        </p:nvPicPr>
        <p:blipFill>
          <a:blip r:embed="rId3"/>
          <a:stretch>
            <a:fillRect/>
          </a:stretch>
        </p:blipFill>
        <p:spPr>
          <a:xfrm>
            <a:off x="0" y="-11339"/>
            <a:ext cx="1371600" cy="84772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geb779e359d_0_174"/>
          <p:cNvSpPr txBox="1">
            <a:spLocks noGrp="1"/>
          </p:cNvSpPr>
          <p:nvPr>
            <p:ph idx="1"/>
          </p:nvPr>
        </p:nvSpPr>
        <p:spPr>
          <a:xfrm>
            <a:off x="533400" y="1143000"/>
            <a:ext cx="8229600" cy="45261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200"/>
              <a:buChar char="•"/>
            </a:pPr>
            <a:r>
              <a:rPr lang="en-US" sz="2200"/>
              <a:t>Binary Search is one of the fastest searching algorithms.</a:t>
            </a:r>
            <a:endParaRPr/>
          </a:p>
          <a:p>
            <a:pPr marL="342900" lvl="0" indent="-342900" algn="just" rtl="0">
              <a:spcBef>
                <a:spcPts val="440"/>
              </a:spcBef>
              <a:spcAft>
                <a:spcPts val="0"/>
              </a:spcAft>
              <a:buClr>
                <a:schemeClr val="dk1"/>
              </a:buClr>
              <a:buSzPts val="2200"/>
              <a:buChar char="•"/>
            </a:pPr>
            <a:r>
              <a:rPr lang="en-US" sz="2200"/>
              <a:t>It is used for finding the location of an element in a linear array.</a:t>
            </a:r>
            <a:endParaRPr/>
          </a:p>
          <a:p>
            <a:pPr marL="342900" lvl="0" indent="-342900" algn="just" rtl="0">
              <a:spcBef>
                <a:spcPts val="440"/>
              </a:spcBef>
              <a:spcAft>
                <a:spcPts val="0"/>
              </a:spcAft>
              <a:buClr>
                <a:schemeClr val="dk1"/>
              </a:buClr>
              <a:buSzPts val="2200"/>
              <a:buChar char="•"/>
            </a:pPr>
            <a:r>
              <a:rPr lang="en-US" sz="2200"/>
              <a:t>It works on the principle of divide and conquer technique.</a:t>
            </a:r>
            <a:endParaRPr/>
          </a:p>
          <a:p>
            <a:pPr marL="342900" lvl="0" indent="-342900" algn="just" rtl="0">
              <a:spcBef>
                <a:spcPts val="440"/>
              </a:spcBef>
              <a:spcAft>
                <a:spcPts val="0"/>
              </a:spcAft>
              <a:buClr>
                <a:schemeClr val="dk1"/>
              </a:buClr>
              <a:buSzPts val="2200"/>
              <a:buChar char="•"/>
            </a:pPr>
            <a:r>
              <a:rPr lang="en-US" sz="2200"/>
              <a:t>Binary Search Algorithm can be applied only on </a:t>
            </a:r>
            <a:r>
              <a:rPr lang="en-US" sz="2200" b="1"/>
              <a:t>Sorted arrays</a:t>
            </a:r>
            <a:r>
              <a:rPr lang="en-US" sz="2200"/>
              <a:t>.</a:t>
            </a:r>
            <a:endParaRPr/>
          </a:p>
          <a:p>
            <a:pPr marL="342900" lvl="0" indent="-342900" algn="just" rtl="0">
              <a:spcBef>
                <a:spcPts val="440"/>
              </a:spcBef>
              <a:spcAft>
                <a:spcPts val="0"/>
              </a:spcAft>
              <a:buClr>
                <a:schemeClr val="dk1"/>
              </a:buClr>
              <a:buSzPts val="2200"/>
              <a:buChar char="•"/>
            </a:pPr>
            <a:r>
              <a:rPr lang="en-US" sz="2200"/>
              <a:t>So, the elements must be arranged in-</a:t>
            </a:r>
            <a:endParaRPr/>
          </a:p>
          <a:p>
            <a:pPr marL="742950" lvl="1" indent="-285750" algn="just" rtl="0">
              <a:spcBef>
                <a:spcPts val="440"/>
              </a:spcBef>
              <a:spcAft>
                <a:spcPts val="0"/>
              </a:spcAft>
              <a:buClr>
                <a:schemeClr val="dk1"/>
              </a:buClr>
              <a:buSzPts val="2200"/>
              <a:buChar char="–"/>
            </a:pPr>
            <a:r>
              <a:rPr lang="en-US" sz="2200"/>
              <a:t>Either ascending order if the elements are numbers.</a:t>
            </a:r>
            <a:endParaRPr/>
          </a:p>
          <a:p>
            <a:pPr marL="742950" lvl="1" indent="-285750" algn="just" rtl="0">
              <a:spcBef>
                <a:spcPts val="440"/>
              </a:spcBef>
              <a:spcAft>
                <a:spcPts val="0"/>
              </a:spcAft>
              <a:buClr>
                <a:schemeClr val="dk1"/>
              </a:buClr>
              <a:buSzPts val="2200"/>
              <a:buChar char="–"/>
            </a:pPr>
            <a:r>
              <a:rPr lang="en-US" sz="2200"/>
              <a:t>Or dictionary order if the elements are strings.</a:t>
            </a:r>
            <a:endParaRPr/>
          </a:p>
          <a:p>
            <a:pPr marL="342900" lvl="0" indent="-203200" algn="just" rtl="0">
              <a:spcBef>
                <a:spcPts val="440"/>
              </a:spcBef>
              <a:spcAft>
                <a:spcPts val="0"/>
              </a:spcAft>
              <a:buClr>
                <a:schemeClr val="dk1"/>
              </a:buClr>
              <a:buSzPts val="2200"/>
              <a:buNone/>
            </a:pPr>
            <a:endParaRPr sz="2200"/>
          </a:p>
          <a:p>
            <a:pPr marL="342900" lvl="0" indent="-203200" algn="just" rtl="0">
              <a:spcBef>
                <a:spcPts val="440"/>
              </a:spcBef>
              <a:spcAft>
                <a:spcPts val="0"/>
              </a:spcAft>
              <a:buClr>
                <a:schemeClr val="dk1"/>
              </a:buClr>
              <a:buSzPts val="2200"/>
              <a:buNone/>
            </a:pPr>
            <a:endParaRPr sz="2200"/>
          </a:p>
        </p:txBody>
      </p:sp>
      <p:sp>
        <p:nvSpPr>
          <p:cNvPr id="785" name="Google Shape;785;geb779e359d_0_174"/>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FD5A5AF-A6AA-4A72-8FAB-BC654954E9A0}" type="datetime1">
              <a:rPr lang="en-US" smtClean="0"/>
              <a:t>8/2/2022</a:t>
            </a:fld>
            <a:endParaRPr/>
          </a:p>
        </p:txBody>
      </p:sp>
      <p:sp>
        <p:nvSpPr>
          <p:cNvPr id="786" name="Google Shape;786;geb779e359d_0_174"/>
          <p:cNvSpPr txBox="1">
            <a:spLocks noGrp="1"/>
          </p:cNvSpPr>
          <p:nvPr>
            <p:ph type="ftr" sz="quarter" idx="11"/>
          </p:nvPr>
        </p:nvSpPr>
        <p:spPr>
          <a:xfrm>
            <a:off x="2514600" y="6356350"/>
            <a:ext cx="5029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787" name="Google Shape;787;geb779e359d_0_17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90</a:t>
            </a:fld>
            <a:endParaRPr/>
          </a:p>
        </p:txBody>
      </p:sp>
      <p:sp>
        <p:nvSpPr>
          <p:cNvPr id="788" name="Google Shape;788;geb779e359d_0_174"/>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Binary Search</a:t>
            </a:r>
            <a:endParaRPr/>
          </a:p>
        </p:txBody>
      </p:sp>
      <p:pic>
        <p:nvPicPr>
          <p:cNvPr id="3" name="Picture 2">
            <a:extLst>
              <a:ext uri="{FF2B5EF4-FFF2-40B4-BE49-F238E27FC236}">
                <a16:creationId xmlns:a16="http://schemas.microsoft.com/office/drawing/2014/main" id="{CCB3DAC3-03A1-D6F1-8942-3F9ABCB92278}"/>
              </a:ext>
            </a:extLst>
          </p:cNvPr>
          <p:cNvPicPr>
            <a:picLocks noChangeAspect="1"/>
          </p:cNvPicPr>
          <p:nvPr/>
        </p:nvPicPr>
        <p:blipFill>
          <a:blip r:embed="rId3"/>
          <a:stretch>
            <a:fillRect/>
          </a:stretch>
        </p:blipFill>
        <p:spPr>
          <a:xfrm>
            <a:off x="21771" y="0"/>
            <a:ext cx="1349829" cy="84772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geb779e359d_0_183"/>
          <p:cNvSpPr txBox="1">
            <a:spLocks noGrp="1"/>
          </p:cNvSpPr>
          <p:nvPr>
            <p:ph idx="1"/>
          </p:nvPr>
        </p:nvSpPr>
        <p:spPr>
          <a:xfrm>
            <a:off x="533400" y="902692"/>
            <a:ext cx="8229600" cy="53223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200"/>
              <a:buChar char="•"/>
            </a:pPr>
            <a:r>
              <a:rPr lang="en-US" sz="2200"/>
              <a:t>BINARY_SEARCH(A, lower_bound, upper_bound, VAL)</a:t>
            </a:r>
            <a:endParaRPr sz="2200" b="1"/>
          </a:p>
          <a:p>
            <a:pPr marL="742950" lvl="1" indent="-285750" algn="l" rtl="0">
              <a:spcBef>
                <a:spcPts val="440"/>
              </a:spcBef>
              <a:spcAft>
                <a:spcPts val="0"/>
              </a:spcAft>
              <a:buClr>
                <a:schemeClr val="dk1"/>
              </a:buClr>
              <a:buSzPts val="2200"/>
              <a:buChar char="–"/>
            </a:pPr>
            <a:r>
              <a:rPr lang="en-US" sz="2200" b="1"/>
              <a:t>Step 1:</a:t>
            </a:r>
            <a:r>
              <a:rPr lang="en-US" sz="2200"/>
              <a:t> [INITIALIZE] SET BEG = lower_bound</a:t>
            </a:r>
            <a:br>
              <a:rPr lang="en-US" sz="2200"/>
            </a:br>
            <a:r>
              <a:rPr lang="en-US" sz="2200"/>
              <a:t>END = upper_bound, POS = - 1</a:t>
            </a:r>
            <a:endParaRPr/>
          </a:p>
          <a:p>
            <a:pPr marL="742950" lvl="1" indent="-285750" algn="l" rtl="0">
              <a:spcBef>
                <a:spcPts val="440"/>
              </a:spcBef>
              <a:spcAft>
                <a:spcPts val="0"/>
              </a:spcAft>
              <a:buClr>
                <a:schemeClr val="dk1"/>
              </a:buClr>
              <a:buSzPts val="2200"/>
              <a:buChar char="–"/>
            </a:pPr>
            <a:r>
              <a:rPr lang="en-US" sz="2200" b="1"/>
              <a:t>Step 2:</a:t>
            </a:r>
            <a:r>
              <a:rPr lang="en-US" sz="2200"/>
              <a:t> Repeat Steps 3 and 4 while BEG &lt;=END</a:t>
            </a:r>
            <a:endParaRPr/>
          </a:p>
          <a:p>
            <a:pPr marL="742950" lvl="1" indent="-285750" algn="l" rtl="0">
              <a:spcBef>
                <a:spcPts val="440"/>
              </a:spcBef>
              <a:spcAft>
                <a:spcPts val="0"/>
              </a:spcAft>
              <a:buClr>
                <a:schemeClr val="dk1"/>
              </a:buClr>
              <a:buSzPts val="2200"/>
              <a:buChar char="–"/>
            </a:pPr>
            <a:r>
              <a:rPr lang="en-US" sz="2200" b="1"/>
              <a:t>Step 3:</a:t>
            </a:r>
            <a:r>
              <a:rPr lang="en-US" sz="2200"/>
              <a:t> SET MID = (BEG + END)/2</a:t>
            </a:r>
            <a:endParaRPr/>
          </a:p>
          <a:p>
            <a:pPr marL="742950" lvl="1" indent="-285750" algn="l" rtl="0">
              <a:spcBef>
                <a:spcPts val="440"/>
              </a:spcBef>
              <a:spcAft>
                <a:spcPts val="0"/>
              </a:spcAft>
              <a:buClr>
                <a:schemeClr val="dk1"/>
              </a:buClr>
              <a:buSzPts val="2200"/>
              <a:buChar char="–"/>
            </a:pPr>
            <a:r>
              <a:rPr lang="en-US" sz="2200" b="1"/>
              <a:t>Step 4:</a:t>
            </a:r>
            <a:r>
              <a:rPr lang="en-US" sz="2200"/>
              <a:t> IF A[MID] = VAL</a:t>
            </a:r>
            <a:br>
              <a:rPr lang="en-US" sz="2200"/>
            </a:br>
            <a:r>
              <a:rPr lang="en-US" sz="2200"/>
              <a:t>SET POS = MID</a:t>
            </a:r>
            <a:br>
              <a:rPr lang="en-US" sz="2200"/>
            </a:br>
            <a:r>
              <a:rPr lang="en-US" sz="2200"/>
              <a:t>PRINT POS</a:t>
            </a:r>
            <a:br>
              <a:rPr lang="en-US" sz="2200"/>
            </a:br>
            <a:r>
              <a:rPr lang="en-US" sz="2200"/>
              <a:t>Go to Step 6</a:t>
            </a:r>
            <a:br>
              <a:rPr lang="en-US" sz="2200"/>
            </a:br>
            <a:r>
              <a:rPr lang="en-US" sz="2200"/>
              <a:t>ELSE IF A[MID] &gt; VAL</a:t>
            </a:r>
            <a:br>
              <a:rPr lang="en-US" sz="2200"/>
            </a:br>
            <a:r>
              <a:rPr lang="en-US" sz="2200"/>
              <a:t>SET END = MID - 1</a:t>
            </a:r>
            <a:br>
              <a:rPr lang="en-US" sz="2200"/>
            </a:br>
            <a:r>
              <a:rPr lang="en-US" sz="2200"/>
              <a:t>ELSE</a:t>
            </a:r>
            <a:br>
              <a:rPr lang="en-US" sz="2200"/>
            </a:br>
            <a:r>
              <a:rPr lang="en-US" sz="2200"/>
              <a:t>SET BEG = MID + 1</a:t>
            </a:r>
            <a:br>
              <a:rPr lang="en-US" sz="2200"/>
            </a:br>
            <a:r>
              <a:rPr lang="en-US" sz="2200"/>
              <a:t>[END OF IF]</a:t>
            </a:r>
            <a:br>
              <a:rPr lang="en-US" sz="2200"/>
            </a:br>
            <a:r>
              <a:rPr lang="en-US" sz="2200"/>
              <a:t>[END OF LOOP]</a:t>
            </a:r>
            <a:endParaRPr/>
          </a:p>
          <a:p>
            <a:pPr marL="342900" lvl="0" indent="-203200" algn="l" rtl="0">
              <a:spcBef>
                <a:spcPts val="440"/>
              </a:spcBef>
              <a:spcAft>
                <a:spcPts val="0"/>
              </a:spcAft>
              <a:buClr>
                <a:schemeClr val="dk1"/>
              </a:buClr>
              <a:buSzPts val="2200"/>
              <a:buNone/>
            </a:pPr>
            <a:endParaRPr sz="2200"/>
          </a:p>
        </p:txBody>
      </p:sp>
      <p:sp>
        <p:nvSpPr>
          <p:cNvPr id="795" name="Google Shape;795;geb779e359d_0_183"/>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68408C0-2DB0-4555-B238-348EA109383D}" type="datetime1">
              <a:rPr lang="en-US" smtClean="0"/>
              <a:t>8/2/2022</a:t>
            </a:fld>
            <a:endParaRPr/>
          </a:p>
        </p:txBody>
      </p:sp>
      <p:sp>
        <p:nvSpPr>
          <p:cNvPr id="796" name="Google Shape;796;geb779e359d_0_183"/>
          <p:cNvSpPr txBox="1">
            <a:spLocks noGrp="1"/>
          </p:cNvSpPr>
          <p:nvPr>
            <p:ph type="ftr" sz="quarter" idx="11"/>
          </p:nvPr>
        </p:nvSpPr>
        <p:spPr>
          <a:xfrm>
            <a:off x="2514600" y="6356350"/>
            <a:ext cx="5029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797" name="Google Shape;797;geb779e359d_0_18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91</a:t>
            </a:fld>
            <a:endParaRPr/>
          </a:p>
        </p:txBody>
      </p:sp>
      <p:sp>
        <p:nvSpPr>
          <p:cNvPr id="798" name="Google Shape;798;geb779e359d_0_183"/>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dk1"/>
                </a:solidFill>
                <a:latin typeface="Calibri"/>
                <a:ea typeface="Calibri"/>
                <a:cs typeface="Calibri"/>
                <a:sym typeface="Calibri"/>
              </a:rPr>
              <a:t>Binary Search Algorithm</a:t>
            </a:r>
            <a:endParaRPr/>
          </a:p>
        </p:txBody>
      </p:sp>
      <p:pic>
        <p:nvPicPr>
          <p:cNvPr id="3" name="Picture 2">
            <a:extLst>
              <a:ext uri="{FF2B5EF4-FFF2-40B4-BE49-F238E27FC236}">
                <a16:creationId xmlns:a16="http://schemas.microsoft.com/office/drawing/2014/main" id="{B5325A14-0258-C017-0653-494502CEF8A3}"/>
              </a:ext>
            </a:extLst>
          </p:cNvPr>
          <p:cNvPicPr>
            <a:picLocks noChangeAspect="1"/>
          </p:cNvPicPr>
          <p:nvPr/>
        </p:nvPicPr>
        <p:blipFill>
          <a:blip r:embed="rId3"/>
          <a:stretch>
            <a:fillRect/>
          </a:stretch>
        </p:blipFill>
        <p:spPr>
          <a:xfrm>
            <a:off x="0" y="0"/>
            <a:ext cx="1371600" cy="84772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geb779e359d_0_192"/>
          <p:cNvSpPr txBox="1">
            <a:spLocks noGrp="1"/>
          </p:cNvSpPr>
          <p:nvPr>
            <p:ph idx="1"/>
          </p:nvPr>
        </p:nvSpPr>
        <p:spPr>
          <a:xfrm>
            <a:off x="533400" y="1143000"/>
            <a:ext cx="8229600" cy="5105400"/>
          </a:xfrm>
          <a:prstGeom prst="rect">
            <a:avLst/>
          </a:prstGeom>
          <a:noFill/>
          <a:ln>
            <a:noFill/>
          </a:ln>
        </p:spPr>
        <p:txBody>
          <a:bodyPr spcFirstLastPara="1" wrap="square" lIns="91425" tIns="45700" rIns="91425" bIns="45700" anchor="t" anchorCtr="0">
            <a:noAutofit/>
          </a:bodyPr>
          <a:lstStyle/>
          <a:p>
            <a:pPr marL="742950" lvl="1" indent="-285750" algn="l" rtl="0">
              <a:spcBef>
                <a:spcPts val="0"/>
              </a:spcBef>
              <a:spcAft>
                <a:spcPts val="0"/>
              </a:spcAft>
              <a:buClr>
                <a:schemeClr val="dk1"/>
              </a:buClr>
              <a:buSzPts val="2200"/>
              <a:buChar char="–"/>
            </a:pPr>
            <a:r>
              <a:rPr lang="en-US" sz="2200" b="1"/>
              <a:t>Step 5:</a:t>
            </a:r>
            <a:r>
              <a:rPr lang="en-US" sz="2200"/>
              <a:t> IF POS = -1</a:t>
            </a:r>
            <a:br>
              <a:rPr lang="en-US" sz="2200"/>
            </a:br>
            <a:r>
              <a:rPr lang="en-US" sz="2200"/>
              <a:t>PRINT "VALUE IS NOT PRESENT IN THE ARRAY"</a:t>
            </a:r>
            <a:br>
              <a:rPr lang="en-US" sz="2200"/>
            </a:br>
            <a:r>
              <a:rPr lang="en-US" sz="2200"/>
              <a:t>[END OF IF]</a:t>
            </a:r>
            <a:endParaRPr/>
          </a:p>
          <a:p>
            <a:pPr marL="742950" lvl="1" indent="-285750" algn="l" rtl="0">
              <a:spcBef>
                <a:spcPts val="440"/>
              </a:spcBef>
              <a:spcAft>
                <a:spcPts val="0"/>
              </a:spcAft>
              <a:buClr>
                <a:schemeClr val="dk1"/>
              </a:buClr>
              <a:buSzPts val="2200"/>
              <a:buChar char="–"/>
            </a:pPr>
            <a:r>
              <a:rPr lang="en-US" sz="2200" b="1"/>
              <a:t>Step 6:</a:t>
            </a:r>
            <a:r>
              <a:rPr lang="en-US" sz="2200"/>
              <a:t> EXIT</a:t>
            </a:r>
            <a:endParaRPr/>
          </a:p>
          <a:p>
            <a:pPr marL="342900" lvl="0" indent="-203200" algn="l" rtl="0">
              <a:spcBef>
                <a:spcPts val="440"/>
              </a:spcBef>
              <a:spcAft>
                <a:spcPts val="0"/>
              </a:spcAft>
              <a:buClr>
                <a:schemeClr val="dk1"/>
              </a:buClr>
              <a:buSzPts val="2200"/>
              <a:buNone/>
            </a:pPr>
            <a:endParaRPr sz="2200"/>
          </a:p>
        </p:txBody>
      </p:sp>
      <p:sp>
        <p:nvSpPr>
          <p:cNvPr id="805" name="Google Shape;805;geb779e359d_0_192"/>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8EB3B10-DA82-493D-9301-21F69086198A}" type="datetime1">
              <a:rPr lang="en-US" smtClean="0"/>
              <a:t>8/2/2022</a:t>
            </a:fld>
            <a:endParaRPr/>
          </a:p>
        </p:txBody>
      </p:sp>
      <p:sp>
        <p:nvSpPr>
          <p:cNvPr id="806" name="Google Shape;806;geb779e359d_0_192"/>
          <p:cNvSpPr txBox="1">
            <a:spLocks noGrp="1"/>
          </p:cNvSpPr>
          <p:nvPr>
            <p:ph type="ftr" sz="quarter" idx="11"/>
          </p:nvPr>
        </p:nvSpPr>
        <p:spPr>
          <a:xfrm>
            <a:off x="2514600" y="6356350"/>
            <a:ext cx="5029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807" name="Google Shape;807;geb779e359d_0_19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92</a:t>
            </a:fld>
            <a:endParaRPr/>
          </a:p>
        </p:txBody>
      </p:sp>
      <p:sp>
        <p:nvSpPr>
          <p:cNvPr id="808" name="Google Shape;808;geb779e359d_0_192"/>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dk1"/>
                </a:solidFill>
                <a:latin typeface="Calibri"/>
                <a:ea typeface="Calibri"/>
                <a:cs typeface="Calibri"/>
                <a:sym typeface="Calibri"/>
              </a:rPr>
              <a:t>Binary Search Algorithm (contd..)</a:t>
            </a:r>
            <a:endParaRPr/>
          </a:p>
        </p:txBody>
      </p:sp>
      <p:pic>
        <p:nvPicPr>
          <p:cNvPr id="3" name="Picture 2">
            <a:extLst>
              <a:ext uri="{FF2B5EF4-FFF2-40B4-BE49-F238E27FC236}">
                <a16:creationId xmlns:a16="http://schemas.microsoft.com/office/drawing/2014/main" id="{10B5F6BD-FFA5-42EF-8676-02282F7B6F9E}"/>
              </a:ext>
            </a:extLst>
          </p:cNvPr>
          <p:cNvPicPr>
            <a:picLocks noChangeAspect="1"/>
          </p:cNvPicPr>
          <p:nvPr/>
        </p:nvPicPr>
        <p:blipFill>
          <a:blip r:embed="rId3"/>
          <a:stretch>
            <a:fillRect/>
          </a:stretch>
        </p:blipFill>
        <p:spPr>
          <a:xfrm>
            <a:off x="0" y="0"/>
            <a:ext cx="1371600" cy="84772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aphicFrame>
        <p:nvGraphicFramePr>
          <p:cNvPr id="814" name="Google Shape;814;geb779e359d_0_201"/>
          <p:cNvGraphicFramePr/>
          <p:nvPr/>
        </p:nvGraphicFramePr>
        <p:xfrm>
          <a:off x="609600" y="1676400"/>
          <a:ext cx="8229600" cy="2971750"/>
        </p:xfrm>
        <a:graphic>
          <a:graphicData uri="http://schemas.openxmlformats.org/drawingml/2006/table">
            <a:tbl>
              <a:tblPr firstRow="1" bandRow="1">
                <a:noFill/>
                <a:tableStyleId>{F0BF7176-352F-4F98-BEA2-798AF6EE9B45}</a:tableStyleId>
              </a:tblPr>
              <a:tblGrid>
                <a:gridCol w="1981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594350">
                <a:tc>
                  <a:txBody>
                    <a:bodyPr/>
                    <a:lstStyle/>
                    <a:p>
                      <a:pPr marL="0" marR="0" lvl="0" indent="0" algn="ctr" rtl="0">
                        <a:spcBef>
                          <a:spcPts val="0"/>
                        </a:spcBef>
                        <a:spcAft>
                          <a:spcPts val="0"/>
                        </a:spcAft>
                        <a:buNone/>
                      </a:pPr>
                      <a:r>
                        <a:rPr lang="en-US" sz="2200" u="none" strike="noStrike" cap="none">
                          <a:solidFill>
                            <a:srgbClr val="000000"/>
                          </a:solidFill>
                          <a:latin typeface="Calibri"/>
                          <a:ea typeface="Calibri"/>
                          <a:cs typeface="Calibri"/>
                          <a:sym typeface="Calibri"/>
                        </a:rPr>
                        <a:t>SN</a:t>
                      </a:r>
                      <a:endParaRPr/>
                    </a:p>
                  </a:txBody>
                  <a:tcPr marL="114300" marR="114300" marT="114300" marB="114300"/>
                </a:tc>
                <a:tc>
                  <a:txBody>
                    <a:bodyPr/>
                    <a:lstStyle/>
                    <a:p>
                      <a:pPr marL="0" marR="0" lvl="0" indent="0" algn="ctr" rtl="0">
                        <a:spcBef>
                          <a:spcPts val="0"/>
                        </a:spcBef>
                        <a:spcAft>
                          <a:spcPts val="0"/>
                        </a:spcAft>
                        <a:buNone/>
                      </a:pPr>
                      <a:r>
                        <a:rPr lang="en-US" sz="2200" u="none" strike="noStrike" cap="none">
                          <a:solidFill>
                            <a:srgbClr val="000000"/>
                          </a:solidFill>
                          <a:latin typeface="Calibri"/>
                          <a:ea typeface="Calibri"/>
                          <a:cs typeface="Calibri"/>
                          <a:sym typeface="Calibri"/>
                        </a:rPr>
                        <a:t>Performance</a:t>
                      </a:r>
                      <a:endParaRPr/>
                    </a:p>
                  </a:txBody>
                  <a:tcPr marL="114300" marR="114300" marT="114300" marB="114300"/>
                </a:tc>
                <a:tc>
                  <a:txBody>
                    <a:bodyPr/>
                    <a:lstStyle/>
                    <a:p>
                      <a:pPr marL="0" marR="0" lvl="0" indent="0" algn="ctr" rtl="0">
                        <a:spcBef>
                          <a:spcPts val="0"/>
                        </a:spcBef>
                        <a:spcAft>
                          <a:spcPts val="0"/>
                        </a:spcAft>
                        <a:buNone/>
                      </a:pPr>
                      <a:r>
                        <a:rPr lang="en-US" sz="2200" u="none" strike="noStrike" cap="none">
                          <a:solidFill>
                            <a:srgbClr val="000000"/>
                          </a:solidFill>
                          <a:latin typeface="Calibri"/>
                          <a:ea typeface="Calibri"/>
                          <a:cs typeface="Calibri"/>
                          <a:sym typeface="Calibri"/>
                        </a:rPr>
                        <a:t>Complexity</a:t>
                      </a:r>
                      <a:endParaRPr/>
                    </a:p>
                  </a:txBody>
                  <a:tcPr marL="114300" marR="114300" marT="114300" marB="114300"/>
                </a:tc>
                <a:extLst>
                  <a:ext uri="{0D108BD9-81ED-4DB2-BD59-A6C34878D82A}">
                    <a16:rowId xmlns:a16="http://schemas.microsoft.com/office/drawing/2014/main" val="10000"/>
                  </a:ext>
                </a:extLst>
              </a:tr>
              <a:tr h="594350">
                <a:tc>
                  <a:txBody>
                    <a:bodyPr/>
                    <a:lstStyle/>
                    <a:p>
                      <a:pPr marL="0" marR="0" lvl="0" indent="0" algn="ctr" rtl="0">
                        <a:spcBef>
                          <a:spcPts val="0"/>
                        </a:spcBef>
                        <a:spcAft>
                          <a:spcPts val="0"/>
                        </a:spcAft>
                        <a:buNone/>
                      </a:pPr>
                      <a:r>
                        <a:rPr lang="en-US" sz="2200" u="none" strike="noStrike" cap="none">
                          <a:solidFill>
                            <a:srgbClr val="000000"/>
                          </a:solidFill>
                          <a:latin typeface="Calibri"/>
                          <a:ea typeface="Calibri"/>
                          <a:cs typeface="Calibri"/>
                          <a:sym typeface="Calibri"/>
                        </a:rPr>
                        <a:t>1</a:t>
                      </a:r>
                      <a:endParaRPr/>
                    </a:p>
                  </a:txBody>
                  <a:tcPr marL="76200" marR="76200" marT="76200" marB="76200"/>
                </a:tc>
                <a:tc>
                  <a:txBody>
                    <a:bodyPr/>
                    <a:lstStyle/>
                    <a:p>
                      <a:pPr marL="0" marR="0" lvl="0" indent="0" algn="ctr" rtl="0">
                        <a:spcBef>
                          <a:spcPts val="0"/>
                        </a:spcBef>
                        <a:spcAft>
                          <a:spcPts val="0"/>
                        </a:spcAft>
                        <a:buNone/>
                      </a:pPr>
                      <a:r>
                        <a:rPr lang="en-US" sz="2200" u="none" strike="noStrike" cap="none">
                          <a:solidFill>
                            <a:srgbClr val="000000"/>
                          </a:solidFill>
                          <a:latin typeface="Calibri"/>
                          <a:ea typeface="Calibri"/>
                          <a:cs typeface="Calibri"/>
                          <a:sym typeface="Calibri"/>
                        </a:rPr>
                        <a:t>Worst case</a:t>
                      </a:r>
                      <a:endParaRPr/>
                    </a:p>
                  </a:txBody>
                  <a:tcPr marL="76200" marR="76200" marT="76200" marB="76200"/>
                </a:tc>
                <a:tc>
                  <a:txBody>
                    <a:bodyPr/>
                    <a:lstStyle/>
                    <a:p>
                      <a:pPr marL="0" marR="0" lvl="0" indent="0" algn="ctr" rtl="0">
                        <a:spcBef>
                          <a:spcPts val="0"/>
                        </a:spcBef>
                        <a:spcAft>
                          <a:spcPts val="0"/>
                        </a:spcAft>
                        <a:buNone/>
                      </a:pPr>
                      <a:r>
                        <a:rPr lang="en-US" sz="2200" u="none" strike="noStrike" cap="none">
                          <a:solidFill>
                            <a:srgbClr val="000000"/>
                          </a:solidFill>
                          <a:latin typeface="Calibri"/>
                          <a:ea typeface="Calibri"/>
                          <a:cs typeface="Calibri"/>
                          <a:sym typeface="Calibri"/>
                        </a:rPr>
                        <a:t>O(log n)</a:t>
                      </a:r>
                      <a:endParaRPr/>
                    </a:p>
                  </a:txBody>
                  <a:tcPr marL="76200" marR="76200" marT="76200" marB="76200"/>
                </a:tc>
                <a:extLst>
                  <a:ext uri="{0D108BD9-81ED-4DB2-BD59-A6C34878D82A}">
                    <a16:rowId xmlns:a16="http://schemas.microsoft.com/office/drawing/2014/main" val="10001"/>
                  </a:ext>
                </a:extLst>
              </a:tr>
              <a:tr h="594350">
                <a:tc>
                  <a:txBody>
                    <a:bodyPr/>
                    <a:lstStyle/>
                    <a:p>
                      <a:pPr marL="0" marR="0" lvl="0" indent="0" algn="ctr" rtl="0">
                        <a:spcBef>
                          <a:spcPts val="0"/>
                        </a:spcBef>
                        <a:spcAft>
                          <a:spcPts val="0"/>
                        </a:spcAft>
                        <a:buNone/>
                      </a:pPr>
                      <a:r>
                        <a:rPr lang="en-US" sz="2200" u="none" strike="noStrike" cap="none">
                          <a:solidFill>
                            <a:srgbClr val="000000"/>
                          </a:solidFill>
                          <a:latin typeface="Calibri"/>
                          <a:ea typeface="Calibri"/>
                          <a:cs typeface="Calibri"/>
                          <a:sym typeface="Calibri"/>
                        </a:rPr>
                        <a:t>2</a:t>
                      </a:r>
                      <a:endParaRPr/>
                    </a:p>
                  </a:txBody>
                  <a:tcPr marL="76200" marR="76200" marT="76200" marB="76200"/>
                </a:tc>
                <a:tc>
                  <a:txBody>
                    <a:bodyPr/>
                    <a:lstStyle/>
                    <a:p>
                      <a:pPr marL="0" marR="0" lvl="0" indent="0" algn="ctr" rtl="0">
                        <a:spcBef>
                          <a:spcPts val="0"/>
                        </a:spcBef>
                        <a:spcAft>
                          <a:spcPts val="0"/>
                        </a:spcAft>
                        <a:buNone/>
                      </a:pPr>
                      <a:r>
                        <a:rPr lang="en-US" sz="2200" u="none" strike="noStrike" cap="none">
                          <a:solidFill>
                            <a:srgbClr val="000000"/>
                          </a:solidFill>
                          <a:latin typeface="Calibri"/>
                          <a:ea typeface="Calibri"/>
                          <a:cs typeface="Calibri"/>
                          <a:sym typeface="Calibri"/>
                        </a:rPr>
                        <a:t>Best case</a:t>
                      </a:r>
                      <a:endParaRPr/>
                    </a:p>
                  </a:txBody>
                  <a:tcPr marL="76200" marR="76200" marT="76200" marB="76200"/>
                </a:tc>
                <a:tc>
                  <a:txBody>
                    <a:bodyPr/>
                    <a:lstStyle/>
                    <a:p>
                      <a:pPr marL="0" marR="0" lvl="0" indent="0" algn="ctr" rtl="0">
                        <a:spcBef>
                          <a:spcPts val="0"/>
                        </a:spcBef>
                        <a:spcAft>
                          <a:spcPts val="0"/>
                        </a:spcAft>
                        <a:buNone/>
                      </a:pPr>
                      <a:r>
                        <a:rPr lang="en-US" sz="2200" u="none" strike="noStrike" cap="none">
                          <a:solidFill>
                            <a:srgbClr val="000000"/>
                          </a:solidFill>
                          <a:latin typeface="Calibri"/>
                          <a:ea typeface="Calibri"/>
                          <a:cs typeface="Calibri"/>
                          <a:sym typeface="Calibri"/>
                        </a:rPr>
                        <a:t>O(1)</a:t>
                      </a:r>
                      <a:endParaRPr/>
                    </a:p>
                  </a:txBody>
                  <a:tcPr marL="76200" marR="76200" marT="76200" marB="76200"/>
                </a:tc>
                <a:extLst>
                  <a:ext uri="{0D108BD9-81ED-4DB2-BD59-A6C34878D82A}">
                    <a16:rowId xmlns:a16="http://schemas.microsoft.com/office/drawing/2014/main" val="10002"/>
                  </a:ext>
                </a:extLst>
              </a:tr>
              <a:tr h="594350">
                <a:tc>
                  <a:txBody>
                    <a:bodyPr/>
                    <a:lstStyle/>
                    <a:p>
                      <a:pPr marL="0" marR="0" lvl="0" indent="0" algn="ctr" rtl="0">
                        <a:spcBef>
                          <a:spcPts val="0"/>
                        </a:spcBef>
                        <a:spcAft>
                          <a:spcPts val="0"/>
                        </a:spcAft>
                        <a:buNone/>
                      </a:pPr>
                      <a:r>
                        <a:rPr lang="en-US" sz="2200" u="none" strike="noStrike" cap="none">
                          <a:solidFill>
                            <a:srgbClr val="000000"/>
                          </a:solidFill>
                          <a:latin typeface="Calibri"/>
                          <a:ea typeface="Calibri"/>
                          <a:cs typeface="Calibri"/>
                          <a:sym typeface="Calibri"/>
                        </a:rPr>
                        <a:t>3</a:t>
                      </a:r>
                      <a:endParaRPr/>
                    </a:p>
                  </a:txBody>
                  <a:tcPr marL="76200" marR="76200" marT="76200" marB="76200"/>
                </a:tc>
                <a:tc>
                  <a:txBody>
                    <a:bodyPr/>
                    <a:lstStyle/>
                    <a:p>
                      <a:pPr marL="0" marR="0" lvl="0" indent="0" algn="ctr" rtl="0">
                        <a:spcBef>
                          <a:spcPts val="0"/>
                        </a:spcBef>
                        <a:spcAft>
                          <a:spcPts val="0"/>
                        </a:spcAft>
                        <a:buNone/>
                      </a:pPr>
                      <a:r>
                        <a:rPr lang="en-US" sz="2200" u="none" strike="noStrike" cap="none">
                          <a:solidFill>
                            <a:srgbClr val="000000"/>
                          </a:solidFill>
                          <a:latin typeface="Calibri"/>
                          <a:ea typeface="Calibri"/>
                          <a:cs typeface="Calibri"/>
                          <a:sym typeface="Calibri"/>
                        </a:rPr>
                        <a:t>Average Case</a:t>
                      </a:r>
                      <a:endParaRPr/>
                    </a:p>
                  </a:txBody>
                  <a:tcPr marL="76200" marR="76200" marT="76200" marB="76200"/>
                </a:tc>
                <a:tc>
                  <a:txBody>
                    <a:bodyPr/>
                    <a:lstStyle/>
                    <a:p>
                      <a:pPr marL="0" marR="0" lvl="0" indent="0" algn="ctr" rtl="0">
                        <a:spcBef>
                          <a:spcPts val="0"/>
                        </a:spcBef>
                        <a:spcAft>
                          <a:spcPts val="0"/>
                        </a:spcAft>
                        <a:buNone/>
                      </a:pPr>
                      <a:r>
                        <a:rPr lang="en-US" sz="2200" u="none" strike="noStrike" cap="none">
                          <a:solidFill>
                            <a:srgbClr val="000000"/>
                          </a:solidFill>
                          <a:latin typeface="Calibri"/>
                          <a:ea typeface="Calibri"/>
                          <a:cs typeface="Calibri"/>
                          <a:sym typeface="Calibri"/>
                        </a:rPr>
                        <a:t>O(log n)</a:t>
                      </a:r>
                      <a:endParaRPr/>
                    </a:p>
                  </a:txBody>
                  <a:tcPr marL="76200" marR="76200" marT="76200" marB="76200"/>
                </a:tc>
                <a:extLst>
                  <a:ext uri="{0D108BD9-81ED-4DB2-BD59-A6C34878D82A}">
                    <a16:rowId xmlns:a16="http://schemas.microsoft.com/office/drawing/2014/main" val="10003"/>
                  </a:ext>
                </a:extLst>
              </a:tr>
              <a:tr h="594350">
                <a:tc>
                  <a:txBody>
                    <a:bodyPr/>
                    <a:lstStyle/>
                    <a:p>
                      <a:pPr marL="0" marR="0" lvl="0" indent="0" algn="ctr" rtl="0">
                        <a:spcBef>
                          <a:spcPts val="0"/>
                        </a:spcBef>
                        <a:spcAft>
                          <a:spcPts val="0"/>
                        </a:spcAft>
                        <a:buNone/>
                      </a:pPr>
                      <a:r>
                        <a:rPr lang="en-US" sz="2200" u="none" strike="noStrike" cap="none">
                          <a:solidFill>
                            <a:srgbClr val="000000"/>
                          </a:solidFill>
                          <a:latin typeface="Calibri"/>
                          <a:ea typeface="Calibri"/>
                          <a:cs typeface="Calibri"/>
                          <a:sym typeface="Calibri"/>
                        </a:rPr>
                        <a:t>4</a:t>
                      </a:r>
                      <a:endParaRPr/>
                    </a:p>
                  </a:txBody>
                  <a:tcPr marL="76200" marR="76200" marT="76200" marB="76200"/>
                </a:tc>
                <a:tc>
                  <a:txBody>
                    <a:bodyPr/>
                    <a:lstStyle/>
                    <a:p>
                      <a:pPr marL="0" marR="0" lvl="0" indent="0" algn="ctr" rtl="0">
                        <a:spcBef>
                          <a:spcPts val="0"/>
                        </a:spcBef>
                        <a:spcAft>
                          <a:spcPts val="0"/>
                        </a:spcAft>
                        <a:buNone/>
                      </a:pPr>
                      <a:r>
                        <a:rPr lang="en-US" sz="2200" u="none" strike="noStrike" cap="none">
                          <a:solidFill>
                            <a:srgbClr val="000000"/>
                          </a:solidFill>
                          <a:latin typeface="Calibri"/>
                          <a:ea typeface="Calibri"/>
                          <a:cs typeface="Calibri"/>
                          <a:sym typeface="Calibri"/>
                        </a:rPr>
                        <a:t>Worst case space complexity</a:t>
                      </a:r>
                      <a:endParaRPr/>
                    </a:p>
                  </a:txBody>
                  <a:tcPr marL="76200" marR="76200" marT="76200" marB="76200"/>
                </a:tc>
                <a:tc>
                  <a:txBody>
                    <a:bodyPr/>
                    <a:lstStyle/>
                    <a:p>
                      <a:pPr marL="0" marR="0" lvl="0" indent="0" algn="ctr" rtl="0">
                        <a:spcBef>
                          <a:spcPts val="0"/>
                        </a:spcBef>
                        <a:spcAft>
                          <a:spcPts val="0"/>
                        </a:spcAft>
                        <a:buNone/>
                      </a:pPr>
                      <a:r>
                        <a:rPr lang="en-US" sz="2200" u="none" strike="noStrike" cap="none">
                          <a:solidFill>
                            <a:srgbClr val="000000"/>
                          </a:solidFill>
                          <a:latin typeface="Calibri"/>
                          <a:ea typeface="Calibri"/>
                          <a:cs typeface="Calibri"/>
                          <a:sym typeface="Calibri"/>
                        </a:rPr>
                        <a:t>O(1)</a:t>
                      </a:r>
                      <a:endParaRPr/>
                    </a:p>
                  </a:txBody>
                  <a:tcPr marL="76200" marR="76200" marT="76200" marB="76200"/>
                </a:tc>
                <a:extLst>
                  <a:ext uri="{0D108BD9-81ED-4DB2-BD59-A6C34878D82A}">
                    <a16:rowId xmlns:a16="http://schemas.microsoft.com/office/drawing/2014/main" val="10004"/>
                  </a:ext>
                </a:extLst>
              </a:tr>
            </a:tbl>
          </a:graphicData>
        </a:graphic>
      </p:graphicFrame>
      <p:sp>
        <p:nvSpPr>
          <p:cNvPr id="815" name="Google Shape;815;geb779e359d_0_201"/>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393DA50-EC66-4325-8376-2188C995E432}" type="datetime1">
              <a:rPr lang="en-US" smtClean="0"/>
              <a:t>8/2/2022</a:t>
            </a:fld>
            <a:endParaRPr/>
          </a:p>
        </p:txBody>
      </p:sp>
      <p:sp>
        <p:nvSpPr>
          <p:cNvPr id="816" name="Google Shape;816;geb779e359d_0_201"/>
          <p:cNvSpPr txBox="1">
            <a:spLocks noGrp="1"/>
          </p:cNvSpPr>
          <p:nvPr>
            <p:ph type="ftr" sz="quarter" idx="11"/>
          </p:nvPr>
        </p:nvSpPr>
        <p:spPr>
          <a:xfrm>
            <a:off x="2514600" y="6356350"/>
            <a:ext cx="5029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817" name="Google Shape;817;geb779e359d_0_20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93</a:t>
            </a:fld>
            <a:endParaRPr/>
          </a:p>
        </p:txBody>
      </p:sp>
      <p:sp>
        <p:nvSpPr>
          <p:cNvPr id="818" name="Google Shape;818;geb779e359d_0_201"/>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dk1"/>
                </a:solidFill>
                <a:latin typeface="Calibri"/>
                <a:ea typeface="Calibri"/>
                <a:cs typeface="Calibri"/>
                <a:sym typeface="Calibri"/>
              </a:rPr>
              <a:t>Binary Search Complexity</a:t>
            </a:r>
            <a:endParaRPr/>
          </a:p>
        </p:txBody>
      </p:sp>
      <p:pic>
        <p:nvPicPr>
          <p:cNvPr id="3" name="Picture 2">
            <a:extLst>
              <a:ext uri="{FF2B5EF4-FFF2-40B4-BE49-F238E27FC236}">
                <a16:creationId xmlns:a16="http://schemas.microsoft.com/office/drawing/2014/main" id="{8648A6ED-09A4-036A-38C4-0E21308AC415}"/>
              </a:ext>
            </a:extLst>
          </p:cNvPr>
          <p:cNvPicPr>
            <a:picLocks noChangeAspect="1"/>
          </p:cNvPicPr>
          <p:nvPr/>
        </p:nvPicPr>
        <p:blipFill>
          <a:blip r:embed="rId3"/>
          <a:stretch>
            <a:fillRect/>
          </a:stretch>
        </p:blipFill>
        <p:spPr>
          <a:xfrm>
            <a:off x="0" y="0"/>
            <a:ext cx="1371600" cy="84772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pic>
        <p:nvPicPr>
          <p:cNvPr id="824" name="Google Shape;824;geb779e359d_0_210" descr="binary-search-example.png"/>
          <p:cNvPicPr preferRelativeResize="0">
            <a:picLocks noGrp="1"/>
          </p:cNvPicPr>
          <p:nvPr>
            <p:ph idx="1"/>
          </p:nvPr>
        </p:nvPicPr>
        <p:blipFill rotWithShape="1">
          <a:blip r:embed="rId3">
            <a:alphaModFix/>
          </a:blip>
          <a:srcRect/>
          <a:stretch/>
        </p:blipFill>
        <p:spPr>
          <a:xfrm>
            <a:off x="1752600" y="1143000"/>
            <a:ext cx="5867400" cy="5181600"/>
          </a:xfrm>
          <a:prstGeom prst="rect">
            <a:avLst/>
          </a:prstGeom>
          <a:noFill/>
          <a:ln>
            <a:noFill/>
          </a:ln>
        </p:spPr>
      </p:pic>
      <p:sp>
        <p:nvSpPr>
          <p:cNvPr id="825" name="Google Shape;825;geb779e359d_0_210"/>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439E6EB-213B-4F8D-89D8-C8BD9B885834}" type="datetime1">
              <a:rPr lang="en-US" smtClean="0"/>
              <a:t>8/2/2022</a:t>
            </a:fld>
            <a:endParaRPr/>
          </a:p>
        </p:txBody>
      </p:sp>
      <p:sp>
        <p:nvSpPr>
          <p:cNvPr id="826" name="Google Shape;826;geb779e359d_0_210"/>
          <p:cNvSpPr txBox="1">
            <a:spLocks noGrp="1"/>
          </p:cNvSpPr>
          <p:nvPr>
            <p:ph type="ftr" sz="quarter" idx="11"/>
          </p:nvPr>
        </p:nvSpPr>
        <p:spPr>
          <a:xfrm>
            <a:off x="2514600" y="6356350"/>
            <a:ext cx="5029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827" name="Google Shape;827;geb779e359d_0_21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94</a:t>
            </a:fld>
            <a:endParaRPr/>
          </a:p>
        </p:txBody>
      </p:sp>
      <p:sp>
        <p:nvSpPr>
          <p:cNvPr id="828" name="Google Shape;828;geb779e359d_0_210"/>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dk1"/>
                </a:solidFill>
                <a:latin typeface="Calibri"/>
                <a:ea typeface="Calibri"/>
                <a:cs typeface="Calibri"/>
                <a:sym typeface="Calibri"/>
              </a:rPr>
              <a:t>Binary Search Example</a:t>
            </a:r>
            <a:endParaRPr/>
          </a:p>
        </p:txBody>
      </p:sp>
      <p:pic>
        <p:nvPicPr>
          <p:cNvPr id="3" name="Picture 2">
            <a:extLst>
              <a:ext uri="{FF2B5EF4-FFF2-40B4-BE49-F238E27FC236}">
                <a16:creationId xmlns:a16="http://schemas.microsoft.com/office/drawing/2014/main" id="{A5151621-4E07-4955-4B41-17178463DBE8}"/>
              </a:ext>
            </a:extLst>
          </p:cNvPr>
          <p:cNvPicPr>
            <a:picLocks noChangeAspect="1"/>
          </p:cNvPicPr>
          <p:nvPr/>
        </p:nvPicPr>
        <p:blipFill>
          <a:blip r:embed="rId4"/>
          <a:stretch>
            <a:fillRect/>
          </a:stretch>
        </p:blipFill>
        <p:spPr>
          <a:xfrm>
            <a:off x="0" y="0"/>
            <a:ext cx="1371600" cy="84772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geb779e359d_0_219"/>
          <p:cNvSpPr txBox="1">
            <a:spLocks noGrp="1"/>
          </p:cNvSpPr>
          <p:nvPr>
            <p:ph idx="1"/>
          </p:nvPr>
        </p:nvSpPr>
        <p:spPr>
          <a:xfrm>
            <a:off x="533400" y="1143000"/>
            <a:ext cx="8229600" cy="45261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200"/>
              <a:buChar char="•"/>
            </a:pPr>
            <a:r>
              <a:rPr lang="en-US" sz="2200"/>
              <a:t>Binary Search</a:t>
            </a:r>
            <a:endParaRPr/>
          </a:p>
          <a:p>
            <a:pPr marL="742950" lvl="1" indent="-285750" algn="l" rtl="0">
              <a:spcBef>
                <a:spcPts val="440"/>
              </a:spcBef>
              <a:spcAft>
                <a:spcPts val="0"/>
              </a:spcAft>
              <a:buClr>
                <a:schemeClr val="dk1"/>
              </a:buClr>
              <a:buSzPts val="2200"/>
              <a:buChar char="–"/>
            </a:pPr>
            <a:r>
              <a:rPr lang="en-US" sz="2200" u="sng">
                <a:solidFill>
                  <a:schemeClr val="hlink"/>
                </a:solidFill>
                <a:hlinkClick r:id="rId3"/>
              </a:rPr>
              <a:t>https://www.youtube.com/watch?v=V_T5NuccwRA&amp;feature=youtu.be</a:t>
            </a:r>
            <a:endParaRPr sz="2200"/>
          </a:p>
        </p:txBody>
      </p:sp>
      <p:sp>
        <p:nvSpPr>
          <p:cNvPr id="835" name="Google Shape;835;geb779e359d_0_219"/>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5822B2A-CE30-47E3-8C4C-EEC088B99817}" type="datetime1">
              <a:rPr lang="en-US" smtClean="0"/>
              <a:t>8/2/2022</a:t>
            </a:fld>
            <a:endParaRPr/>
          </a:p>
        </p:txBody>
      </p:sp>
      <p:sp>
        <p:nvSpPr>
          <p:cNvPr id="836" name="Google Shape;836;geb779e359d_0_219"/>
          <p:cNvSpPr txBox="1">
            <a:spLocks noGrp="1"/>
          </p:cNvSpPr>
          <p:nvPr>
            <p:ph type="ftr" sz="quarter" idx="11"/>
          </p:nvPr>
        </p:nvSpPr>
        <p:spPr>
          <a:xfrm>
            <a:off x="2514600" y="6356350"/>
            <a:ext cx="5029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Tamanna       ACSE-0301 and DS               Unit -1</a:t>
            </a:r>
            <a:endParaRPr/>
          </a:p>
        </p:txBody>
      </p:sp>
      <p:sp>
        <p:nvSpPr>
          <p:cNvPr id="837" name="Google Shape;837;geb779e359d_0_21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95</a:t>
            </a:fld>
            <a:endParaRPr/>
          </a:p>
        </p:txBody>
      </p:sp>
      <p:sp>
        <p:nvSpPr>
          <p:cNvPr id="838" name="Google Shape;838;geb779e359d_0_219"/>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dk1"/>
                </a:solidFill>
                <a:latin typeface="Calibri"/>
                <a:ea typeface="Calibri"/>
                <a:cs typeface="Calibri"/>
                <a:sym typeface="Calibri"/>
              </a:rPr>
              <a:t>Binary Search Explained</a:t>
            </a:r>
            <a:endParaRPr/>
          </a:p>
        </p:txBody>
      </p:sp>
      <p:pic>
        <p:nvPicPr>
          <p:cNvPr id="3" name="Picture 2">
            <a:extLst>
              <a:ext uri="{FF2B5EF4-FFF2-40B4-BE49-F238E27FC236}">
                <a16:creationId xmlns:a16="http://schemas.microsoft.com/office/drawing/2014/main" id="{AE47EEEB-6637-952E-5589-D343EF67673B}"/>
              </a:ext>
            </a:extLst>
          </p:cNvPr>
          <p:cNvPicPr>
            <a:picLocks noChangeAspect="1"/>
          </p:cNvPicPr>
          <p:nvPr/>
        </p:nvPicPr>
        <p:blipFill>
          <a:blip r:embed="rId4"/>
          <a:stretch>
            <a:fillRect/>
          </a:stretch>
        </p:blipFill>
        <p:spPr>
          <a:xfrm>
            <a:off x="0" y="0"/>
            <a:ext cx="1371600" cy="84772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9B620C2-26AC-43A5-A652-B39E0DC00C28}"/>
              </a:ext>
            </a:extLst>
          </p:cNvPr>
          <p:cNvSpPr>
            <a:spLocks noGrp="1"/>
          </p:cNvSpPr>
          <p:nvPr>
            <p:ph type="dt" sz="half" idx="10"/>
          </p:nvPr>
        </p:nvSpPr>
        <p:spPr/>
        <p:txBody>
          <a:bodyPr/>
          <a:lstStyle/>
          <a:p>
            <a:fld id="{377E769B-C084-4292-9ECA-0142A2D8C108}" type="datetime1">
              <a:rPr lang="en-US" smtClean="0"/>
              <a:t>8/2/2022</a:t>
            </a:fld>
            <a:endParaRPr lang="en-US"/>
          </a:p>
        </p:txBody>
      </p:sp>
      <p:sp>
        <p:nvSpPr>
          <p:cNvPr id="5" name="Footer Placeholder 4">
            <a:extLst>
              <a:ext uri="{FF2B5EF4-FFF2-40B4-BE49-F238E27FC236}">
                <a16:creationId xmlns:a16="http://schemas.microsoft.com/office/drawing/2014/main" id="{3699ADA6-D8AF-402C-8845-EB815075C1C5}"/>
              </a:ext>
            </a:extLst>
          </p:cNvPr>
          <p:cNvSpPr>
            <a:spLocks noGrp="1"/>
          </p:cNvSpPr>
          <p:nvPr>
            <p:ph type="ftr" sz="quarter" idx="11"/>
          </p:nvPr>
        </p:nvSpPr>
        <p:spPr>
          <a:xfrm>
            <a:off x="3124200" y="6356350"/>
            <a:ext cx="3962400" cy="365125"/>
          </a:xfrm>
        </p:spPr>
        <p:txBody>
          <a:bodyPr/>
          <a:lstStyle/>
          <a:p>
            <a:r>
              <a:rPr lang="en-US"/>
              <a:t>Tamanna       ACSE-0301 and DS               Unit -1</a:t>
            </a:r>
            <a:endParaRPr lang="en-US" dirty="0"/>
          </a:p>
        </p:txBody>
      </p:sp>
      <p:sp>
        <p:nvSpPr>
          <p:cNvPr id="6" name="Slide Number Placeholder 5">
            <a:extLst>
              <a:ext uri="{FF2B5EF4-FFF2-40B4-BE49-F238E27FC236}">
                <a16:creationId xmlns:a16="http://schemas.microsoft.com/office/drawing/2014/main" id="{05004D5B-9BFD-48C5-852D-9A8D9F7E1729}"/>
              </a:ext>
            </a:extLst>
          </p:cNvPr>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a:extLst>
              <a:ext uri="{FF2B5EF4-FFF2-40B4-BE49-F238E27FC236}">
                <a16:creationId xmlns:a16="http://schemas.microsoft.com/office/drawing/2014/main" id="{9745D472-2312-4836-AD14-35E8FE16EFB3}"/>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Sorting Using </a:t>
            </a:r>
            <a:r>
              <a:rPr lang="en-US" sz="2400" dirty="0"/>
              <a:t>Array(CO1)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9">
            <a:extLst>
              <a:ext uri="{FF2B5EF4-FFF2-40B4-BE49-F238E27FC236}">
                <a16:creationId xmlns:a16="http://schemas.microsoft.com/office/drawing/2014/main" id="{37421AFA-5575-4C37-8376-E5DA32B04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 y="3200400"/>
            <a:ext cx="7620000" cy="2857500"/>
          </a:xfrm>
          <a:prstGeom prst="rect">
            <a:avLst/>
          </a:prstGeom>
        </p:spPr>
      </p:pic>
      <p:sp>
        <p:nvSpPr>
          <p:cNvPr id="11" name="Rectangle 10">
            <a:extLst>
              <a:ext uri="{FF2B5EF4-FFF2-40B4-BE49-F238E27FC236}">
                <a16:creationId xmlns:a16="http://schemas.microsoft.com/office/drawing/2014/main" id="{9615B34E-2A4C-456A-988A-536EB307A4F9}"/>
              </a:ext>
            </a:extLst>
          </p:cNvPr>
          <p:cNvSpPr/>
          <p:nvPr/>
        </p:nvSpPr>
        <p:spPr>
          <a:xfrm>
            <a:off x="666134" y="1524000"/>
            <a:ext cx="7677765" cy="646331"/>
          </a:xfrm>
          <a:prstGeom prst="rect">
            <a:avLst/>
          </a:prstGeom>
        </p:spPr>
        <p:txBody>
          <a:bodyPr wrap="square">
            <a:spAutoFit/>
          </a:bodyPr>
          <a:lstStyle/>
          <a:p>
            <a:r>
              <a:rPr lang="en-US" dirty="0">
                <a:latin typeface="Roboto"/>
              </a:rPr>
              <a:t>Bubble Sort is the </a:t>
            </a:r>
            <a:r>
              <a:rPr lang="en-US">
                <a:latin typeface="Roboto"/>
              </a:rPr>
              <a:t>simplest sorting </a:t>
            </a:r>
            <a:r>
              <a:rPr lang="en-US" dirty="0">
                <a:latin typeface="Roboto"/>
              </a:rPr>
              <a:t>algorithm that works by </a:t>
            </a:r>
            <a:r>
              <a:rPr lang="en-US">
                <a:latin typeface="Roboto"/>
              </a:rPr>
              <a:t>repeatedly swapping the adjacent elements </a:t>
            </a:r>
            <a:r>
              <a:rPr lang="en-US" dirty="0">
                <a:latin typeface="Roboto"/>
              </a:rPr>
              <a:t>if they </a:t>
            </a:r>
            <a:r>
              <a:rPr lang="en-US">
                <a:latin typeface="Roboto"/>
              </a:rPr>
              <a:t>are in wrong </a:t>
            </a:r>
            <a:r>
              <a:rPr lang="en-US" dirty="0">
                <a:latin typeface="Roboto"/>
              </a:rPr>
              <a:t>order.</a:t>
            </a:r>
            <a:endParaRPr lang="en-IN" dirty="0"/>
          </a:p>
        </p:txBody>
      </p:sp>
      <p:sp>
        <p:nvSpPr>
          <p:cNvPr id="12" name="Google Shape;838;geb779e359d_0_219">
            <a:extLst>
              <a:ext uri="{FF2B5EF4-FFF2-40B4-BE49-F238E27FC236}">
                <a16:creationId xmlns:a16="http://schemas.microsoft.com/office/drawing/2014/main" id="{544DB2E6-048C-C08B-7250-ACB86AC0FBAB}"/>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4916568C-43EC-464A-7028-E33A798C48F8}"/>
              </a:ext>
            </a:extLst>
          </p:cNvPr>
          <p:cNvPicPr>
            <a:picLocks noChangeAspect="1"/>
          </p:cNvPicPr>
          <p:nvPr/>
        </p:nvPicPr>
        <p:blipFill>
          <a:blip r:embed="rId3"/>
          <a:stretch>
            <a:fillRect/>
          </a:stretch>
        </p:blipFill>
        <p:spPr>
          <a:xfrm>
            <a:off x="0" y="58737"/>
            <a:ext cx="1317171" cy="847725"/>
          </a:xfrm>
          <a:prstGeom prst="rect">
            <a:avLst/>
          </a:prstGeom>
        </p:spPr>
      </p:pic>
    </p:spTree>
    <p:extLst>
      <p:ext uri="{BB962C8B-B14F-4D97-AF65-F5344CB8AC3E}">
        <p14:creationId xmlns:p14="http://schemas.microsoft.com/office/powerpoint/2010/main" val="4007613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E0C223F-A8A0-4347-BAFB-C9C744995D61}"/>
              </a:ext>
            </a:extLst>
          </p:cNvPr>
          <p:cNvSpPr>
            <a:spLocks noGrp="1"/>
          </p:cNvSpPr>
          <p:nvPr>
            <p:ph type="dt" sz="half" idx="10"/>
          </p:nvPr>
        </p:nvSpPr>
        <p:spPr/>
        <p:txBody>
          <a:bodyPr/>
          <a:lstStyle/>
          <a:p>
            <a:fld id="{28C4B28B-BE77-47A5-B04F-0BC679E27844}" type="datetime1">
              <a:rPr lang="en-US" smtClean="0"/>
              <a:t>8/2/2022</a:t>
            </a:fld>
            <a:endParaRPr lang="en-US"/>
          </a:p>
        </p:txBody>
      </p:sp>
      <p:sp>
        <p:nvSpPr>
          <p:cNvPr id="5" name="Footer Placeholder 4">
            <a:extLst>
              <a:ext uri="{FF2B5EF4-FFF2-40B4-BE49-F238E27FC236}">
                <a16:creationId xmlns:a16="http://schemas.microsoft.com/office/drawing/2014/main" id="{00A431EC-19DB-4D2F-83B5-F032D9890E74}"/>
              </a:ext>
            </a:extLst>
          </p:cNvPr>
          <p:cNvSpPr>
            <a:spLocks noGrp="1"/>
          </p:cNvSpPr>
          <p:nvPr>
            <p:ph type="ftr" sz="quarter" idx="11"/>
          </p:nvPr>
        </p:nvSpPr>
        <p:spPr/>
        <p:txBody>
          <a:bodyPr/>
          <a:lstStyle/>
          <a:p>
            <a:r>
              <a:rPr lang="en-US"/>
              <a:t>Tamanna       ACSE-0301 and DS               Unit -1</a:t>
            </a:r>
          </a:p>
        </p:txBody>
      </p:sp>
      <p:sp>
        <p:nvSpPr>
          <p:cNvPr id="6" name="Slide Number Placeholder 5">
            <a:extLst>
              <a:ext uri="{FF2B5EF4-FFF2-40B4-BE49-F238E27FC236}">
                <a16:creationId xmlns:a16="http://schemas.microsoft.com/office/drawing/2014/main" id="{5EA2F8FD-CA5F-41E3-8FF6-346C51394D9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97</a:t>
            </a:fld>
            <a:endParaRPr lang="en-US"/>
          </a:p>
        </p:txBody>
      </p:sp>
      <p:pic>
        <p:nvPicPr>
          <p:cNvPr id="1026" name="Picture 2" descr="Analysis and Design of Algorithms&#10; Python Code&#10; ">
            <a:extLst>
              <a:ext uri="{FF2B5EF4-FFF2-40B4-BE49-F238E27FC236}">
                <a16:creationId xmlns:a16="http://schemas.microsoft.com/office/drawing/2014/main" id="{2F64C24C-AA76-4742-AFD8-1F320AFCC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907" y="1023101"/>
            <a:ext cx="8154186" cy="551581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838;geb779e359d_0_219">
            <a:extLst>
              <a:ext uri="{FF2B5EF4-FFF2-40B4-BE49-F238E27FC236}">
                <a16:creationId xmlns:a16="http://schemas.microsoft.com/office/drawing/2014/main" id="{3D94F63B-DC74-F0AC-6532-F9FD25FFC82C}"/>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A8367D77-131F-13CF-CB1D-B0BC6E739DC5}"/>
              </a:ext>
            </a:extLst>
          </p:cNvPr>
          <p:cNvPicPr>
            <a:picLocks noChangeAspect="1"/>
          </p:cNvPicPr>
          <p:nvPr/>
        </p:nvPicPr>
        <p:blipFill>
          <a:blip r:embed="rId3"/>
          <a:stretch>
            <a:fillRect/>
          </a:stretch>
        </p:blipFill>
        <p:spPr>
          <a:xfrm>
            <a:off x="0" y="6725"/>
            <a:ext cx="1371600" cy="847725"/>
          </a:xfrm>
          <a:prstGeom prst="rect">
            <a:avLst/>
          </a:prstGeom>
        </p:spPr>
      </p:pic>
    </p:spTree>
    <p:extLst>
      <p:ext uri="{BB962C8B-B14F-4D97-AF65-F5344CB8AC3E}">
        <p14:creationId xmlns:p14="http://schemas.microsoft.com/office/powerpoint/2010/main" val="16650108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6BF6795-F1CE-4342-B21F-820E0E8E3ADC}"/>
              </a:ext>
            </a:extLst>
          </p:cNvPr>
          <p:cNvSpPr>
            <a:spLocks noGrp="1"/>
          </p:cNvSpPr>
          <p:nvPr>
            <p:ph type="dt" sz="half" idx="10"/>
          </p:nvPr>
        </p:nvSpPr>
        <p:spPr/>
        <p:txBody>
          <a:bodyPr/>
          <a:lstStyle/>
          <a:p>
            <a:fld id="{EB1D4C69-A85B-4FAF-9433-EACBD9988D63}" type="datetime1">
              <a:rPr lang="en-US" smtClean="0"/>
              <a:t>8/2/2022</a:t>
            </a:fld>
            <a:endParaRPr lang="en-US"/>
          </a:p>
        </p:txBody>
      </p:sp>
      <p:sp>
        <p:nvSpPr>
          <p:cNvPr id="5" name="Footer Placeholder 4">
            <a:extLst>
              <a:ext uri="{FF2B5EF4-FFF2-40B4-BE49-F238E27FC236}">
                <a16:creationId xmlns:a16="http://schemas.microsoft.com/office/drawing/2014/main" id="{E2333F20-E958-4F5E-B923-9B952B0B5E0E}"/>
              </a:ext>
            </a:extLst>
          </p:cNvPr>
          <p:cNvSpPr>
            <a:spLocks noGrp="1"/>
          </p:cNvSpPr>
          <p:nvPr>
            <p:ph type="ftr" sz="quarter" idx="11"/>
          </p:nvPr>
        </p:nvSpPr>
        <p:spPr/>
        <p:txBody>
          <a:bodyPr/>
          <a:lstStyle/>
          <a:p>
            <a:r>
              <a:rPr lang="en-US"/>
              <a:t>Tamanna       ACSE-0301 and DS               Unit -1</a:t>
            </a:r>
            <a:endParaRPr lang="en-US" dirty="0"/>
          </a:p>
        </p:txBody>
      </p:sp>
      <p:sp>
        <p:nvSpPr>
          <p:cNvPr id="6" name="Slide Number Placeholder 5">
            <a:extLst>
              <a:ext uri="{FF2B5EF4-FFF2-40B4-BE49-F238E27FC236}">
                <a16:creationId xmlns:a16="http://schemas.microsoft.com/office/drawing/2014/main" id="{4974C27B-8FBD-436E-868E-0619C70DC6D0}"/>
              </a:ext>
            </a:extLst>
          </p:cNvPr>
          <p:cNvSpPr>
            <a:spLocks noGrp="1"/>
          </p:cNvSpPr>
          <p:nvPr>
            <p:ph type="sldNum" sz="quarter" idx="12"/>
          </p:nvPr>
        </p:nvSpPr>
        <p:spPr/>
        <p:txBody>
          <a:bodyPr/>
          <a:lstStyle/>
          <a:p>
            <a:fld id="{B6F15528-21DE-4FAA-801E-634DDDAF4B2B}" type="slidenum">
              <a:rPr lang="en-US" smtClean="0"/>
              <a:pPr/>
              <a:t>98</a:t>
            </a:fld>
            <a:endParaRPr lang="en-US"/>
          </a:p>
        </p:txBody>
      </p:sp>
      <p:sp>
        <p:nvSpPr>
          <p:cNvPr id="7" name="TextBox 6">
            <a:extLst>
              <a:ext uri="{FF2B5EF4-FFF2-40B4-BE49-F238E27FC236}">
                <a16:creationId xmlns:a16="http://schemas.microsoft.com/office/drawing/2014/main" id="{7F393D80-EC8C-4C99-A8D6-4D73F73B3A3F}"/>
              </a:ext>
            </a:extLst>
          </p:cNvPr>
          <p:cNvSpPr txBox="1"/>
          <p:nvPr/>
        </p:nvSpPr>
        <p:spPr>
          <a:xfrm>
            <a:off x="648929" y="1016655"/>
            <a:ext cx="7772400" cy="523220"/>
          </a:xfrm>
          <a:prstGeom prst="rect">
            <a:avLst/>
          </a:prstGeom>
          <a:noFill/>
        </p:spPr>
        <p:txBody>
          <a:bodyPr wrap="square" rtlCol="0">
            <a:spAutoFit/>
          </a:bodyPr>
          <a:lstStyle/>
          <a:p>
            <a:r>
              <a:rPr lang="en-US" sz="2800" dirty="0"/>
              <a:t>Bubble </a:t>
            </a:r>
            <a:r>
              <a:rPr lang="en-US" sz="2800"/>
              <a:t>sort Illustration</a:t>
            </a:r>
            <a:endParaRPr lang="en-IN" sz="2800" dirty="0"/>
          </a:p>
        </p:txBody>
      </p:sp>
      <p:sp>
        <p:nvSpPr>
          <p:cNvPr id="11" name="Google Shape;838;geb779e359d_0_219">
            <a:extLst>
              <a:ext uri="{FF2B5EF4-FFF2-40B4-BE49-F238E27FC236}">
                <a16:creationId xmlns:a16="http://schemas.microsoft.com/office/drawing/2014/main" id="{422B2982-2964-F2D1-E919-AC577B0AF807}"/>
              </a:ext>
            </a:extLst>
          </p:cNvPr>
          <p:cNvSpPr txBox="1"/>
          <p:nvPr/>
        </p:nvSpPr>
        <p:spPr>
          <a:xfrm>
            <a:off x="1371600" y="31851"/>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8" name="Picture 7">
            <a:extLst>
              <a:ext uri="{FF2B5EF4-FFF2-40B4-BE49-F238E27FC236}">
                <a16:creationId xmlns:a16="http://schemas.microsoft.com/office/drawing/2014/main" id="{45B858A7-A806-F004-13E2-0E8330D45ACA}"/>
              </a:ext>
            </a:extLst>
          </p:cNvPr>
          <p:cNvPicPr>
            <a:picLocks noChangeAspect="1"/>
          </p:cNvPicPr>
          <p:nvPr/>
        </p:nvPicPr>
        <p:blipFill>
          <a:blip r:embed="rId2"/>
          <a:stretch>
            <a:fillRect/>
          </a:stretch>
        </p:blipFill>
        <p:spPr>
          <a:xfrm>
            <a:off x="0" y="6678"/>
            <a:ext cx="1371600" cy="847725"/>
          </a:xfrm>
          <a:prstGeom prst="rect">
            <a:avLst/>
          </a:prstGeom>
        </p:spPr>
      </p:pic>
      <p:pic>
        <p:nvPicPr>
          <p:cNvPr id="9" name="Picture 8" descr="Diagram&#10;&#10;Description automatically generated with medium confidence">
            <a:extLst>
              <a:ext uri="{FF2B5EF4-FFF2-40B4-BE49-F238E27FC236}">
                <a16:creationId xmlns:a16="http://schemas.microsoft.com/office/drawing/2014/main" id="{0687F745-E13D-4C62-100C-4B08140261DE}"/>
              </a:ext>
            </a:extLst>
          </p:cNvPr>
          <p:cNvPicPr>
            <a:picLocks noChangeAspect="1"/>
          </p:cNvPicPr>
          <p:nvPr/>
        </p:nvPicPr>
        <p:blipFill>
          <a:blip r:embed="rId3"/>
          <a:stretch>
            <a:fillRect/>
          </a:stretch>
        </p:blipFill>
        <p:spPr>
          <a:xfrm>
            <a:off x="413657" y="1585912"/>
            <a:ext cx="8007672" cy="4633687"/>
          </a:xfrm>
          <a:prstGeom prst="rect">
            <a:avLst/>
          </a:prstGeom>
        </p:spPr>
      </p:pic>
    </p:spTree>
    <p:extLst>
      <p:ext uri="{BB962C8B-B14F-4D97-AF65-F5344CB8AC3E}">
        <p14:creationId xmlns:p14="http://schemas.microsoft.com/office/powerpoint/2010/main" val="12283148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9B2FA-5B4E-4BEF-BA3F-90D5BBA58E19}"/>
              </a:ext>
            </a:extLst>
          </p:cNvPr>
          <p:cNvSpPr>
            <a:spLocks noGrp="1"/>
          </p:cNvSpPr>
          <p:nvPr>
            <p:ph type="dt" sz="half" idx="10"/>
          </p:nvPr>
        </p:nvSpPr>
        <p:spPr/>
        <p:txBody>
          <a:bodyPr/>
          <a:lstStyle/>
          <a:p>
            <a:fld id="{97879253-4457-48B7-88D4-79D9B5EE372D}" type="datetime1">
              <a:rPr lang="en-US" smtClean="0"/>
              <a:t>8/2/2022</a:t>
            </a:fld>
            <a:endParaRPr lang="en-US"/>
          </a:p>
        </p:txBody>
      </p:sp>
      <p:sp>
        <p:nvSpPr>
          <p:cNvPr id="5" name="Footer Placeholder 4">
            <a:extLst>
              <a:ext uri="{FF2B5EF4-FFF2-40B4-BE49-F238E27FC236}">
                <a16:creationId xmlns:a16="http://schemas.microsoft.com/office/drawing/2014/main" id="{DFF67FD3-9DB9-42C1-8228-7E74CFBC36A8}"/>
              </a:ext>
            </a:extLst>
          </p:cNvPr>
          <p:cNvSpPr>
            <a:spLocks noGrp="1"/>
          </p:cNvSpPr>
          <p:nvPr>
            <p:ph type="ftr" sz="quarter" idx="11"/>
          </p:nvPr>
        </p:nvSpPr>
        <p:spPr/>
        <p:txBody>
          <a:bodyPr/>
          <a:lstStyle/>
          <a:p>
            <a:r>
              <a:rPr lang="en-US"/>
              <a:t>Tamanna       ACSE-0301 and DS               Unit -1</a:t>
            </a:r>
            <a:endParaRPr lang="en-US" dirty="0"/>
          </a:p>
        </p:txBody>
      </p:sp>
      <p:sp>
        <p:nvSpPr>
          <p:cNvPr id="6" name="Slide Number Placeholder 5">
            <a:extLst>
              <a:ext uri="{FF2B5EF4-FFF2-40B4-BE49-F238E27FC236}">
                <a16:creationId xmlns:a16="http://schemas.microsoft.com/office/drawing/2014/main" id="{50E791EE-5ECC-4ECF-8D3A-C8F7FFF724C8}"/>
              </a:ext>
            </a:extLst>
          </p:cNvPr>
          <p:cNvSpPr>
            <a:spLocks noGrp="1"/>
          </p:cNvSpPr>
          <p:nvPr>
            <p:ph type="sldNum" sz="quarter" idx="12"/>
          </p:nvPr>
        </p:nvSpPr>
        <p:spPr/>
        <p:txBody>
          <a:bodyPr/>
          <a:lstStyle/>
          <a:p>
            <a:fld id="{B6F15528-21DE-4FAA-801E-634DDDAF4B2B}" type="slidenum">
              <a:rPr lang="en-US" smtClean="0"/>
              <a:pPr/>
              <a:t>99</a:t>
            </a:fld>
            <a:endParaRPr lang="en-US"/>
          </a:p>
        </p:txBody>
      </p:sp>
      <p:sp>
        <p:nvSpPr>
          <p:cNvPr id="12" name="TextBox 11">
            <a:extLst>
              <a:ext uri="{FF2B5EF4-FFF2-40B4-BE49-F238E27FC236}">
                <a16:creationId xmlns:a16="http://schemas.microsoft.com/office/drawing/2014/main" id="{770D358A-F571-436D-B565-EEFCB35DAB9A}"/>
              </a:ext>
            </a:extLst>
          </p:cNvPr>
          <p:cNvSpPr txBox="1"/>
          <p:nvPr/>
        </p:nvSpPr>
        <p:spPr>
          <a:xfrm>
            <a:off x="2590800" y="970637"/>
            <a:ext cx="4591664" cy="584775"/>
          </a:xfrm>
          <a:prstGeom prst="rect">
            <a:avLst/>
          </a:prstGeom>
          <a:noFill/>
        </p:spPr>
        <p:txBody>
          <a:bodyPr wrap="square">
            <a:spAutoFit/>
          </a:bodyPr>
          <a:lstStyle/>
          <a:p>
            <a:pPr algn="ctr"/>
            <a:r>
              <a:rPr lang="en-US" sz="3200" b="1" dirty="0"/>
              <a:t>Insertion Sort Algorithm </a:t>
            </a:r>
            <a:endParaRPr lang="en-IN" sz="3200" b="1" dirty="0"/>
          </a:p>
        </p:txBody>
      </p:sp>
      <p:sp>
        <p:nvSpPr>
          <p:cNvPr id="13" name="TextBox 12">
            <a:extLst>
              <a:ext uri="{FF2B5EF4-FFF2-40B4-BE49-F238E27FC236}">
                <a16:creationId xmlns:a16="http://schemas.microsoft.com/office/drawing/2014/main" id="{B99AD369-0629-482B-B0D4-8AD0FEA28421}"/>
              </a:ext>
            </a:extLst>
          </p:cNvPr>
          <p:cNvSpPr txBox="1"/>
          <p:nvPr/>
        </p:nvSpPr>
        <p:spPr>
          <a:xfrm>
            <a:off x="261313" y="1862812"/>
            <a:ext cx="8435280" cy="4493538"/>
          </a:xfrm>
          <a:prstGeom prst="rect">
            <a:avLst/>
          </a:prstGeom>
          <a:noFill/>
        </p:spPr>
        <p:txBody>
          <a:bodyPr wrap="square" rtlCol="0">
            <a:spAutoFit/>
          </a:bodyPr>
          <a:lstStyle/>
          <a:p>
            <a:pPr marL="342900" indent="-342900">
              <a:buAutoNum type="arabicPeriod"/>
            </a:pPr>
            <a:r>
              <a:rPr lang="en-US" sz="2600" dirty="0"/>
              <a:t>Set a marker for the sorted section, after the first element.</a:t>
            </a:r>
          </a:p>
          <a:p>
            <a:pPr marL="342900" indent="-342900">
              <a:buAutoNum type="arabicPeriod"/>
            </a:pPr>
            <a:endParaRPr lang="en-US" sz="2600" dirty="0"/>
          </a:p>
          <a:p>
            <a:pPr marL="342900" indent="-342900">
              <a:buAutoNum type="arabicPeriod"/>
            </a:pPr>
            <a:r>
              <a:rPr lang="en-US" sz="2600" dirty="0"/>
              <a:t>Repeat the following until unsorted section is empty:</a:t>
            </a:r>
          </a:p>
          <a:p>
            <a:pPr marL="342900" indent="-342900">
              <a:buAutoNum type="arabicPeriod"/>
            </a:pPr>
            <a:endParaRPr lang="en-US" sz="2600" dirty="0"/>
          </a:p>
          <a:p>
            <a:pPr marL="800100" lvl="1" indent="-342900">
              <a:buFont typeface="+mj-lt"/>
              <a:buAutoNum type="alphaLcParenR"/>
            </a:pPr>
            <a:r>
              <a:rPr lang="en-US" sz="2600" dirty="0"/>
              <a:t>Select the first unsorted element</a:t>
            </a:r>
          </a:p>
          <a:p>
            <a:pPr marL="800100" lvl="1" indent="-342900">
              <a:buFont typeface="+mj-lt"/>
              <a:buAutoNum type="alphaLcParenR"/>
            </a:pPr>
            <a:endParaRPr lang="en-US" sz="2600" dirty="0"/>
          </a:p>
          <a:p>
            <a:pPr marL="800100" lvl="1" indent="-342900">
              <a:buFont typeface="+mj-lt"/>
              <a:buAutoNum type="alphaLcParenR"/>
            </a:pPr>
            <a:r>
              <a:rPr lang="en-US" sz="2600" dirty="0"/>
              <a:t>Swap other elements to the right to create the correct position and shift the unsorted elements </a:t>
            </a:r>
          </a:p>
          <a:p>
            <a:pPr marL="800100" lvl="1" indent="-342900">
              <a:buFont typeface="+mj-lt"/>
              <a:buAutoNum type="alphaLcParenR"/>
            </a:pPr>
            <a:endParaRPr lang="en-US" sz="2600" dirty="0"/>
          </a:p>
          <a:p>
            <a:pPr marL="800100" lvl="1" indent="-342900">
              <a:buFont typeface="+mj-lt"/>
              <a:buAutoNum type="alphaLcParenR"/>
            </a:pPr>
            <a:r>
              <a:rPr lang="en-US" sz="2600" dirty="0"/>
              <a:t>Advance the marker to the right one element.</a:t>
            </a:r>
          </a:p>
          <a:p>
            <a:endParaRPr lang="en-IN" sz="2600" dirty="0"/>
          </a:p>
        </p:txBody>
      </p:sp>
      <p:sp>
        <p:nvSpPr>
          <p:cNvPr id="9" name="Google Shape;838;geb779e359d_0_219">
            <a:extLst>
              <a:ext uri="{FF2B5EF4-FFF2-40B4-BE49-F238E27FC236}">
                <a16:creationId xmlns:a16="http://schemas.microsoft.com/office/drawing/2014/main" id="{4D79D3D7-EDCB-4E1E-C8F0-A38CC7E85A80}"/>
              </a:ext>
            </a:extLst>
          </p:cNvPr>
          <p:cNvSpPr txBox="1"/>
          <p:nvPr/>
        </p:nvSpPr>
        <p:spPr>
          <a:xfrm>
            <a:off x="1371600" y="0"/>
            <a:ext cx="7772400" cy="685800"/>
          </a:xfrm>
          <a:prstGeom prst="rect">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cs typeface="Calibri"/>
                <a:sym typeface="Calibri"/>
              </a:rPr>
              <a:t>Sorting using Array(CO1)</a:t>
            </a:r>
            <a:endParaRPr dirty="0"/>
          </a:p>
        </p:txBody>
      </p:sp>
      <p:pic>
        <p:nvPicPr>
          <p:cNvPr id="3" name="Picture 2">
            <a:extLst>
              <a:ext uri="{FF2B5EF4-FFF2-40B4-BE49-F238E27FC236}">
                <a16:creationId xmlns:a16="http://schemas.microsoft.com/office/drawing/2014/main" id="{C263165B-F281-0F39-E880-8B65E1C97C65}"/>
              </a:ext>
            </a:extLst>
          </p:cNvPr>
          <p:cNvPicPr>
            <a:picLocks noChangeAspect="1"/>
          </p:cNvPicPr>
          <p:nvPr/>
        </p:nvPicPr>
        <p:blipFill>
          <a:blip r:embed="rId2"/>
          <a:stretch>
            <a:fillRect/>
          </a:stretch>
        </p:blipFill>
        <p:spPr>
          <a:xfrm>
            <a:off x="-1" y="2718"/>
            <a:ext cx="1419225" cy="847725"/>
          </a:xfrm>
          <a:prstGeom prst="rect">
            <a:avLst/>
          </a:prstGeom>
        </p:spPr>
      </p:pic>
    </p:spTree>
    <p:extLst>
      <p:ext uri="{BB962C8B-B14F-4D97-AF65-F5344CB8AC3E}">
        <p14:creationId xmlns:p14="http://schemas.microsoft.com/office/powerpoint/2010/main" val="233252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1280</TotalTime>
  <Words>9163</Words>
  <Application>Microsoft Office PowerPoint</Application>
  <PresentationFormat>On-screen Show (4:3)</PresentationFormat>
  <Paragraphs>1601</Paragraphs>
  <Slides>138</Slides>
  <Notes>84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138</vt:i4>
      </vt:variant>
    </vt:vector>
  </HeadingPairs>
  <TitlesOfParts>
    <vt:vector size="148" baseType="lpstr">
      <vt:lpstr>Arial</vt:lpstr>
      <vt:lpstr>Calibri</vt:lpstr>
      <vt:lpstr>Calibri Light</vt:lpstr>
      <vt:lpstr>Courier New</vt:lpstr>
      <vt:lpstr>Roboto</vt:lpstr>
      <vt:lpstr>times new roman</vt:lpstr>
      <vt:lpstr>times new roman</vt:lpstr>
      <vt:lpstr>verdana</vt:lpstr>
      <vt:lpstr>Wingdings</vt:lpstr>
      <vt:lpstr>Office Theme</vt:lpstr>
      <vt:lpstr>Noida Institute of Engineering and Technology, Greater Noida</vt:lpstr>
      <vt:lpstr>Brief Introduction</vt:lpstr>
      <vt:lpstr>Evaluation Scheme</vt:lpstr>
      <vt:lpstr>PowerPoint Presentation</vt:lpstr>
      <vt:lpstr>Branch wise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Video Lecture</vt:lpstr>
      <vt:lpstr>PowerPoint Presentation</vt:lpstr>
      <vt:lpstr>PowerPoint Presentation</vt:lpstr>
      <vt:lpstr>PowerPoint Presentation</vt:lpstr>
      <vt:lpstr>Definition</vt:lpstr>
      <vt:lpstr>Why Data Structure</vt:lpstr>
      <vt:lpstr>Why Data Structure</vt:lpstr>
      <vt:lpstr>Classification of Data Structure</vt:lpstr>
      <vt:lpstr>Classification of Data Structure ...</vt:lpstr>
      <vt:lpstr>Classification of Data Structure ...</vt:lpstr>
      <vt:lpstr>Operation on Linear/Non-Linear Data Structure</vt:lpstr>
      <vt:lpstr>Types of Linear Data Structure</vt:lpstr>
      <vt:lpstr>Types of Linear Data Structure….</vt:lpstr>
      <vt:lpstr>Types of Linear Data Structure…</vt:lpstr>
      <vt:lpstr>Types of Linear Data Structure…</vt:lpstr>
      <vt:lpstr>Types of NON Linear Data Structure</vt:lpstr>
      <vt:lpstr>Types of NON Linear Data Structure..</vt:lpstr>
      <vt:lpstr>PowerPoint Presentation</vt:lpstr>
      <vt:lpstr>PowerPoint Presentation</vt:lpstr>
      <vt:lpstr>PowerPoint Presentation</vt:lpstr>
      <vt:lpstr>Algorithms</vt:lpstr>
      <vt:lpstr>Characteristics of an Algorithm</vt:lpstr>
      <vt:lpstr>Example:</vt:lpstr>
      <vt:lpstr>Example</vt:lpstr>
      <vt:lpstr>PowerPoint Presentation</vt:lpstr>
      <vt:lpstr>PowerPoint Presentation</vt:lpstr>
      <vt:lpstr>PowerPoint Presentation</vt:lpstr>
      <vt:lpstr>Purpose of Asymptotic Notations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Glossary Question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Noida Institute of Engineering and Technology, Greater Noida</dc:title>
  <dc:creator>Manks</dc:creator>
  <cp:lastModifiedBy>Tamanna</cp:lastModifiedBy>
  <cp:revision>22</cp:revision>
  <dcterms:created xsi:type="dcterms:W3CDTF">2006-08-16T00:00:00Z</dcterms:created>
  <dcterms:modified xsi:type="dcterms:W3CDTF">2022-08-02T05:26:59Z</dcterms:modified>
</cp:coreProperties>
</file>